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34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D299BBB-56ED-4F34-8B98-81B10278117C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86577FCE-B0B5-4546-ABBD-9817C03B60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0761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99BBB-56ED-4F34-8B98-81B10278117C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77FCE-B0B5-4546-ABBD-9817C03B60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6149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D299BBB-56ED-4F34-8B98-81B10278117C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6577FCE-B0B5-4546-ABBD-9817C03B60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5191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D299BBB-56ED-4F34-8B98-81B10278117C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6577FCE-B0B5-4546-ABBD-9817C03B605A}" type="slidenum">
              <a:rPr lang="cs-CZ" smtClean="0"/>
              <a:t>‹#›</a:t>
            </a:fld>
            <a:endParaRPr lang="cs-CZ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326635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D299BBB-56ED-4F34-8B98-81B10278117C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6577FCE-B0B5-4546-ABBD-9817C03B60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86873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99BBB-56ED-4F34-8B98-81B10278117C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77FCE-B0B5-4546-ABBD-9817C03B60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26387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99BBB-56ED-4F34-8B98-81B10278117C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77FCE-B0B5-4546-ABBD-9817C03B60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8039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99BBB-56ED-4F34-8B98-81B10278117C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77FCE-B0B5-4546-ABBD-9817C03B60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3578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D299BBB-56ED-4F34-8B98-81B10278117C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6577FCE-B0B5-4546-ABBD-9817C03B60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6823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99BBB-56ED-4F34-8B98-81B10278117C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77FCE-B0B5-4546-ABBD-9817C03B60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3381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D299BBB-56ED-4F34-8B98-81B10278117C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6577FCE-B0B5-4546-ABBD-9817C03B60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2346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99BBB-56ED-4F34-8B98-81B10278117C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77FCE-B0B5-4546-ABBD-9817C03B60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4654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99BBB-56ED-4F34-8B98-81B10278117C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77FCE-B0B5-4546-ABBD-9817C03B60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2810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99BBB-56ED-4F34-8B98-81B10278117C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77FCE-B0B5-4546-ABBD-9817C03B60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7623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99BBB-56ED-4F34-8B98-81B10278117C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77FCE-B0B5-4546-ABBD-9817C03B60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836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99BBB-56ED-4F34-8B98-81B10278117C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77FCE-B0B5-4546-ABBD-9817C03B60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4522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99BBB-56ED-4F34-8B98-81B10278117C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77FCE-B0B5-4546-ABBD-9817C03B60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7394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99BBB-56ED-4F34-8B98-81B10278117C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77FCE-B0B5-4546-ABBD-9817C03B60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31984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1040" y="4979321"/>
            <a:ext cx="9958252" cy="1293028"/>
          </a:xfrm>
        </p:spPr>
        <p:txBody>
          <a:bodyPr>
            <a:normAutofit/>
          </a:bodyPr>
          <a:lstStyle/>
          <a:p>
            <a:pPr algn="l"/>
            <a:r>
              <a:rPr lang="cs-CZ" sz="3200" dirty="0" smtClean="0"/>
              <a:t>Kazuistika </a:t>
            </a:r>
            <a:r>
              <a:rPr lang="cs-CZ" sz="3200" dirty="0" smtClean="0"/>
              <a:t>6 – kolaps po sportovním výkonu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79166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/>
          </p:nvPr>
        </p:nvGraphicFramePr>
        <p:xfrm>
          <a:off x="2423592" y="620688"/>
          <a:ext cx="6948000" cy="1440000"/>
        </p:xfrm>
        <a:graphic>
          <a:graphicData uri="http://schemas.openxmlformats.org/drawingml/2006/table">
            <a:tbl>
              <a:tblPr firstRow="1">
                <a:tableStyleId>{912C8C85-51F0-491E-9774-3900AFEF0FD7}</a:tableStyleId>
              </a:tblPr>
              <a:tblGrid>
                <a:gridCol w="17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 b="0" dirty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CK</a:t>
                      </a:r>
                      <a:r>
                        <a:rPr lang="cs-CZ" sz="16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(µkat/l)</a:t>
                      </a:r>
                      <a:endParaRPr lang="cs-CZ" sz="1600" b="0" dirty="0" smtClean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8,72</a:t>
                      </a:r>
                      <a:endParaRPr lang="cs-CZ" sz="16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328,0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444,0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191,59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63,87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Myoglobin</a:t>
                      </a:r>
                      <a:r>
                        <a:rPr lang="cs-CZ" sz="16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µg/l)</a:t>
                      </a:r>
                      <a:endParaRPr lang="cs-CZ" sz="1600" b="0" dirty="0" smtClean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6199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13419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1459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1236,0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602,7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err="1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hsTnT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cs-CZ" sz="1600" b="0" dirty="0" err="1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ng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/l)</a:t>
                      </a:r>
                      <a:endParaRPr lang="cs-CZ" sz="16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109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212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189 </a:t>
                      </a:r>
                      <a:r>
                        <a:rPr lang="cs-CZ" sz="12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(3.den)</a:t>
                      </a:r>
                      <a:endParaRPr lang="cs-CZ" sz="1200" b="0" dirty="0">
                        <a:solidFill>
                          <a:srgbClr val="FF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rgbClr val="00B0F0"/>
                          </a:solidFill>
                          <a:latin typeface="Arial"/>
                          <a:ea typeface="Calibri"/>
                          <a:cs typeface="Times New Roman"/>
                        </a:rPr>
                        <a:t>̶</a:t>
                      </a:r>
                      <a:endParaRPr lang="cs-CZ" sz="1600" b="0" dirty="0">
                        <a:solidFill>
                          <a:srgbClr val="00B0F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rgbClr val="00B0F0"/>
                          </a:solidFill>
                          <a:latin typeface="Arial"/>
                          <a:ea typeface="Calibri"/>
                          <a:cs typeface="Times New Roman"/>
                        </a:rPr>
                        <a:t>̶</a:t>
                      </a:r>
                      <a:endParaRPr lang="cs-CZ" sz="1600" b="0" dirty="0">
                        <a:solidFill>
                          <a:srgbClr val="00B0F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2495600" y="2495301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Mechanismus uvolnění troponinů při zátěži dosud neobjasněn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2495600" y="3735195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Prokázány poruchy srdeční funkce po absolvování maratonu…diastolická dysfunkce, porucha systolické funkce PK 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991544" y="6021289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/>
              <a:t>Shave</a:t>
            </a:r>
            <a:r>
              <a:rPr lang="cs-CZ" sz="1200" dirty="0"/>
              <a:t> R. </a:t>
            </a:r>
            <a:r>
              <a:rPr lang="cs-CZ" sz="1200" dirty="0" err="1"/>
              <a:t>Exercise</a:t>
            </a:r>
            <a:r>
              <a:rPr lang="cs-CZ" sz="1200" dirty="0"/>
              <a:t>-</a:t>
            </a:r>
            <a:r>
              <a:rPr lang="cs-CZ" sz="1200" dirty="0" err="1"/>
              <a:t>Induced</a:t>
            </a:r>
            <a:r>
              <a:rPr lang="cs-CZ" sz="1200" dirty="0"/>
              <a:t> </a:t>
            </a:r>
            <a:r>
              <a:rPr lang="cs-CZ" sz="1200" dirty="0" err="1"/>
              <a:t>Cardiac</a:t>
            </a:r>
            <a:r>
              <a:rPr lang="cs-CZ" sz="1200" dirty="0"/>
              <a:t> Troponin </a:t>
            </a:r>
            <a:r>
              <a:rPr lang="cs-CZ" sz="1200" dirty="0" err="1"/>
              <a:t>Elevation</a:t>
            </a:r>
            <a:r>
              <a:rPr lang="cs-CZ" sz="1200" dirty="0"/>
              <a:t>: Evidence, </a:t>
            </a:r>
            <a:r>
              <a:rPr lang="cs-CZ" sz="1200" dirty="0" err="1"/>
              <a:t>Mechanisms</a:t>
            </a:r>
            <a:r>
              <a:rPr lang="cs-CZ" sz="1200" dirty="0"/>
              <a:t>, </a:t>
            </a:r>
            <a:r>
              <a:rPr lang="cs-CZ" sz="1200" dirty="0" err="1"/>
              <a:t>and</a:t>
            </a:r>
            <a:r>
              <a:rPr lang="cs-CZ" sz="1200" dirty="0"/>
              <a:t> </a:t>
            </a:r>
            <a:r>
              <a:rPr lang="cs-CZ" sz="1200" dirty="0" err="1"/>
              <a:t>Implications</a:t>
            </a:r>
            <a:r>
              <a:rPr lang="cs-CZ" sz="1200" dirty="0"/>
              <a:t>. J </a:t>
            </a:r>
            <a:r>
              <a:rPr lang="cs-CZ" sz="1200" dirty="0" err="1"/>
              <a:t>Am</a:t>
            </a:r>
            <a:r>
              <a:rPr lang="cs-CZ" sz="1200" dirty="0"/>
              <a:t> </a:t>
            </a:r>
            <a:r>
              <a:rPr lang="cs-CZ" sz="1200" dirty="0" err="1"/>
              <a:t>Coll</a:t>
            </a:r>
            <a:r>
              <a:rPr lang="cs-CZ" sz="1200" dirty="0"/>
              <a:t> </a:t>
            </a:r>
            <a:r>
              <a:rPr lang="cs-CZ" sz="1200" dirty="0" err="1"/>
              <a:t>Cardiol</a:t>
            </a:r>
            <a:r>
              <a:rPr lang="cs-CZ" sz="1200" dirty="0"/>
              <a:t>. 2010;56(3):169–76. </a:t>
            </a:r>
          </a:p>
          <a:p>
            <a:endParaRPr lang="cs-CZ" sz="12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2495600" y="3079150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Dochází ke zvýšení vysoce senzitivních troponinů u všech jedinců po výraznější zátěži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2495600" y="4642265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Mortalita během maratonu 1,3/100 000 (smrt z kardiovaskulárních příčin)</a:t>
            </a:r>
          </a:p>
        </p:txBody>
      </p:sp>
    </p:spTree>
    <p:extLst>
      <p:ext uri="{BB962C8B-B14F-4D97-AF65-F5344CB8AC3E}">
        <p14:creationId xmlns:p14="http://schemas.microsoft.com/office/powerpoint/2010/main" val="3261749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/>
          </p:nvPr>
        </p:nvGraphicFramePr>
        <p:xfrm>
          <a:off x="2423592" y="476672"/>
          <a:ext cx="6948000" cy="1080000"/>
        </p:xfrm>
        <a:graphic>
          <a:graphicData uri="http://schemas.openxmlformats.org/drawingml/2006/table">
            <a:tbl>
              <a:tblPr firstRow="1">
                <a:tableStyleId>{912C8C85-51F0-491E-9774-3900AFEF0FD7}</a:tableStyleId>
              </a:tblPr>
              <a:tblGrid>
                <a:gridCol w="17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 b="0" dirty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Urea</a:t>
                      </a:r>
                      <a:r>
                        <a:rPr lang="cs-CZ" sz="16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(mmol/l)</a:t>
                      </a:r>
                      <a:endParaRPr lang="cs-CZ" sz="16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11,9</a:t>
                      </a:r>
                      <a:endParaRPr lang="cs-CZ" sz="16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16,6</a:t>
                      </a:r>
                      <a:endParaRPr lang="cs-CZ" sz="16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10,2</a:t>
                      </a:r>
                      <a:endParaRPr lang="cs-CZ" sz="16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5,4</a:t>
                      </a:r>
                      <a:endParaRPr lang="cs-CZ" sz="16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7,6</a:t>
                      </a:r>
                      <a:endParaRPr lang="cs-CZ" sz="16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Kreatinin</a:t>
                      </a:r>
                      <a:r>
                        <a:rPr lang="cs-CZ" sz="16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(µkat/l)</a:t>
                      </a:r>
                      <a:endParaRPr lang="cs-CZ" sz="16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208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220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164</a:t>
                      </a:r>
                      <a:endParaRPr lang="cs-CZ" sz="16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98</a:t>
                      </a:r>
                      <a:endParaRPr lang="cs-CZ" sz="16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83</a:t>
                      </a:r>
                      <a:endParaRPr lang="cs-CZ" sz="16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2423592" y="1988841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Poškození renálních funkcí? </a:t>
            </a:r>
            <a:r>
              <a:rPr lang="cs-CZ" dirty="0" err="1"/>
              <a:t>Prerenální</a:t>
            </a:r>
            <a:r>
              <a:rPr lang="cs-CZ" dirty="0"/>
              <a:t>? Podíl katabolismu, poškození </a:t>
            </a:r>
            <a:r>
              <a:rPr lang="cs-CZ" dirty="0" err="1"/>
              <a:t>myocytů</a:t>
            </a:r>
            <a:r>
              <a:rPr lang="cs-CZ" dirty="0"/>
              <a:t>? </a:t>
            </a:r>
            <a:r>
              <a:rPr lang="cs-CZ" dirty="0" err="1"/>
              <a:t>Moyoglobin</a:t>
            </a:r>
            <a:r>
              <a:rPr lang="cs-CZ" dirty="0"/>
              <a:t> ze svalů?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423592" y="2882675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Běžně laboratorní výsledky splňující kriteria AKI, spontánní úprava 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2063552" y="6093297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/>
              <a:t>Mccullough</a:t>
            </a:r>
            <a:r>
              <a:rPr lang="cs-CZ" sz="1200" dirty="0"/>
              <a:t> PA. </a:t>
            </a:r>
            <a:r>
              <a:rPr lang="cs-CZ" sz="1200" dirty="0" err="1"/>
              <a:t>Changes</a:t>
            </a:r>
            <a:r>
              <a:rPr lang="cs-CZ" sz="1200" dirty="0"/>
              <a:t> in </a:t>
            </a:r>
            <a:r>
              <a:rPr lang="cs-CZ" sz="1200" dirty="0" err="1"/>
              <a:t>renal</a:t>
            </a:r>
            <a:r>
              <a:rPr lang="cs-CZ" sz="1200" dirty="0"/>
              <a:t> </a:t>
            </a:r>
            <a:r>
              <a:rPr lang="cs-CZ" sz="1200" dirty="0" err="1"/>
              <a:t>markers</a:t>
            </a:r>
            <a:r>
              <a:rPr lang="cs-CZ" sz="1200" dirty="0"/>
              <a:t> </a:t>
            </a:r>
            <a:r>
              <a:rPr lang="cs-CZ" sz="1200" dirty="0" err="1"/>
              <a:t>and</a:t>
            </a:r>
            <a:r>
              <a:rPr lang="cs-CZ" sz="1200" dirty="0"/>
              <a:t> </a:t>
            </a:r>
            <a:r>
              <a:rPr lang="cs-CZ" sz="1200" dirty="0" err="1"/>
              <a:t>acute</a:t>
            </a:r>
            <a:r>
              <a:rPr lang="cs-CZ" sz="1200" dirty="0"/>
              <a:t> </a:t>
            </a:r>
            <a:r>
              <a:rPr lang="cs-CZ" sz="1200" dirty="0" err="1"/>
              <a:t>kidney</a:t>
            </a:r>
            <a:r>
              <a:rPr lang="cs-CZ" sz="1200" dirty="0"/>
              <a:t> </a:t>
            </a:r>
            <a:r>
              <a:rPr lang="cs-CZ" sz="1200" dirty="0" err="1"/>
              <a:t>injury</a:t>
            </a:r>
            <a:r>
              <a:rPr lang="cs-CZ" sz="1200" dirty="0"/>
              <a:t> </a:t>
            </a:r>
            <a:r>
              <a:rPr lang="cs-CZ" sz="1200" dirty="0" err="1"/>
              <a:t>after</a:t>
            </a:r>
            <a:r>
              <a:rPr lang="cs-CZ" sz="1200" dirty="0"/>
              <a:t> </a:t>
            </a:r>
            <a:r>
              <a:rPr lang="cs-CZ" sz="1200" dirty="0" err="1"/>
              <a:t>marathon</a:t>
            </a:r>
            <a:r>
              <a:rPr lang="cs-CZ" sz="1200" dirty="0"/>
              <a:t> </a:t>
            </a:r>
            <a:r>
              <a:rPr lang="cs-CZ" sz="1200" dirty="0" err="1"/>
              <a:t>running</a:t>
            </a:r>
            <a:r>
              <a:rPr lang="cs-CZ" sz="1200" dirty="0"/>
              <a:t>. </a:t>
            </a:r>
            <a:r>
              <a:rPr lang="cs-CZ" sz="1200" dirty="0" err="1"/>
              <a:t>Nephrology</a:t>
            </a:r>
            <a:r>
              <a:rPr lang="cs-CZ" sz="1200" dirty="0"/>
              <a:t>. 2011 nor;16(2):194–9. </a:t>
            </a:r>
          </a:p>
          <a:p>
            <a:endParaRPr lang="cs-CZ" sz="12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2423592" y="4830131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Publikovány změny hladin dalších </a:t>
            </a:r>
            <a:r>
              <a:rPr lang="cs-CZ" dirty="0" err="1"/>
              <a:t>markerů</a:t>
            </a:r>
            <a:r>
              <a:rPr lang="cs-CZ" dirty="0"/>
              <a:t> (NGAL, KIM-1)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2423592" y="4080968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Opakované závody? Vliv z dlouhodobého hlediska nejasný, nebyl prokázán negativní dopad.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2423592" y="3593134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Vliv hydratace není spolehlivě prokázán.</a:t>
            </a:r>
          </a:p>
        </p:txBody>
      </p:sp>
    </p:spTree>
    <p:extLst>
      <p:ext uri="{BB962C8B-B14F-4D97-AF65-F5344CB8AC3E}">
        <p14:creationId xmlns:p14="http://schemas.microsoft.com/office/powerpoint/2010/main" val="1239739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3" grpId="0"/>
      <p:bldP spid="14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51584" y="1960585"/>
            <a:ext cx="8136904" cy="4572000"/>
          </a:xfrm>
        </p:spPr>
        <p:txBody>
          <a:bodyPr/>
          <a:lstStyle/>
          <a:p>
            <a:pPr lvl="1"/>
            <a:r>
              <a:rPr lang="cs-CZ" dirty="0" smtClean="0"/>
              <a:t>Trénovanost </a:t>
            </a:r>
            <a:endParaRPr lang="cs-CZ" dirty="0"/>
          </a:p>
          <a:p>
            <a:pPr lvl="1"/>
            <a:r>
              <a:rPr lang="cs-CZ" dirty="0"/>
              <a:t>Hydratace, doplňování elektrolytů, energie</a:t>
            </a:r>
          </a:p>
          <a:p>
            <a:pPr lvl="1"/>
            <a:r>
              <a:rPr lang="cs-CZ" dirty="0"/>
              <a:t>Přítomnost GIT potíží…dehydratace</a:t>
            </a:r>
          </a:p>
          <a:p>
            <a:pPr lvl="1"/>
            <a:r>
              <a:rPr lang="cs-CZ" dirty="0"/>
              <a:t>Subjektivní fyzické vyčerpání </a:t>
            </a:r>
          </a:p>
          <a:p>
            <a:pPr lvl="1"/>
            <a:r>
              <a:rPr lang="cs-CZ" dirty="0"/>
              <a:t>Hypertermie (vlivy prostředí)</a:t>
            </a:r>
          </a:p>
          <a:p>
            <a:pPr lvl="1"/>
            <a:r>
              <a:rPr lang="cs-CZ" dirty="0"/>
              <a:t>Délka závodu </a:t>
            </a:r>
          </a:p>
          <a:p>
            <a:pPr lvl="1"/>
            <a:endParaRPr lang="cs-CZ" dirty="0" smtClean="0"/>
          </a:p>
          <a:p>
            <a:pPr lvl="1"/>
            <a:endParaRPr lang="cs-CZ" dirty="0" smtClean="0"/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2351584" y="4915590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Celková mortalita během maratonu 0,3-7/100 000 v závislosti na věku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8719086" y="200753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Povinné vážení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8108188" y="270655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Až 95</a:t>
            </a:r>
            <a:r>
              <a:rPr lang="en-US" dirty="0"/>
              <a:t>%</a:t>
            </a:r>
            <a:r>
              <a:rPr lang="cs-CZ" dirty="0"/>
              <a:t> běžců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6846883" y="3174249"/>
            <a:ext cx="4726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Silně koreluje s </a:t>
            </a:r>
            <a:r>
              <a:rPr lang="cs-CZ" dirty="0" smtClean="0"/>
              <a:t>pravděpodobností nedokončení </a:t>
            </a:r>
            <a:r>
              <a:rPr lang="cs-CZ" dirty="0"/>
              <a:t>závodu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6090794" y="3798333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Korelace s fyzickým vyčerpáním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5052533" y="443903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 délkou závodu nemusí korelovat mortalita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5123892" y="1521167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Silná korelace s četností komplikací během závodu</a:t>
            </a:r>
          </a:p>
        </p:txBody>
      </p:sp>
    </p:spTree>
    <p:extLst>
      <p:ext uri="{BB962C8B-B14F-4D97-AF65-F5344CB8AC3E}">
        <p14:creationId xmlns:p14="http://schemas.microsoft.com/office/powerpoint/2010/main" val="1106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196" y="562980"/>
            <a:ext cx="4157219" cy="2460559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77072" y="6350377"/>
            <a:ext cx="11538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err="1" smtClean="0"/>
              <a:t>Racinas</a:t>
            </a:r>
            <a:r>
              <a:rPr lang="cs-CZ" sz="1400" i="1" dirty="0" smtClean="0"/>
              <a:t> et. al, </a:t>
            </a:r>
            <a:r>
              <a:rPr lang="en-US" sz="1400" i="1" dirty="0" smtClean="0"/>
              <a:t>Core </a:t>
            </a:r>
            <a:r>
              <a:rPr lang="en-US" sz="1400" i="1" dirty="0"/>
              <a:t>temperature up to </a:t>
            </a:r>
            <a:r>
              <a:rPr lang="en-US" sz="1400" i="1" dirty="0" smtClean="0"/>
              <a:t>41.5</a:t>
            </a:r>
            <a:r>
              <a:rPr lang="cs-CZ" sz="1400" i="1" dirty="0" smtClean="0"/>
              <a:t>°</a:t>
            </a:r>
            <a:r>
              <a:rPr lang="en-US" sz="1400" i="1" dirty="0" smtClean="0"/>
              <a:t>C </a:t>
            </a:r>
            <a:r>
              <a:rPr lang="en-US" sz="1400" i="1" dirty="0"/>
              <a:t>during the UCI </a:t>
            </a:r>
            <a:r>
              <a:rPr lang="en-US" sz="1400" i="1" dirty="0" smtClean="0"/>
              <a:t>Road</a:t>
            </a:r>
            <a:r>
              <a:rPr lang="cs-CZ" sz="1400" i="1" dirty="0" smtClean="0"/>
              <a:t> </a:t>
            </a:r>
            <a:r>
              <a:rPr lang="en-US" sz="1400" i="1" dirty="0"/>
              <a:t>Cycling World Championships in the </a:t>
            </a:r>
            <a:r>
              <a:rPr lang="en-US" sz="1400" i="1" dirty="0" smtClean="0"/>
              <a:t>heat</a:t>
            </a:r>
            <a:r>
              <a:rPr lang="cs-CZ" sz="1400" i="1" dirty="0" smtClean="0"/>
              <a:t>, Br J </a:t>
            </a:r>
            <a:r>
              <a:rPr lang="cs-CZ" sz="1400" i="1" dirty="0" err="1" smtClean="0"/>
              <a:t>Sports</a:t>
            </a:r>
            <a:r>
              <a:rPr lang="cs-CZ" sz="1400" i="1" dirty="0" smtClean="0"/>
              <a:t> med., 2018 </a:t>
            </a:r>
            <a:endParaRPr lang="cs-CZ" sz="1400" i="1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196" y="3477570"/>
            <a:ext cx="4157220" cy="260633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9762" y="2354004"/>
            <a:ext cx="4497174" cy="253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45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51584" y="3068960"/>
            <a:ext cx="7772400" cy="2304256"/>
          </a:xfrm>
          <a:ln w="254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cs-CZ" sz="3200" dirty="0"/>
              <a:t>	</a:t>
            </a:r>
            <a:r>
              <a:rPr lang="cs-CZ" sz="2400" dirty="0"/>
              <a:t>Při příjezdu RLP v bezvědomí, bez reakce na algické podněty,  zachovaná spontánní dechová aktivita  s dobrou </a:t>
            </a:r>
            <a:r>
              <a:rPr lang="cs-CZ" sz="2400" dirty="0" err="1"/>
              <a:t>oxygenací</a:t>
            </a:r>
            <a:r>
              <a:rPr lang="cs-CZ" sz="2400" dirty="0"/>
              <a:t>.  TK 110/85, TF 145/min, bez křečí.  Tělesná teplota 41°C. Glykémie 6,5 mmol/l. </a:t>
            </a:r>
          </a:p>
          <a:p>
            <a:pPr>
              <a:buNone/>
            </a:pPr>
            <a:r>
              <a:rPr lang="cs-CZ" sz="2400" dirty="0"/>
              <a:t>	Na EKG sinusová tachykardie. </a:t>
            </a:r>
          </a:p>
        </p:txBody>
      </p:sp>
      <p:sp>
        <p:nvSpPr>
          <p:cNvPr id="4" name="Elipsa 3"/>
          <p:cNvSpPr/>
          <p:nvPr/>
        </p:nvSpPr>
        <p:spPr>
          <a:xfrm>
            <a:off x="2135560" y="620688"/>
            <a:ext cx="7128792" cy="100811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000" b="1" dirty="0">
                <a:latin typeface="Comic Sans MS" pitchFamily="66" charset="0"/>
              </a:rPr>
              <a:t>Dosud zdravý 31letý triatlonista zkolaboval v poslední části triatlonu 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855640" y="2132856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Plavání 4km + kolo 180km + běh 42,2km (limit 17 hodin)</a:t>
            </a:r>
          </a:p>
        </p:txBody>
      </p:sp>
    </p:spTree>
    <p:extLst>
      <p:ext uri="{BB962C8B-B14F-4D97-AF65-F5344CB8AC3E}">
        <p14:creationId xmlns:p14="http://schemas.microsoft.com/office/powerpoint/2010/main" val="275651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5" name="Elipsa 4"/>
          <p:cNvSpPr/>
          <p:nvPr/>
        </p:nvSpPr>
        <p:spPr>
          <a:xfrm>
            <a:off x="2279577" y="404665"/>
            <a:ext cx="5129757" cy="1196551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200" b="1" dirty="0">
                <a:latin typeface="Comic Sans MS" pitchFamily="66" charset="0"/>
              </a:rPr>
              <a:t>Hospitalizace na metabolickém JIP </a:t>
            </a:r>
          </a:p>
          <a:p>
            <a:pPr algn="ctr"/>
            <a:r>
              <a:rPr lang="cs-CZ" sz="2200" b="1" dirty="0">
                <a:latin typeface="Comic Sans MS" pitchFamily="66" charset="0"/>
              </a:rPr>
              <a:t>I.interní kliniky</a:t>
            </a:r>
          </a:p>
        </p:txBody>
      </p:sp>
      <p:sp>
        <p:nvSpPr>
          <p:cNvPr id="6" name="Obdélník 5"/>
          <p:cNvSpPr/>
          <p:nvPr/>
        </p:nvSpPr>
        <p:spPr>
          <a:xfrm>
            <a:off x="2567608" y="2780928"/>
            <a:ext cx="7482083" cy="3416320"/>
          </a:xfrm>
          <a:prstGeom prst="rect">
            <a:avLst/>
          </a:prstGeom>
          <a:ln w="254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cs-CZ" dirty="0"/>
              <a:t>Při přijetí trvá porucha vědomí, bez reakce na algické podněty. </a:t>
            </a:r>
          </a:p>
          <a:p>
            <a:r>
              <a:rPr lang="cs-CZ" dirty="0"/>
              <a:t>Udrží průchodné dýchací cesty, SpO2 98%, DF 25/min, TK 120/65 </a:t>
            </a:r>
            <a:r>
              <a:rPr lang="cs-CZ" dirty="0" err="1"/>
              <a:t>mmHg</a:t>
            </a:r>
            <a:r>
              <a:rPr lang="cs-CZ" dirty="0"/>
              <a:t>, TF 120/min, EKG bez vývoje. </a:t>
            </a:r>
          </a:p>
          <a:p>
            <a:endParaRPr lang="cs-CZ" dirty="0"/>
          </a:p>
          <a:p>
            <a:r>
              <a:rPr lang="cs-CZ" dirty="0"/>
              <a:t>Otevírá oči spontánně, bloudivé pohyby </a:t>
            </a:r>
            <a:r>
              <a:rPr lang="cs-CZ" dirty="0" err="1"/>
              <a:t>bulbů</a:t>
            </a:r>
            <a:r>
              <a:rPr lang="cs-CZ" dirty="0"/>
              <a:t>. Pohledem nesleduje. Fyzikálně dále pouze zvýšený svalový tonus.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Současně opakované zvracení, nutná OTI a UPV. Podávány infuzní roztoky.</a:t>
            </a:r>
          </a:p>
          <a:p>
            <a:endParaRPr lang="cs-CZ" dirty="0"/>
          </a:p>
          <a:p>
            <a:r>
              <a:rPr lang="cs-CZ" dirty="0"/>
              <a:t>Po 10 hodinách po přerušení </a:t>
            </a:r>
            <a:r>
              <a:rPr lang="cs-CZ" dirty="0" err="1"/>
              <a:t>sedace</a:t>
            </a:r>
            <a:r>
              <a:rPr lang="cs-CZ" dirty="0"/>
              <a:t> schopen minimálního kontaktu. 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2145" y="260648"/>
            <a:ext cx="3060295" cy="2178516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graphicFrame>
        <p:nvGraphicFramePr>
          <p:cNvPr id="11" name="Tabulka 10"/>
          <p:cNvGraphicFramePr>
            <a:graphicFrameLocks noGrp="1"/>
          </p:cNvGraphicFramePr>
          <p:nvPr>
            <p:extLst/>
          </p:nvPr>
        </p:nvGraphicFramePr>
        <p:xfrm>
          <a:off x="2639616" y="1412776"/>
          <a:ext cx="3816000" cy="4680000"/>
        </p:xfrm>
        <a:graphic>
          <a:graphicData uri="http://schemas.openxmlformats.org/drawingml/2006/table">
            <a:tbl>
              <a:tblPr firstRow="1">
                <a:tableStyleId>{912C8C85-51F0-491E-9774-3900AFEF0FD7}</a:tableStyleId>
              </a:tblPr>
              <a:tblGrid>
                <a:gridCol w="17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 b="0" dirty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Bilirubin</a:t>
                      </a:r>
                      <a:r>
                        <a:rPr lang="cs-CZ" sz="16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(µmol/l)</a:t>
                      </a:r>
                      <a:endParaRPr lang="cs-CZ" sz="16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18</a:t>
                      </a:r>
                      <a:endParaRPr lang="cs-CZ" sz="16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10</a:t>
                      </a:r>
                      <a:endParaRPr lang="cs-CZ" sz="16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AST</a:t>
                      </a:r>
                      <a:r>
                        <a:rPr lang="cs-CZ" sz="16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µkat/l)</a:t>
                      </a:r>
                      <a:endParaRPr lang="cs-CZ" sz="16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1,06</a:t>
                      </a:r>
                      <a:endParaRPr lang="cs-CZ" sz="16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10,36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ALT</a:t>
                      </a:r>
                      <a:r>
                        <a:rPr lang="cs-CZ" sz="16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(µkat/l)</a:t>
                      </a:r>
                      <a:endParaRPr lang="cs-CZ" sz="16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0,49</a:t>
                      </a:r>
                      <a:endParaRPr lang="cs-CZ" sz="16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1,96</a:t>
                      </a:r>
                      <a:endParaRPr lang="cs-CZ" sz="16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Urea</a:t>
                      </a:r>
                      <a:r>
                        <a:rPr lang="cs-CZ" sz="16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(mmol/l)</a:t>
                      </a:r>
                      <a:endParaRPr lang="cs-CZ" sz="16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11,9</a:t>
                      </a:r>
                      <a:endParaRPr lang="cs-CZ" sz="16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16,6</a:t>
                      </a:r>
                      <a:endParaRPr lang="cs-CZ" sz="16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Kreatinin</a:t>
                      </a:r>
                      <a:r>
                        <a:rPr lang="cs-CZ" sz="16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(µkat/l)</a:t>
                      </a:r>
                      <a:endParaRPr lang="cs-CZ" sz="16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208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220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CK</a:t>
                      </a:r>
                      <a:r>
                        <a:rPr lang="cs-CZ" sz="16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(µkat/l)</a:t>
                      </a:r>
                      <a:endParaRPr lang="cs-CZ" sz="1600" b="0" dirty="0" smtClean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8,72</a:t>
                      </a:r>
                      <a:endParaRPr lang="cs-CZ" sz="16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328,0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Myoglobin</a:t>
                      </a:r>
                      <a:r>
                        <a:rPr lang="cs-CZ" sz="16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µg/l)</a:t>
                      </a:r>
                      <a:endParaRPr lang="cs-CZ" sz="1600" b="0" dirty="0" smtClean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6199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13419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err="1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hsTnT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cs-CZ" sz="1600" b="0" dirty="0" err="1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ng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/l)</a:t>
                      </a:r>
                      <a:endParaRPr lang="cs-CZ" sz="16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109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212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Hemoglobin(g/l)</a:t>
                      </a:r>
                      <a:endParaRPr lang="cs-CZ" sz="16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177</a:t>
                      </a:r>
                      <a:endParaRPr lang="cs-CZ" sz="16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159</a:t>
                      </a:r>
                      <a:endParaRPr lang="cs-CZ" sz="16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HTK</a:t>
                      </a:r>
                      <a:endParaRPr lang="cs-CZ" sz="16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0,52</a:t>
                      </a:r>
                      <a:endParaRPr lang="cs-CZ" sz="16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0,473</a:t>
                      </a:r>
                      <a:endParaRPr lang="cs-CZ" sz="16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Trombo (10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^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9/l)</a:t>
                      </a:r>
                      <a:endParaRPr lang="cs-CZ" sz="16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174</a:t>
                      </a:r>
                      <a:endParaRPr lang="cs-CZ" sz="16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31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INR</a:t>
                      </a:r>
                      <a:endParaRPr lang="cs-CZ" sz="16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1,1</a:t>
                      </a:r>
                      <a:endParaRPr lang="cs-CZ" sz="16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2,2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7" name="Elipsa 6"/>
          <p:cNvSpPr/>
          <p:nvPr/>
        </p:nvSpPr>
        <p:spPr>
          <a:xfrm>
            <a:off x="5591944" y="1988840"/>
            <a:ext cx="792088" cy="936104"/>
          </a:xfrm>
          <a:prstGeom prst="ellipse">
            <a:avLst/>
          </a:prstGeom>
          <a:noFill/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Elipsa 7"/>
          <p:cNvSpPr/>
          <p:nvPr/>
        </p:nvSpPr>
        <p:spPr>
          <a:xfrm>
            <a:off x="5591944" y="2780928"/>
            <a:ext cx="792088" cy="864096"/>
          </a:xfrm>
          <a:prstGeom prst="ellipse">
            <a:avLst/>
          </a:prstGeom>
          <a:noFill/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Elipsa 9"/>
          <p:cNvSpPr/>
          <p:nvPr/>
        </p:nvSpPr>
        <p:spPr>
          <a:xfrm>
            <a:off x="5519936" y="3501008"/>
            <a:ext cx="864096" cy="1152128"/>
          </a:xfrm>
          <a:prstGeom prst="ellipse">
            <a:avLst/>
          </a:prstGeom>
          <a:noFill/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Elipsa 11"/>
          <p:cNvSpPr/>
          <p:nvPr/>
        </p:nvSpPr>
        <p:spPr>
          <a:xfrm>
            <a:off x="5591944" y="5301208"/>
            <a:ext cx="792088" cy="936104"/>
          </a:xfrm>
          <a:prstGeom prst="ellipse">
            <a:avLst/>
          </a:prstGeom>
          <a:noFill/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228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a 3"/>
          <p:cNvSpPr/>
          <p:nvPr/>
        </p:nvSpPr>
        <p:spPr>
          <a:xfrm>
            <a:off x="2423592" y="476672"/>
            <a:ext cx="7416824" cy="72008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latin typeface="Comic Sans MS" pitchFamily="66" charset="0"/>
              </a:rPr>
              <a:t>Dobré kvality vědomí nabyl po 24 hodinách.</a:t>
            </a:r>
          </a:p>
        </p:txBody>
      </p:sp>
      <p:sp>
        <p:nvSpPr>
          <p:cNvPr id="5" name="Zástupný symbol pro obsah 4"/>
          <p:cNvSpPr txBox="1">
            <a:spLocks noGrp="1"/>
          </p:cNvSpPr>
          <p:nvPr>
            <p:ph idx="1"/>
          </p:nvPr>
        </p:nvSpPr>
        <p:spPr>
          <a:xfrm>
            <a:off x="2351584" y="2492897"/>
            <a:ext cx="7484368" cy="335476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cs-CZ" sz="1800" dirty="0"/>
              <a:t>	Po 36 hodinách </a:t>
            </a:r>
            <a:r>
              <a:rPr lang="cs-CZ" sz="1800" dirty="0" err="1"/>
              <a:t>extubován</a:t>
            </a:r>
            <a:r>
              <a:rPr lang="cs-CZ" sz="1800" dirty="0"/>
              <a:t>. </a:t>
            </a:r>
          </a:p>
          <a:p>
            <a:pPr>
              <a:buNone/>
            </a:pPr>
            <a:endParaRPr lang="cs-CZ" sz="1800" dirty="0"/>
          </a:p>
          <a:p>
            <a:pPr>
              <a:buNone/>
            </a:pPr>
            <a:r>
              <a:rPr lang="cs-CZ" sz="1800" dirty="0"/>
              <a:t>	</a:t>
            </a:r>
            <a:r>
              <a:rPr lang="cs-CZ" sz="1800" dirty="0" err="1"/>
              <a:t>Subj</a:t>
            </a:r>
            <a:r>
              <a:rPr lang="cs-CZ" sz="1800" dirty="0"/>
              <a:t>.: Trvající amnézie na závěr závodu, udává poruchu vízu a rozmazané vidění s pomalým zlepšováním, přechodně dysartrie s pozvolnou úpravou. </a:t>
            </a:r>
          </a:p>
          <a:p>
            <a:pPr>
              <a:buNone/>
            </a:pPr>
            <a:endParaRPr lang="cs-CZ" sz="1800" dirty="0"/>
          </a:p>
          <a:p>
            <a:pPr>
              <a:buNone/>
            </a:pPr>
            <a:r>
              <a:rPr lang="cs-CZ" sz="1800" dirty="0"/>
              <a:t>	Laboratorně potvrzeno </a:t>
            </a:r>
            <a:r>
              <a:rPr lang="cs-CZ" sz="1800" dirty="0" err="1"/>
              <a:t>multiorgánové</a:t>
            </a:r>
            <a:r>
              <a:rPr lang="cs-CZ" sz="1800" dirty="0"/>
              <a:t> postižení včetně postižení ledvin při těžké </a:t>
            </a:r>
            <a:r>
              <a:rPr lang="cs-CZ" sz="1800" dirty="0" err="1"/>
              <a:t>rabdomyolýze</a:t>
            </a:r>
            <a:r>
              <a:rPr lang="cs-CZ" sz="1800" dirty="0"/>
              <a:t>. Poškození jater, přechodně byla přítomna </a:t>
            </a:r>
            <a:r>
              <a:rPr lang="cs-CZ" sz="1800" dirty="0" err="1"/>
              <a:t>koagulopatie</a:t>
            </a:r>
            <a:r>
              <a:rPr lang="cs-CZ" sz="1800" dirty="0"/>
              <a:t> a těžká trombocytopenie. </a:t>
            </a:r>
          </a:p>
          <a:p>
            <a:pPr>
              <a:buNone/>
            </a:pPr>
            <a:endParaRPr lang="cs-CZ" sz="1800" dirty="0"/>
          </a:p>
          <a:p>
            <a:pPr>
              <a:buNone/>
            </a:pPr>
            <a:r>
              <a:rPr lang="cs-CZ" sz="1800" dirty="0"/>
              <a:t>	Přechodně profuzními vodnaté průjmy, infekční etiologie nepotvrzena. 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007768" y="260648"/>
            <a:ext cx="6300192" cy="1754326"/>
          </a:xfrm>
          <a:prstGeom prst="rect">
            <a:avLst/>
          </a:prstGeom>
          <a:solidFill>
            <a:schemeClr val="tx2">
              <a:lumMod val="25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/>
              <a:t>Provedená vyšetření:</a:t>
            </a:r>
          </a:p>
          <a:p>
            <a:r>
              <a:rPr lang="cs-CZ" i="1" dirty="0"/>
              <a:t>CT hlavy </a:t>
            </a:r>
            <a:r>
              <a:rPr lang="cs-CZ" dirty="0"/>
              <a:t>bez patologického nálezu</a:t>
            </a:r>
          </a:p>
          <a:p>
            <a:r>
              <a:rPr lang="cs-CZ" i="1" dirty="0"/>
              <a:t>RTG plic </a:t>
            </a:r>
            <a:r>
              <a:rPr lang="cs-CZ" dirty="0"/>
              <a:t>bez patologického nálezu</a:t>
            </a:r>
          </a:p>
          <a:p>
            <a:r>
              <a:rPr lang="cs-CZ" i="1" dirty="0"/>
              <a:t>Mikrobiologická vyšetření </a:t>
            </a:r>
            <a:r>
              <a:rPr lang="cs-CZ" dirty="0"/>
              <a:t>bez patologického nálezu</a:t>
            </a:r>
          </a:p>
          <a:p>
            <a:r>
              <a:rPr lang="cs-CZ" i="1" dirty="0" err="1"/>
              <a:t>Bedside</a:t>
            </a:r>
            <a:r>
              <a:rPr lang="cs-CZ" i="1" dirty="0"/>
              <a:t> ECHO srdce  </a:t>
            </a:r>
            <a:r>
              <a:rPr lang="cs-CZ" dirty="0"/>
              <a:t>s nálezem hraniční dilatace a systolické dysfunkce obou komor</a:t>
            </a:r>
          </a:p>
        </p:txBody>
      </p:sp>
    </p:spTree>
    <p:extLst>
      <p:ext uri="{BB962C8B-B14F-4D97-AF65-F5344CB8AC3E}">
        <p14:creationId xmlns:p14="http://schemas.microsoft.com/office/powerpoint/2010/main" val="343580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423592" y="4437112"/>
            <a:ext cx="7416824" cy="230832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Po překladu na standardní  odd. rehabilitace, od 9. dne schopen chůze bez opory. </a:t>
            </a:r>
          </a:p>
          <a:p>
            <a:r>
              <a:rPr lang="cs-CZ" dirty="0"/>
              <a:t>Nadále postupná úprava laboratorních parametrů. </a:t>
            </a:r>
          </a:p>
          <a:p>
            <a:endParaRPr lang="cs-CZ" dirty="0"/>
          </a:p>
          <a:p>
            <a:r>
              <a:rPr lang="cs-CZ" dirty="0"/>
              <a:t>Subjektivně již zcela bez obtíží. Objektivně pouze sklon k hypertenzi, fyzikální nález v normě. </a:t>
            </a:r>
          </a:p>
          <a:p>
            <a:endParaRPr lang="cs-CZ" dirty="0"/>
          </a:p>
          <a:p>
            <a:r>
              <a:rPr lang="cs-CZ" dirty="0"/>
              <a:t>Kontrolní ECHO srdce bez patologie. </a:t>
            </a:r>
          </a:p>
        </p:txBody>
      </p:sp>
      <p:sp>
        <p:nvSpPr>
          <p:cNvPr id="6" name="Elipsa 5"/>
          <p:cNvSpPr/>
          <p:nvPr/>
        </p:nvSpPr>
        <p:spPr>
          <a:xfrm>
            <a:off x="2639616" y="1196752"/>
            <a:ext cx="6840760" cy="72008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latin typeface="Comic Sans MS" pitchFamily="66" charset="0"/>
              </a:rPr>
              <a:t>6. den hospitalizace překlad na standardní oddělení</a:t>
            </a:r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/>
          </p:nvPr>
        </p:nvGraphicFramePr>
        <p:xfrm>
          <a:off x="2567608" y="476672"/>
          <a:ext cx="6264694" cy="3888430"/>
        </p:xfrm>
        <a:graphic>
          <a:graphicData uri="http://schemas.openxmlformats.org/drawingml/2006/table">
            <a:tbl>
              <a:tblPr firstRow="1">
                <a:tableStyleId>{912C8C85-51F0-491E-9774-3900AFEF0FD7}</a:tableStyleId>
              </a:tblPr>
              <a:tblGrid>
                <a:gridCol w="15580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13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13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13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13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13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99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 b="0" dirty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1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Bilirubin</a:t>
                      </a:r>
                      <a:r>
                        <a:rPr lang="cs-CZ" sz="14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4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(µmol/l)</a:t>
                      </a:r>
                      <a:endParaRPr lang="cs-CZ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18</a:t>
                      </a:r>
                      <a:endParaRPr lang="cs-CZ" sz="14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10</a:t>
                      </a:r>
                      <a:endParaRPr lang="cs-CZ" sz="14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88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64</a:t>
                      </a:r>
                      <a:endParaRPr lang="cs-CZ" sz="14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28</a:t>
                      </a:r>
                      <a:endParaRPr lang="cs-CZ" sz="14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1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AST</a:t>
                      </a:r>
                      <a:r>
                        <a:rPr lang="cs-CZ" sz="14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cs-CZ" sz="14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µkat/l)</a:t>
                      </a:r>
                      <a:endParaRPr lang="cs-CZ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1,06</a:t>
                      </a:r>
                      <a:endParaRPr lang="cs-CZ" sz="14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10,36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97,48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34,92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17,16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1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ALT</a:t>
                      </a:r>
                      <a:r>
                        <a:rPr lang="cs-CZ" sz="14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4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(µkat/l)</a:t>
                      </a:r>
                      <a:endParaRPr lang="cs-CZ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0,49</a:t>
                      </a:r>
                      <a:endParaRPr lang="cs-CZ" sz="14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1,96</a:t>
                      </a:r>
                      <a:endParaRPr lang="cs-CZ" sz="14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77,46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57,18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13,45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1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Urea</a:t>
                      </a:r>
                      <a:r>
                        <a:rPr lang="cs-CZ" sz="14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4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(mmol/l)</a:t>
                      </a:r>
                      <a:endParaRPr lang="cs-CZ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11,9</a:t>
                      </a:r>
                      <a:endParaRPr lang="cs-CZ" sz="14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16,6</a:t>
                      </a:r>
                      <a:endParaRPr lang="cs-CZ" sz="14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10,2</a:t>
                      </a:r>
                      <a:endParaRPr lang="cs-CZ" sz="14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5,4</a:t>
                      </a:r>
                      <a:endParaRPr lang="cs-CZ" sz="14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7,6</a:t>
                      </a:r>
                      <a:endParaRPr lang="cs-CZ" sz="14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1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Kreatinin</a:t>
                      </a:r>
                      <a:r>
                        <a:rPr lang="cs-CZ" sz="14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4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(µkat/l)</a:t>
                      </a:r>
                      <a:endParaRPr lang="cs-CZ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208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220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164</a:t>
                      </a:r>
                      <a:endParaRPr lang="cs-CZ" sz="14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98</a:t>
                      </a:r>
                      <a:endParaRPr lang="cs-CZ" sz="14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83</a:t>
                      </a:r>
                      <a:endParaRPr lang="cs-CZ" sz="14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1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CK</a:t>
                      </a:r>
                      <a:r>
                        <a:rPr lang="cs-CZ" sz="14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4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(µkat/l)</a:t>
                      </a:r>
                      <a:endParaRPr lang="cs-CZ" sz="1400" b="0" dirty="0" smtClean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8,72</a:t>
                      </a:r>
                      <a:endParaRPr lang="cs-CZ" sz="14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328,0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444,0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191,59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63,87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91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Myoglobin</a:t>
                      </a:r>
                      <a:r>
                        <a:rPr lang="cs-CZ" sz="14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4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cs-CZ" sz="14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µg/l)</a:t>
                      </a:r>
                      <a:endParaRPr lang="cs-CZ" sz="1400" b="0" dirty="0" smtClean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6199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13419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1459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1236,0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602,7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91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hsTnT</a:t>
                      </a:r>
                      <a:r>
                        <a:rPr lang="cs-CZ" sz="14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cs-CZ" sz="1400" b="0" dirty="0" err="1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ng</a:t>
                      </a:r>
                      <a:r>
                        <a:rPr lang="cs-CZ" sz="14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/l)</a:t>
                      </a:r>
                      <a:endParaRPr lang="cs-CZ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109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212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solidFill>
                            <a:srgbClr val="00B0F0"/>
                          </a:solidFill>
                          <a:latin typeface="Arial"/>
                          <a:ea typeface="Calibri"/>
                          <a:cs typeface="Times New Roman"/>
                        </a:rPr>
                        <a:t>̶</a:t>
                      </a:r>
                      <a:endParaRPr lang="cs-CZ" sz="1400" b="0" dirty="0">
                        <a:solidFill>
                          <a:srgbClr val="00B0F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solidFill>
                            <a:srgbClr val="00B0F0"/>
                          </a:solidFill>
                          <a:latin typeface="Arial"/>
                          <a:ea typeface="Calibri"/>
                          <a:cs typeface="Times New Roman"/>
                        </a:rPr>
                        <a:t>̶</a:t>
                      </a:r>
                      <a:endParaRPr lang="cs-CZ" sz="1400" b="0" dirty="0">
                        <a:solidFill>
                          <a:srgbClr val="00B0F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solidFill>
                            <a:srgbClr val="00B0F0"/>
                          </a:solidFill>
                          <a:latin typeface="Arial"/>
                          <a:ea typeface="Calibri"/>
                          <a:cs typeface="Times New Roman"/>
                        </a:rPr>
                        <a:t>̶</a:t>
                      </a:r>
                      <a:endParaRPr lang="cs-CZ" sz="1400" b="0" dirty="0">
                        <a:solidFill>
                          <a:srgbClr val="00B0F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1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Hemoglobin(g/l)</a:t>
                      </a:r>
                      <a:endParaRPr lang="cs-CZ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177</a:t>
                      </a:r>
                      <a:endParaRPr lang="cs-CZ" sz="14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159</a:t>
                      </a:r>
                      <a:endParaRPr lang="cs-CZ" sz="14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123</a:t>
                      </a:r>
                      <a:endParaRPr lang="cs-CZ" sz="14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132</a:t>
                      </a:r>
                      <a:endParaRPr lang="cs-CZ" sz="14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137</a:t>
                      </a:r>
                      <a:endParaRPr lang="cs-CZ" sz="14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91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HTK</a:t>
                      </a:r>
                      <a:endParaRPr lang="cs-CZ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0,52</a:t>
                      </a:r>
                      <a:endParaRPr lang="cs-CZ" sz="14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0,473</a:t>
                      </a:r>
                      <a:endParaRPr lang="cs-CZ" sz="14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0,368</a:t>
                      </a:r>
                      <a:endParaRPr lang="cs-CZ" sz="14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0,380</a:t>
                      </a:r>
                      <a:endParaRPr lang="cs-CZ" sz="14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0,408</a:t>
                      </a:r>
                      <a:endParaRPr lang="cs-CZ" sz="14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91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Trombo (10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^</a:t>
                      </a:r>
                      <a:r>
                        <a:rPr lang="cs-CZ" sz="14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9/l)</a:t>
                      </a:r>
                      <a:endParaRPr lang="cs-CZ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174</a:t>
                      </a:r>
                      <a:endParaRPr lang="cs-CZ" sz="14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31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32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81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480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91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INR</a:t>
                      </a:r>
                      <a:endParaRPr lang="cs-CZ" sz="14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1,1</a:t>
                      </a:r>
                      <a:endParaRPr lang="cs-CZ" sz="14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2,2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3,5</a:t>
                      </a:r>
                      <a:endParaRPr lang="cs-CZ" sz="14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1,3</a:t>
                      </a:r>
                      <a:endParaRPr lang="cs-CZ" sz="14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1,1</a:t>
                      </a:r>
                      <a:endParaRPr lang="cs-CZ" sz="14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581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711625" y="980728"/>
            <a:ext cx="6219433" cy="4493538"/>
          </a:xfrm>
          <a:prstGeom prst="rect">
            <a:avLst/>
          </a:prstGeom>
          <a:solidFill>
            <a:srgbClr val="0070C0">
              <a:alpha val="19000"/>
            </a:srgb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2200" b="1" dirty="0">
                <a:solidFill>
                  <a:srgbClr val="FFC000"/>
                </a:solidFill>
              </a:rPr>
              <a:t>Diagnózy za hospitalizace:</a:t>
            </a:r>
          </a:p>
          <a:p>
            <a:r>
              <a:rPr lang="cs-CZ" sz="2200" dirty="0"/>
              <a:t>Úpal, přehřátí při fyzické aktivitě, TT 41,7 °C</a:t>
            </a:r>
          </a:p>
          <a:p>
            <a:r>
              <a:rPr lang="cs-CZ" sz="2200" dirty="0"/>
              <a:t>Vystavení nadměrnému přírod. horku </a:t>
            </a:r>
          </a:p>
          <a:p>
            <a:r>
              <a:rPr lang="cs-CZ" sz="2200" dirty="0"/>
              <a:t>Bezvědomí</a:t>
            </a:r>
          </a:p>
          <a:p>
            <a:r>
              <a:rPr lang="cs-CZ" sz="2200" dirty="0"/>
              <a:t>Akutní respirační selhání , UPV</a:t>
            </a:r>
          </a:p>
          <a:p>
            <a:r>
              <a:rPr lang="cs-CZ" sz="2200" dirty="0" err="1"/>
              <a:t>Rabdomyolýza</a:t>
            </a:r>
            <a:endParaRPr lang="cs-CZ" sz="2200" dirty="0"/>
          </a:p>
          <a:p>
            <a:r>
              <a:rPr lang="cs-CZ" sz="2200" dirty="0"/>
              <a:t>Akutní poškození funkce ledvin</a:t>
            </a:r>
          </a:p>
          <a:p>
            <a:r>
              <a:rPr lang="cs-CZ" sz="2200" dirty="0"/>
              <a:t>Akutní poškození funkce jater </a:t>
            </a:r>
          </a:p>
          <a:p>
            <a:r>
              <a:rPr lang="cs-CZ" sz="2200" dirty="0" err="1"/>
              <a:t>Koagulopatie</a:t>
            </a:r>
            <a:endParaRPr lang="cs-CZ" sz="2200" dirty="0"/>
          </a:p>
          <a:p>
            <a:r>
              <a:rPr lang="cs-CZ" sz="2200" dirty="0"/>
              <a:t>Trombocytopenie</a:t>
            </a:r>
          </a:p>
          <a:p>
            <a:r>
              <a:rPr lang="cs-CZ" sz="2200" dirty="0"/>
              <a:t>Sekundární </a:t>
            </a:r>
            <a:r>
              <a:rPr lang="cs-CZ" sz="2200" dirty="0" err="1"/>
              <a:t>myokardiální</a:t>
            </a:r>
            <a:r>
              <a:rPr lang="cs-CZ" sz="2200" dirty="0"/>
              <a:t> léze</a:t>
            </a:r>
          </a:p>
          <a:p>
            <a:r>
              <a:rPr lang="cs-CZ" sz="2200" dirty="0"/>
              <a:t>Funkční průjem, </a:t>
            </a:r>
            <a:r>
              <a:rPr lang="cs-CZ" sz="2200" dirty="0" err="1"/>
              <a:t>dysfukce</a:t>
            </a:r>
            <a:r>
              <a:rPr lang="cs-CZ" sz="2200" dirty="0"/>
              <a:t> </a:t>
            </a:r>
            <a:r>
              <a:rPr lang="cs-CZ" sz="2200" dirty="0" smtClean="0"/>
              <a:t>GIT</a:t>
            </a:r>
          </a:p>
          <a:p>
            <a:r>
              <a:rPr lang="cs-CZ" sz="2200" dirty="0" smtClean="0"/>
              <a:t>Metabolická </a:t>
            </a:r>
            <a:r>
              <a:rPr lang="cs-CZ" sz="2200" dirty="0"/>
              <a:t>acidóza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711625" y="6018274"/>
            <a:ext cx="21602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/>
              <a:t>Dehydratace</a:t>
            </a:r>
          </a:p>
        </p:txBody>
      </p:sp>
    </p:spTree>
    <p:extLst>
      <p:ext uri="{BB962C8B-B14F-4D97-AF65-F5344CB8AC3E}">
        <p14:creationId xmlns:p14="http://schemas.microsoft.com/office/powerpoint/2010/main" val="111179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51584" y="3068960"/>
            <a:ext cx="7772400" cy="914400"/>
          </a:xfrm>
        </p:spPr>
        <p:txBody>
          <a:bodyPr>
            <a:normAutofit/>
          </a:bodyPr>
          <a:lstStyle/>
          <a:p>
            <a:r>
              <a:rPr lang="cs-CZ" sz="3200" dirty="0"/>
              <a:t>Příčina poškození funkce jater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51584" y="4340456"/>
            <a:ext cx="7772400" cy="4572000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A. Jedná se o reakci na zátěž bez vlivu na funkci</a:t>
            </a:r>
          </a:p>
          <a:p>
            <a:pPr>
              <a:buNone/>
            </a:pPr>
            <a:r>
              <a:rPr lang="cs-CZ" dirty="0" smtClean="0"/>
              <a:t>B. Mechanismus změny parametrů je nejasný</a:t>
            </a:r>
          </a:p>
          <a:p>
            <a:pPr>
              <a:buNone/>
            </a:pPr>
            <a:r>
              <a:rPr lang="cs-CZ" dirty="0" smtClean="0"/>
              <a:t>C. Játra nejsou poškozena, jedná se pouze o důsledek rozpadu </a:t>
            </a:r>
            <a:r>
              <a:rPr lang="cs-CZ" dirty="0" err="1" smtClean="0"/>
              <a:t>myocytů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D. Poškození jater při hypertermii, dehydrataci</a:t>
            </a:r>
          </a:p>
          <a:p>
            <a:endParaRPr lang="cs-CZ" dirty="0" smtClean="0"/>
          </a:p>
          <a:p>
            <a:endParaRPr lang="cs-CZ" dirty="0" smtClean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/>
          </p:nvPr>
        </p:nvGraphicFramePr>
        <p:xfrm>
          <a:off x="2639616" y="692696"/>
          <a:ext cx="6948000" cy="1800000"/>
        </p:xfrm>
        <a:graphic>
          <a:graphicData uri="http://schemas.openxmlformats.org/drawingml/2006/table">
            <a:tbl>
              <a:tblPr firstRow="1">
                <a:tableStyleId>{912C8C85-51F0-491E-9774-3900AFEF0FD7}</a:tableStyleId>
              </a:tblPr>
              <a:tblGrid>
                <a:gridCol w="17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 b="0" dirty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Bilirubin</a:t>
                      </a:r>
                      <a:r>
                        <a:rPr lang="cs-CZ" sz="16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(µmol/l)</a:t>
                      </a:r>
                      <a:endParaRPr lang="cs-CZ" sz="16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18</a:t>
                      </a:r>
                      <a:endParaRPr lang="cs-CZ" sz="16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10</a:t>
                      </a:r>
                      <a:endParaRPr lang="cs-CZ" sz="16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88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64</a:t>
                      </a:r>
                      <a:endParaRPr lang="cs-CZ" sz="16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28</a:t>
                      </a:r>
                      <a:endParaRPr lang="cs-CZ" sz="16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AST</a:t>
                      </a:r>
                      <a:r>
                        <a:rPr lang="cs-CZ" sz="16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µkat/l)</a:t>
                      </a:r>
                      <a:endParaRPr lang="cs-CZ" sz="16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1,06</a:t>
                      </a:r>
                      <a:endParaRPr lang="cs-CZ" sz="16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10,36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97,48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34,92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17,16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ALT</a:t>
                      </a:r>
                      <a:r>
                        <a:rPr lang="cs-CZ" sz="16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(µkat/l)</a:t>
                      </a:r>
                      <a:endParaRPr lang="cs-CZ" sz="16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0,49</a:t>
                      </a:r>
                      <a:endParaRPr lang="cs-CZ" sz="16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1,96</a:t>
                      </a:r>
                      <a:endParaRPr lang="cs-CZ" sz="16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77,46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57,18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13,45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INR</a:t>
                      </a:r>
                      <a:endParaRPr lang="cs-CZ" sz="16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1,1</a:t>
                      </a:r>
                      <a:endParaRPr lang="cs-CZ" sz="16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2,2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3,5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1,3</a:t>
                      </a:r>
                      <a:endParaRPr lang="cs-CZ" sz="16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1,1</a:t>
                      </a:r>
                      <a:endParaRPr lang="cs-CZ" sz="16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612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/>
          </p:nvPr>
        </p:nvGraphicFramePr>
        <p:xfrm>
          <a:off x="2567608" y="548680"/>
          <a:ext cx="6948000" cy="1800000"/>
        </p:xfrm>
        <a:graphic>
          <a:graphicData uri="http://schemas.openxmlformats.org/drawingml/2006/table">
            <a:tbl>
              <a:tblPr firstRow="1">
                <a:tableStyleId>{912C8C85-51F0-491E-9774-3900AFEF0FD7}</a:tableStyleId>
              </a:tblPr>
              <a:tblGrid>
                <a:gridCol w="17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 b="0" dirty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Bilirubin</a:t>
                      </a:r>
                      <a:r>
                        <a:rPr lang="cs-CZ" sz="16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(µmol/l)</a:t>
                      </a:r>
                      <a:endParaRPr lang="cs-CZ" sz="16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18</a:t>
                      </a:r>
                      <a:endParaRPr lang="cs-CZ" sz="16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10</a:t>
                      </a:r>
                      <a:endParaRPr lang="cs-CZ" sz="16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88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64</a:t>
                      </a:r>
                      <a:endParaRPr lang="cs-CZ" sz="16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28</a:t>
                      </a:r>
                      <a:endParaRPr lang="cs-CZ" sz="16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AST</a:t>
                      </a:r>
                      <a:r>
                        <a:rPr lang="cs-CZ" sz="16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µkat/l)</a:t>
                      </a:r>
                      <a:endParaRPr lang="cs-CZ" sz="16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1,06</a:t>
                      </a:r>
                      <a:endParaRPr lang="cs-CZ" sz="16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10,36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97,48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34,92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17,16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ALT</a:t>
                      </a:r>
                      <a:r>
                        <a:rPr lang="cs-CZ" sz="16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(µkat/l)</a:t>
                      </a:r>
                      <a:endParaRPr lang="cs-CZ" sz="16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0,49</a:t>
                      </a:r>
                      <a:endParaRPr lang="cs-CZ" sz="16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1,96</a:t>
                      </a:r>
                      <a:endParaRPr lang="cs-CZ" sz="16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77,46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57,18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13,45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INR</a:t>
                      </a:r>
                      <a:endParaRPr lang="cs-CZ" sz="16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1,1</a:t>
                      </a:r>
                      <a:endParaRPr lang="cs-CZ" sz="16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2,2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3,5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1,3</a:t>
                      </a:r>
                      <a:endParaRPr lang="cs-CZ" sz="16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1,1</a:t>
                      </a:r>
                      <a:endParaRPr lang="cs-CZ" sz="1600" b="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2495600" y="2492897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Běžně známa elevace transamináz, elevace jaterní frakce, (jak velký podíl??) není plně objasněno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495600" y="3735132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 řádu dnů po vymizení zátěže dochází ke spontánní reparaci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2495600" y="4382333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Při zátěži dochází běžně k </a:t>
            </a:r>
            <a:r>
              <a:rPr lang="cs-CZ" dirty="0" smtClean="0"/>
              <a:t>aktivaci </a:t>
            </a:r>
            <a:r>
              <a:rPr lang="cs-CZ" dirty="0" err="1"/>
              <a:t>prokoagulačních</a:t>
            </a:r>
            <a:r>
              <a:rPr lang="cs-CZ" dirty="0"/>
              <a:t> i antikoagulačních mechanizmů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2207568" y="5589240"/>
            <a:ext cx="79928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i="1" dirty="0" err="1"/>
              <a:t>Akmal</a:t>
            </a:r>
            <a:r>
              <a:rPr lang="cs-CZ" sz="1200" i="1" dirty="0"/>
              <a:t> M. </a:t>
            </a:r>
            <a:r>
              <a:rPr lang="cs-CZ" sz="1200" i="1" dirty="0" err="1"/>
              <a:t>Reversible</a:t>
            </a:r>
            <a:r>
              <a:rPr lang="cs-CZ" sz="1200" i="1" dirty="0"/>
              <a:t> </a:t>
            </a:r>
            <a:r>
              <a:rPr lang="cs-CZ" sz="1200" i="1" dirty="0" err="1"/>
              <a:t>hepatic</a:t>
            </a:r>
            <a:r>
              <a:rPr lang="cs-CZ" sz="1200" i="1" dirty="0"/>
              <a:t> </a:t>
            </a:r>
            <a:r>
              <a:rPr lang="cs-CZ" sz="1200" i="1" dirty="0" err="1"/>
              <a:t>dysfunction</a:t>
            </a:r>
            <a:r>
              <a:rPr lang="cs-CZ" sz="1200" i="1" dirty="0"/>
              <a:t> </a:t>
            </a:r>
            <a:r>
              <a:rPr lang="cs-CZ" sz="1200" i="1" dirty="0" err="1"/>
              <a:t>associated</a:t>
            </a:r>
            <a:r>
              <a:rPr lang="cs-CZ" sz="1200" i="1" dirty="0"/>
              <a:t> </a:t>
            </a:r>
            <a:r>
              <a:rPr lang="cs-CZ" sz="1200" i="1" dirty="0" err="1"/>
              <a:t>with</a:t>
            </a:r>
            <a:r>
              <a:rPr lang="cs-CZ" sz="1200" i="1" dirty="0"/>
              <a:t> </a:t>
            </a:r>
            <a:r>
              <a:rPr lang="cs-CZ" sz="1200" i="1" dirty="0" err="1"/>
              <a:t>rhabdomyolysis</a:t>
            </a:r>
            <a:r>
              <a:rPr lang="cs-CZ" sz="1200" i="1" dirty="0"/>
              <a:t>. </a:t>
            </a:r>
            <a:r>
              <a:rPr lang="cs-CZ" sz="1200" i="1" dirty="0" err="1"/>
              <a:t>Am</a:t>
            </a:r>
            <a:r>
              <a:rPr lang="cs-CZ" sz="1200" i="1" dirty="0"/>
              <a:t> J </a:t>
            </a:r>
            <a:r>
              <a:rPr lang="cs-CZ" sz="1200" i="1" dirty="0" err="1"/>
              <a:t>Nephrol</a:t>
            </a:r>
            <a:r>
              <a:rPr lang="cs-CZ" sz="1200" i="1" dirty="0"/>
              <a:t>. 1990;10(1):49–52. </a:t>
            </a:r>
          </a:p>
          <a:p>
            <a:r>
              <a:rPr lang="cs-CZ" sz="1200" i="1" dirty="0"/>
              <a:t>De Paz JA. </a:t>
            </a:r>
            <a:r>
              <a:rPr lang="cs-CZ" sz="1200" i="1" dirty="0" err="1"/>
              <a:t>Effects</a:t>
            </a:r>
            <a:r>
              <a:rPr lang="cs-CZ" sz="1200" i="1" dirty="0"/>
              <a:t> </a:t>
            </a:r>
            <a:r>
              <a:rPr lang="cs-CZ" sz="1200" i="1" dirty="0" err="1"/>
              <a:t>of</a:t>
            </a:r>
            <a:r>
              <a:rPr lang="cs-CZ" sz="1200" i="1" dirty="0"/>
              <a:t> </a:t>
            </a:r>
            <a:r>
              <a:rPr lang="cs-CZ" sz="1200" i="1" dirty="0" err="1"/>
              <a:t>long</a:t>
            </a:r>
            <a:r>
              <a:rPr lang="cs-CZ" sz="1200" i="1" dirty="0"/>
              <a:t>-distance </a:t>
            </a:r>
            <a:r>
              <a:rPr lang="cs-CZ" sz="1200" i="1" dirty="0" err="1"/>
              <a:t>running</a:t>
            </a:r>
            <a:r>
              <a:rPr lang="cs-CZ" sz="1200" i="1" dirty="0"/>
              <a:t> on </a:t>
            </a:r>
            <a:r>
              <a:rPr lang="cs-CZ" sz="1200" i="1" dirty="0" err="1"/>
              <a:t>serum</a:t>
            </a:r>
            <a:r>
              <a:rPr lang="cs-CZ" sz="1200" i="1" dirty="0"/>
              <a:t> bilirubin. Med </a:t>
            </a:r>
            <a:r>
              <a:rPr lang="cs-CZ" sz="1200" i="1" dirty="0" err="1"/>
              <a:t>Sci</a:t>
            </a:r>
            <a:r>
              <a:rPr lang="cs-CZ" sz="1200" i="1" dirty="0"/>
              <a:t> </a:t>
            </a:r>
            <a:r>
              <a:rPr lang="cs-CZ" sz="1200" i="1" dirty="0" err="1"/>
              <a:t>Sports</a:t>
            </a:r>
            <a:r>
              <a:rPr lang="cs-CZ" sz="1200" i="1" dirty="0"/>
              <a:t> </a:t>
            </a:r>
            <a:r>
              <a:rPr lang="cs-CZ" sz="1200" i="1" dirty="0" err="1"/>
              <a:t>Exerc</a:t>
            </a:r>
            <a:r>
              <a:rPr lang="cs-CZ" sz="1200" i="1" dirty="0"/>
              <a:t>. 1995 </a:t>
            </a:r>
            <a:r>
              <a:rPr lang="cs-CZ" sz="1200" i="1" dirty="0" err="1"/>
              <a:t>Dec</a:t>
            </a:r>
            <a:r>
              <a:rPr lang="cs-CZ" sz="1200" i="1" dirty="0"/>
              <a:t>;27(12):1590–4. </a:t>
            </a:r>
          </a:p>
          <a:p>
            <a:r>
              <a:rPr lang="cs-CZ" sz="1200" i="1" dirty="0" err="1"/>
              <a:t>Fallon</a:t>
            </a:r>
            <a:r>
              <a:rPr lang="cs-CZ" sz="1200" i="1" dirty="0"/>
              <a:t> KE. </a:t>
            </a:r>
            <a:r>
              <a:rPr lang="cs-CZ" sz="1200" i="1" dirty="0" err="1"/>
              <a:t>The</a:t>
            </a:r>
            <a:r>
              <a:rPr lang="cs-CZ" sz="1200" i="1" dirty="0"/>
              <a:t> </a:t>
            </a:r>
            <a:r>
              <a:rPr lang="cs-CZ" sz="1200" i="1" dirty="0" err="1"/>
              <a:t>biochemistry</a:t>
            </a:r>
            <a:r>
              <a:rPr lang="cs-CZ" sz="1200" i="1" dirty="0"/>
              <a:t> </a:t>
            </a:r>
            <a:r>
              <a:rPr lang="cs-CZ" sz="1200" i="1" dirty="0" err="1"/>
              <a:t>of</a:t>
            </a:r>
            <a:r>
              <a:rPr lang="cs-CZ" sz="1200" i="1" dirty="0"/>
              <a:t> </a:t>
            </a:r>
            <a:r>
              <a:rPr lang="cs-CZ" sz="1200" i="1" dirty="0" err="1"/>
              <a:t>runners</a:t>
            </a:r>
            <a:r>
              <a:rPr lang="cs-CZ" sz="1200" i="1" dirty="0"/>
              <a:t> in a 1600 km </a:t>
            </a:r>
            <a:r>
              <a:rPr lang="cs-CZ" sz="1200" i="1" dirty="0" err="1"/>
              <a:t>ultramarathon</a:t>
            </a:r>
            <a:r>
              <a:rPr lang="cs-CZ" sz="1200" i="1" dirty="0"/>
              <a:t>. Br J </a:t>
            </a:r>
            <a:r>
              <a:rPr lang="cs-CZ" sz="1200" i="1" dirty="0" err="1"/>
              <a:t>Sports</a:t>
            </a:r>
            <a:r>
              <a:rPr lang="cs-CZ" sz="1200" i="1" dirty="0"/>
              <a:t> Med. 1999 </a:t>
            </a:r>
            <a:r>
              <a:rPr lang="cs-CZ" sz="1200" i="1" dirty="0" err="1"/>
              <a:t>Aug</a:t>
            </a:r>
            <a:r>
              <a:rPr lang="cs-CZ" sz="1200" i="1" dirty="0"/>
              <a:t>;33(4):264. </a:t>
            </a:r>
          </a:p>
          <a:p>
            <a:r>
              <a:rPr lang="cs-CZ" sz="1200" i="1" dirty="0" err="1"/>
              <a:t>Kenefick</a:t>
            </a:r>
            <a:r>
              <a:rPr lang="cs-CZ" sz="1200" i="1" dirty="0"/>
              <a:t> RW. </a:t>
            </a:r>
            <a:r>
              <a:rPr lang="cs-CZ" sz="1200" i="1" dirty="0" err="1"/>
              <a:t>Heat</a:t>
            </a:r>
            <a:r>
              <a:rPr lang="cs-CZ" sz="1200" i="1" dirty="0"/>
              <a:t> </a:t>
            </a:r>
            <a:r>
              <a:rPr lang="cs-CZ" sz="1200" i="1" dirty="0" err="1"/>
              <a:t>Exhaustion</a:t>
            </a:r>
            <a:r>
              <a:rPr lang="cs-CZ" sz="1200" i="1" dirty="0"/>
              <a:t> </a:t>
            </a:r>
            <a:r>
              <a:rPr lang="cs-CZ" sz="1200" i="1" dirty="0" err="1"/>
              <a:t>and</a:t>
            </a:r>
            <a:r>
              <a:rPr lang="cs-CZ" sz="1200" i="1" dirty="0"/>
              <a:t> </a:t>
            </a:r>
            <a:r>
              <a:rPr lang="cs-CZ" sz="1200" i="1" dirty="0" err="1"/>
              <a:t>Dehydration</a:t>
            </a:r>
            <a:r>
              <a:rPr lang="cs-CZ" sz="1200" i="1" dirty="0"/>
              <a:t> as </a:t>
            </a:r>
            <a:r>
              <a:rPr lang="cs-CZ" sz="1200" i="1" dirty="0" err="1"/>
              <a:t>Causes</a:t>
            </a:r>
            <a:r>
              <a:rPr lang="cs-CZ" sz="1200" i="1" dirty="0"/>
              <a:t> </a:t>
            </a:r>
            <a:r>
              <a:rPr lang="cs-CZ" sz="1200" i="1" dirty="0" err="1"/>
              <a:t>of</a:t>
            </a:r>
            <a:r>
              <a:rPr lang="cs-CZ" sz="1200" i="1" dirty="0"/>
              <a:t> </a:t>
            </a:r>
            <a:r>
              <a:rPr lang="cs-CZ" sz="1200" i="1" dirty="0" err="1"/>
              <a:t>Marathon</a:t>
            </a:r>
            <a:r>
              <a:rPr lang="cs-CZ" sz="1200" i="1" dirty="0"/>
              <a:t> </a:t>
            </a:r>
            <a:r>
              <a:rPr lang="cs-CZ" sz="1200" i="1" dirty="0" err="1"/>
              <a:t>Collapse</a:t>
            </a:r>
            <a:r>
              <a:rPr lang="cs-CZ" sz="1200" i="1" dirty="0"/>
              <a:t>. </a:t>
            </a:r>
            <a:r>
              <a:rPr lang="cs-CZ" sz="1200" i="1" dirty="0" err="1"/>
              <a:t>Sports</a:t>
            </a:r>
            <a:r>
              <a:rPr lang="cs-CZ" sz="1200" i="1" dirty="0"/>
              <a:t> Med. 2007 nor;37(4/5):378–81. </a:t>
            </a:r>
          </a:p>
          <a:p>
            <a:endParaRPr lang="cs-CZ" i="1" dirty="0"/>
          </a:p>
        </p:txBody>
      </p:sp>
      <p:sp>
        <p:nvSpPr>
          <p:cNvPr id="7" name="TextovéPole 6"/>
          <p:cNvSpPr txBox="1"/>
          <p:nvPr/>
        </p:nvSpPr>
        <p:spPr>
          <a:xfrm>
            <a:off x="2495600" y="3140968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Elevace bilirubinu přítomna i u jinak zdravých jedinců po velké zátěži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2495600" y="503350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Centralizace?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151784" y="503350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Významné poškození jater?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7104112" y="503350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Poškození svalů?</a:t>
            </a:r>
          </a:p>
        </p:txBody>
      </p:sp>
    </p:spTree>
    <p:extLst>
      <p:ext uri="{BB962C8B-B14F-4D97-AF65-F5344CB8AC3E}">
        <p14:creationId xmlns:p14="http://schemas.microsoft.com/office/powerpoint/2010/main" val="152714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7" grpId="0"/>
      <p:bldP spid="8" grpId="0"/>
      <p:bldP spid="9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Interpretace hladiny troponinu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err="1" smtClean="0"/>
              <a:t>A</a:t>
            </a:r>
            <a:r>
              <a:rPr lang="cs-CZ" dirty="0" smtClean="0"/>
              <a:t>.Pacient měl mít hladinu troponinu  sledovanou častěji v prvních 2 dnech</a:t>
            </a:r>
          </a:p>
          <a:p>
            <a:pPr>
              <a:buNone/>
            </a:pPr>
            <a:r>
              <a:rPr lang="cs-CZ" dirty="0" err="1" smtClean="0"/>
              <a:t>B.Měla</a:t>
            </a:r>
            <a:r>
              <a:rPr lang="cs-CZ" dirty="0" smtClean="0"/>
              <a:t> být provedena SKG</a:t>
            </a:r>
          </a:p>
          <a:p>
            <a:pPr>
              <a:buNone/>
            </a:pPr>
            <a:r>
              <a:rPr lang="cs-CZ" dirty="0" err="1" smtClean="0"/>
              <a:t>C.Jednalo</a:t>
            </a:r>
            <a:r>
              <a:rPr lang="cs-CZ" dirty="0" smtClean="0"/>
              <a:t> se o reakci na zátěž</a:t>
            </a:r>
          </a:p>
          <a:p>
            <a:pPr>
              <a:buNone/>
            </a:pPr>
            <a:r>
              <a:rPr lang="cs-CZ" dirty="0" err="1" smtClean="0"/>
              <a:t>D.Došlo</a:t>
            </a:r>
            <a:r>
              <a:rPr lang="cs-CZ" dirty="0" smtClean="0"/>
              <a:t> k poškození myokardu</a:t>
            </a: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/>
          </p:nvPr>
        </p:nvGraphicFramePr>
        <p:xfrm>
          <a:off x="2639616" y="5013176"/>
          <a:ext cx="6948000" cy="1440000"/>
        </p:xfrm>
        <a:graphic>
          <a:graphicData uri="http://schemas.openxmlformats.org/drawingml/2006/table">
            <a:tbl>
              <a:tblPr firstRow="1">
                <a:tableStyleId>{912C8C85-51F0-491E-9774-3900AFEF0FD7}</a:tableStyleId>
              </a:tblPr>
              <a:tblGrid>
                <a:gridCol w="17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 b="0" dirty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10.den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CK</a:t>
                      </a:r>
                      <a:r>
                        <a:rPr lang="cs-CZ" sz="16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(µkat/l)</a:t>
                      </a:r>
                      <a:endParaRPr lang="cs-CZ" sz="1600" b="0" dirty="0" smtClean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C000"/>
                          </a:solidFill>
                          <a:latin typeface="Arial"/>
                          <a:ea typeface="Calibri"/>
                          <a:cs typeface="Times New Roman"/>
                        </a:rPr>
                        <a:t>8,72</a:t>
                      </a:r>
                      <a:endParaRPr lang="cs-CZ" sz="1600" b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328,0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444,0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191,59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63,87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Myoglobin</a:t>
                      </a:r>
                      <a:r>
                        <a:rPr lang="cs-CZ" sz="1600" b="0" baseline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µg/l)</a:t>
                      </a:r>
                      <a:endParaRPr lang="cs-CZ" sz="1600" b="0" dirty="0" smtClean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6199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13419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1459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1236,0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602,7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err="1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hsTnT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cs-CZ" sz="1600" b="0" dirty="0" err="1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ng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/l)</a:t>
                      </a:r>
                      <a:endParaRPr lang="cs-CZ" sz="16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109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212</a:t>
                      </a:r>
                      <a:endParaRPr lang="cs-CZ" sz="16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189 </a:t>
                      </a:r>
                      <a:r>
                        <a:rPr lang="cs-CZ" sz="1200" b="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(3.den)</a:t>
                      </a:r>
                      <a:endParaRPr lang="cs-CZ" sz="1200" b="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rgbClr val="00B0F0"/>
                          </a:solidFill>
                          <a:latin typeface="Arial"/>
                          <a:ea typeface="Calibri"/>
                          <a:cs typeface="Times New Roman"/>
                        </a:rPr>
                        <a:t>̶</a:t>
                      </a:r>
                      <a:endParaRPr lang="cs-CZ" sz="1600" b="0" dirty="0">
                        <a:solidFill>
                          <a:srgbClr val="00B0F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 smtClean="0">
                          <a:solidFill>
                            <a:srgbClr val="00B0F0"/>
                          </a:solidFill>
                          <a:latin typeface="Arial"/>
                          <a:ea typeface="Calibri"/>
                          <a:cs typeface="Times New Roman"/>
                        </a:rPr>
                        <a:t>̶</a:t>
                      </a:r>
                      <a:endParaRPr lang="cs-CZ" sz="1600" b="0" dirty="0">
                        <a:solidFill>
                          <a:srgbClr val="00B0F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550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ndenzační stopa">
  <a:themeElements>
    <a:clrScheme name="Kondenzační stopa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Kondenzační stopa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denzační stopa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</TotalTime>
  <Words>1148</Words>
  <Application>Microsoft Office PowerPoint</Application>
  <PresentationFormat>Širokoúhlá obrazovka</PresentationFormat>
  <Paragraphs>332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Arial</vt:lpstr>
      <vt:lpstr>Calibri</vt:lpstr>
      <vt:lpstr>Century Gothic</vt:lpstr>
      <vt:lpstr>Comic Sans MS</vt:lpstr>
      <vt:lpstr>Times New Roman</vt:lpstr>
      <vt:lpstr>Kondenzační stopa</vt:lpstr>
      <vt:lpstr>Kazuistika 6 – kolaps po sportovním výkonu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Příčina poškození funkce jater</vt:lpstr>
      <vt:lpstr>Prezentace aplikace PowerPoint</vt:lpstr>
      <vt:lpstr>Interpretace hladiny troponinu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Fakultní nemocnice Plzeň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Broz Pavel</dc:creator>
  <cp:lastModifiedBy>Broz Pavel</cp:lastModifiedBy>
  <cp:revision>10</cp:revision>
  <dcterms:created xsi:type="dcterms:W3CDTF">2023-07-14T07:32:13Z</dcterms:created>
  <dcterms:modified xsi:type="dcterms:W3CDTF">2023-10-19T10:15:22Z</dcterms:modified>
</cp:coreProperties>
</file>