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62" r:id="rId9"/>
    <p:sldId id="263" r:id="rId10"/>
    <p:sldId id="270" r:id="rId11"/>
    <p:sldId id="264" r:id="rId12"/>
    <p:sldId id="265" r:id="rId13"/>
    <p:sldId id="266" r:id="rId14"/>
    <p:sldId id="268" r:id="rId15"/>
    <p:sldId id="271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E7D92-67CC-4B61-8A7C-F74AD3A0654B}" type="datetimeFigureOut">
              <a:rPr lang="cs-CZ" smtClean="0"/>
              <a:pPr/>
              <a:t>18.12.2014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BB544-D959-4A25-9109-CB391C9330D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BB544-D959-4A25-9109-CB391C9330D8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8F861-775F-4D74-B2E5-0661E7E9BF38}" type="datetimeFigureOut">
              <a:rPr lang="cs-CZ" smtClean="0"/>
              <a:pPr/>
              <a:t>18.12.2014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BEE98-EF28-4469-83B7-2C038C85934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8F861-775F-4D74-B2E5-0661E7E9BF38}" type="datetimeFigureOut">
              <a:rPr lang="cs-CZ" smtClean="0"/>
              <a:pPr/>
              <a:t>18.12.2014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BEE98-EF28-4469-83B7-2C038C85934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8F861-775F-4D74-B2E5-0661E7E9BF38}" type="datetimeFigureOut">
              <a:rPr lang="cs-CZ" smtClean="0"/>
              <a:pPr/>
              <a:t>18.12.2014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BEE98-EF28-4469-83B7-2C038C85934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8F861-775F-4D74-B2E5-0661E7E9BF38}" type="datetimeFigureOut">
              <a:rPr lang="cs-CZ" smtClean="0"/>
              <a:pPr/>
              <a:t>18.12.2014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BEE98-EF28-4469-83B7-2C038C85934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8F861-775F-4D74-B2E5-0661E7E9BF38}" type="datetimeFigureOut">
              <a:rPr lang="cs-CZ" smtClean="0"/>
              <a:pPr/>
              <a:t>18.12.2014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BEE98-EF28-4469-83B7-2C038C85934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8F861-775F-4D74-B2E5-0661E7E9BF38}" type="datetimeFigureOut">
              <a:rPr lang="cs-CZ" smtClean="0"/>
              <a:pPr/>
              <a:t>18.12.2014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BEE98-EF28-4469-83B7-2C038C85934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8F861-775F-4D74-B2E5-0661E7E9BF38}" type="datetimeFigureOut">
              <a:rPr lang="cs-CZ" smtClean="0"/>
              <a:pPr/>
              <a:t>18.12.2014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BEE98-EF28-4469-83B7-2C038C85934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8F861-775F-4D74-B2E5-0661E7E9BF38}" type="datetimeFigureOut">
              <a:rPr lang="cs-CZ" smtClean="0"/>
              <a:pPr/>
              <a:t>18.12.2014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BEE98-EF28-4469-83B7-2C038C85934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8F861-775F-4D74-B2E5-0661E7E9BF38}" type="datetimeFigureOut">
              <a:rPr lang="cs-CZ" smtClean="0"/>
              <a:pPr/>
              <a:t>18.12.2014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BEE98-EF28-4469-83B7-2C038C85934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8F861-775F-4D74-B2E5-0661E7E9BF38}" type="datetimeFigureOut">
              <a:rPr lang="cs-CZ" smtClean="0"/>
              <a:pPr/>
              <a:t>18.12.2014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BEE98-EF28-4469-83B7-2C038C85934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8F861-775F-4D74-B2E5-0661E7E9BF38}" type="datetimeFigureOut">
              <a:rPr lang="cs-CZ" smtClean="0"/>
              <a:pPr/>
              <a:t>18.12.2014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BEE98-EF28-4469-83B7-2C038C85934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8F861-775F-4D74-B2E5-0661E7E9BF38}" type="datetimeFigureOut">
              <a:rPr lang="cs-CZ" smtClean="0"/>
              <a:pPr/>
              <a:t>18.12.2014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BEE98-EF28-4469-83B7-2C038C85934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C:\Users\PETRIKOVA\Desktop\Analyzátor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2" name="Picture 2" descr="C:\Users\PETRIKOVA\Desktop\Analyzátor\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844824"/>
          </a:xfrm>
          <a:solidFill>
            <a:schemeClr val="tx1">
              <a:tint val="75000"/>
              <a:alpha val="61000"/>
            </a:schemeClr>
          </a:solidFill>
        </p:spPr>
        <p:txBody>
          <a:bodyPr>
            <a:noAutofit/>
          </a:bodyPr>
          <a:lstStyle/>
          <a:p>
            <a:r>
              <a:rPr lang="cs-CZ" sz="67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ÚKBH</a:t>
            </a:r>
            <a:endParaRPr lang="cs-CZ" sz="67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19672" y="1052736"/>
            <a:ext cx="6400800" cy="864096"/>
          </a:xfrm>
        </p:spPr>
        <p:txBody>
          <a:bodyPr>
            <a:normAutofit/>
          </a:bodyPr>
          <a:lstStyle/>
          <a:p>
            <a:r>
              <a:rPr lang="cs-CZ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změny v metodách</a:t>
            </a:r>
            <a:endParaRPr lang="cs-CZ" sz="4400" dirty="0">
              <a:effectLst>
                <a:outerShdw blurRad="50800" dist="50800" dir="5400000" algn="ctr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"/>
            <a:ext cx="674358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3491880" y="6021288"/>
            <a:ext cx="2160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200" b="1" dirty="0" smtClean="0"/>
              <a:t>Je-li </a:t>
            </a:r>
            <a:r>
              <a:rPr lang="cs-CZ" sz="1200" b="1" dirty="0" err="1" smtClean="0"/>
              <a:t>srdečni</a:t>
            </a:r>
            <a:r>
              <a:rPr lang="cs-CZ" sz="1200" b="1" dirty="0" smtClean="0"/>
              <a:t> </a:t>
            </a:r>
            <a:r>
              <a:rPr lang="cs-CZ" sz="1200" b="1" dirty="0" smtClean="0"/>
              <a:t>selháni potvrzeno</a:t>
            </a:r>
            <a:r>
              <a:rPr lang="cs-CZ" sz="1200" b="1" dirty="0" smtClean="0"/>
              <a:t>, </a:t>
            </a:r>
            <a:r>
              <a:rPr lang="cs-CZ" sz="1200" b="1" dirty="0" smtClean="0"/>
              <a:t>zjistěte etiologii </a:t>
            </a:r>
            <a:r>
              <a:rPr lang="cs-CZ" sz="1200" b="1" dirty="0" smtClean="0"/>
              <a:t>a </a:t>
            </a:r>
            <a:r>
              <a:rPr lang="cs-CZ" sz="1200" b="1" dirty="0" smtClean="0"/>
              <a:t>zahajte</a:t>
            </a:r>
          </a:p>
          <a:p>
            <a:pPr algn="ctr"/>
            <a:r>
              <a:rPr lang="cs-CZ" sz="1200" b="1" dirty="0" smtClean="0"/>
              <a:t> </a:t>
            </a:r>
            <a:r>
              <a:rPr lang="cs-CZ" sz="1200" b="1" dirty="0" smtClean="0"/>
              <a:t>         léčbu</a:t>
            </a:r>
            <a:endParaRPr lang="cs-CZ" sz="1200" dirty="0"/>
          </a:p>
        </p:txBody>
      </p:sp>
      <p:sp>
        <p:nvSpPr>
          <p:cNvPr id="6" name="Obdélník 5"/>
          <p:cNvSpPr/>
          <p:nvPr/>
        </p:nvSpPr>
        <p:spPr>
          <a:xfrm>
            <a:off x="3995936" y="5013176"/>
            <a:ext cx="12921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b="1" dirty="0" smtClean="0"/>
              <a:t>Echokardiografie</a:t>
            </a:r>
            <a:endParaRPr lang="cs-CZ" sz="1200" dirty="0"/>
          </a:p>
        </p:txBody>
      </p:sp>
      <p:sp>
        <p:nvSpPr>
          <p:cNvPr id="7" name="Obdélník 6"/>
          <p:cNvSpPr/>
          <p:nvPr/>
        </p:nvSpPr>
        <p:spPr>
          <a:xfrm>
            <a:off x="1619672" y="4437112"/>
            <a:ext cx="13681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 err="1" smtClean="0"/>
              <a:t>Srdečni</a:t>
            </a:r>
            <a:r>
              <a:rPr lang="cs-CZ" sz="1200" b="1" dirty="0" smtClean="0"/>
              <a:t> </a:t>
            </a:r>
            <a:r>
              <a:rPr lang="cs-CZ" sz="1200" b="1" dirty="0" smtClean="0"/>
              <a:t>selháni</a:t>
            </a:r>
            <a:endParaRPr lang="cs-CZ" sz="1200" b="1" dirty="0" smtClean="0"/>
          </a:p>
          <a:p>
            <a:r>
              <a:rPr lang="cs-CZ" sz="1200" b="1" dirty="0" smtClean="0"/>
              <a:t>nepravděpodobné</a:t>
            </a:r>
            <a:endParaRPr lang="cs-CZ" sz="12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6156176" y="4437112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err="1" smtClean="0"/>
              <a:t>Srdečni</a:t>
            </a:r>
            <a:r>
              <a:rPr lang="cs-CZ" sz="1200" b="1" dirty="0" smtClean="0"/>
              <a:t> selháni</a:t>
            </a:r>
          </a:p>
          <a:p>
            <a:r>
              <a:rPr lang="cs-CZ" sz="1200" b="1" dirty="0" smtClean="0"/>
              <a:t>nepravděpodobné</a:t>
            </a:r>
            <a:endParaRPr lang="cs-CZ" sz="1200" dirty="0"/>
          </a:p>
        </p:txBody>
      </p:sp>
      <p:sp>
        <p:nvSpPr>
          <p:cNvPr id="10" name="Obdélník 9"/>
          <p:cNvSpPr/>
          <p:nvPr/>
        </p:nvSpPr>
        <p:spPr>
          <a:xfrm>
            <a:off x="1619672" y="3140968"/>
            <a:ext cx="15121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 smtClean="0"/>
              <a:t>EKG </a:t>
            </a:r>
            <a:r>
              <a:rPr lang="cs-CZ" sz="1100" dirty="0" err="1" smtClean="0"/>
              <a:t>normálni</a:t>
            </a:r>
            <a:r>
              <a:rPr lang="cs-CZ" sz="1100" dirty="0" smtClean="0"/>
              <a:t> a</a:t>
            </a:r>
            <a:endParaRPr lang="cs-CZ" sz="1100" dirty="0" smtClean="0"/>
          </a:p>
          <a:p>
            <a:r>
              <a:rPr lang="cs-CZ" sz="1100" dirty="0" smtClean="0"/>
              <a:t>NT-</a:t>
            </a:r>
            <a:r>
              <a:rPr lang="cs-CZ" sz="1100" dirty="0" err="1" smtClean="0"/>
              <a:t>proBNP</a:t>
            </a:r>
            <a:r>
              <a:rPr lang="cs-CZ" sz="1100" dirty="0" smtClean="0"/>
              <a:t> &lt; </a:t>
            </a:r>
            <a:r>
              <a:rPr lang="cs-CZ" sz="1100" dirty="0" smtClean="0"/>
              <a:t>300 </a:t>
            </a:r>
            <a:r>
              <a:rPr lang="cs-CZ" sz="1100" dirty="0" err="1" smtClean="0"/>
              <a:t>ng</a:t>
            </a:r>
            <a:r>
              <a:rPr lang="cs-CZ" sz="1100" dirty="0" smtClean="0"/>
              <a:t>/l</a:t>
            </a:r>
            <a:endParaRPr lang="cs-CZ" sz="1100" dirty="0" smtClean="0"/>
          </a:p>
          <a:p>
            <a:r>
              <a:rPr lang="cs-CZ" sz="1100" dirty="0" smtClean="0"/>
              <a:t>nebo</a:t>
            </a:r>
          </a:p>
          <a:p>
            <a:r>
              <a:rPr lang="cs-CZ" sz="1100" dirty="0" smtClean="0"/>
              <a:t>BNP &lt; 100 </a:t>
            </a:r>
            <a:r>
              <a:rPr lang="cs-CZ" sz="1100" dirty="0" err="1" smtClean="0"/>
              <a:t>ng</a:t>
            </a:r>
            <a:r>
              <a:rPr lang="cs-CZ" sz="1100" dirty="0" smtClean="0"/>
              <a:t>/l</a:t>
            </a:r>
            <a:endParaRPr lang="cs-CZ" sz="1100" dirty="0"/>
          </a:p>
        </p:txBody>
      </p:sp>
      <p:sp>
        <p:nvSpPr>
          <p:cNvPr id="11" name="Obdélník 10"/>
          <p:cNvSpPr/>
          <p:nvPr/>
        </p:nvSpPr>
        <p:spPr>
          <a:xfrm>
            <a:off x="3059832" y="3068960"/>
            <a:ext cx="464400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 smtClean="0"/>
              <a:t>EKG </a:t>
            </a:r>
            <a:r>
              <a:rPr lang="cs-CZ" sz="1100" dirty="0" err="1" smtClean="0"/>
              <a:t>abnormálni</a:t>
            </a:r>
            <a:endParaRPr lang="cs-CZ" sz="1100" dirty="0" smtClean="0"/>
          </a:p>
          <a:p>
            <a:r>
              <a:rPr lang="cs-CZ" sz="1100" dirty="0" smtClean="0"/>
              <a:t>nebo</a:t>
            </a:r>
          </a:p>
          <a:p>
            <a:r>
              <a:rPr lang="cs-CZ" sz="1100" dirty="0" smtClean="0"/>
              <a:t>NT-</a:t>
            </a:r>
            <a:r>
              <a:rPr lang="cs-CZ" sz="1100" dirty="0" err="1" smtClean="0"/>
              <a:t>proBNP</a:t>
            </a:r>
            <a:r>
              <a:rPr lang="cs-CZ" sz="1100" dirty="0" smtClean="0"/>
              <a:t> ≥ 300 </a:t>
            </a:r>
            <a:r>
              <a:rPr lang="cs-CZ" sz="1100" dirty="0" err="1" smtClean="0"/>
              <a:t>ng</a:t>
            </a:r>
            <a:r>
              <a:rPr lang="cs-CZ" sz="1100" dirty="0" smtClean="0"/>
              <a:t>/l</a:t>
            </a:r>
            <a:endParaRPr lang="cs-CZ" sz="1100" dirty="0" smtClean="0"/>
          </a:p>
          <a:p>
            <a:r>
              <a:rPr lang="cs-CZ" sz="1100" dirty="0" smtClean="0"/>
              <a:t>nebo</a:t>
            </a:r>
          </a:p>
          <a:p>
            <a:r>
              <a:rPr lang="cs-CZ" sz="1100" dirty="0" smtClean="0"/>
              <a:t>BNP ≥ 100 </a:t>
            </a:r>
            <a:r>
              <a:rPr lang="cs-CZ" sz="1100" dirty="0" err="1" smtClean="0"/>
              <a:t>ng</a:t>
            </a:r>
            <a:r>
              <a:rPr lang="cs-CZ" sz="1100" dirty="0" smtClean="0"/>
              <a:t>/l</a:t>
            </a:r>
            <a:endParaRPr lang="cs-CZ" sz="1100" dirty="0"/>
          </a:p>
        </p:txBody>
      </p:sp>
      <p:sp>
        <p:nvSpPr>
          <p:cNvPr id="12" name="Obdélník 11"/>
          <p:cNvSpPr/>
          <p:nvPr/>
        </p:nvSpPr>
        <p:spPr>
          <a:xfrm>
            <a:off x="4716016" y="3068960"/>
            <a:ext cx="144016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 smtClean="0"/>
              <a:t>EKG </a:t>
            </a:r>
            <a:r>
              <a:rPr lang="cs-CZ" sz="1100" dirty="0" err="1" smtClean="0"/>
              <a:t>abnormálni</a:t>
            </a:r>
            <a:endParaRPr lang="cs-CZ" sz="1100" dirty="0" smtClean="0"/>
          </a:p>
          <a:p>
            <a:r>
              <a:rPr lang="cs-CZ" sz="1100" dirty="0" smtClean="0"/>
              <a:t>nebo</a:t>
            </a:r>
          </a:p>
          <a:p>
            <a:r>
              <a:rPr lang="cs-CZ" sz="1100" dirty="0" smtClean="0"/>
              <a:t>NT-</a:t>
            </a:r>
            <a:r>
              <a:rPr lang="cs-CZ" sz="1100" dirty="0" err="1" smtClean="0"/>
              <a:t>proBNP</a:t>
            </a:r>
            <a:r>
              <a:rPr lang="cs-CZ" sz="1100" dirty="0" smtClean="0"/>
              <a:t> ≥ 125 </a:t>
            </a:r>
            <a:r>
              <a:rPr lang="cs-CZ" sz="1100" dirty="0" err="1" smtClean="0"/>
              <a:t>ng</a:t>
            </a:r>
            <a:r>
              <a:rPr lang="cs-CZ" sz="1100" dirty="0" smtClean="0"/>
              <a:t>/l</a:t>
            </a:r>
            <a:endParaRPr lang="cs-CZ" sz="1100" dirty="0" smtClean="0"/>
          </a:p>
          <a:p>
            <a:r>
              <a:rPr lang="cs-CZ" sz="1100" dirty="0" smtClean="0"/>
              <a:t>nebo</a:t>
            </a:r>
          </a:p>
          <a:p>
            <a:r>
              <a:rPr lang="cs-CZ" sz="1100" dirty="0" smtClean="0"/>
              <a:t>BNP ≥ 35 </a:t>
            </a:r>
            <a:r>
              <a:rPr lang="cs-CZ" sz="1100" dirty="0" err="1" smtClean="0"/>
              <a:t>ng</a:t>
            </a:r>
            <a:r>
              <a:rPr lang="cs-CZ" sz="1100" dirty="0" smtClean="0"/>
              <a:t>/l</a:t>
            </a:r>
            <a:endParaRPr lang="cs-CZ" sz="1100" dirty="0"/>
          </a:p>
        </p:txBody>
      </p:sp>
      <p:sp>
        <p:nvSpPr>
          <p:cNvPr id="13" name="Obdélník 12"/>
          <p:cNvSpPr/>
          <p:nvPr/>
        </p:nvSpPr>
        <p:spPr>
          <a:xfrm>
            <a:off x="6156176" y="3068960"/>
            <a:ext cx="151216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 smtClean="0"/>
              <a:t>EKG </a:t>
            </a:r>
            <a:r>
              <a:rPr lang="cs-CZ" sz="1100" dirty="0" err="1" smtClean="0"/>
              <a:t>normálni</a:t>
            </a:r>
            <a:endParaRPr lang="cs-CZ" sz="1100" dirty="0" smtClean="0"/>
          </a:p>
          <a:p>
            <a:r>
              <a:rPr lang="cs-CZ" sz="1100" dirty="0" smtClean="0"/>
              <a:t>a</a:t>
            </a:r>
          </a:p>
          <a:p>
            <a:r>
              <a:rPr lang="cs-CZ" sz="1100" dirty="0" smtClean="0"/>
              <a:t>NT-</a:t>
            </a:r>
            <a:r>
              <a:rPr lang="cs-CZ" sz="1100" dirty="0" err="1" smtClean="0"/>
              <a:t>proBNP</a:t>
            </a:r>
            <a:r>
              <a:rPr lang="cs-CZ" sz="1100" dirty="0" smtClean="0"/>
              <a:t> &lt; 125 </a:t>
            </a:r>
            <a:r>
              <a:rPr lang="cs-CZ" sz="1100" dirty="0" err="1" smtClean="0"/>
              <a:t>ng</a:t>
            </a:r>
            <a:r>
              <a:rPr lang="cs-CZ" sz="1100" dirty="0" smtClean="0"/>
              <a:t>/l</a:t>
            </a:r>
            <a:endParaRPr lang="cs-CZ" sz="1100" dirty="0" smtClean="0"/>
          </a:p>
          <a:p>
            <a:r>
              <a:rPr lang="cs-CZ" sz="1100" dirty="0" smtClean="0"/>
              <a:t>nebo</a:t>
            </a:r>
          </a:p>
          <a:p>
            <a:r>
              <a:rPr lang="cs-CZ" sz="1100" dirty="0" smtClean="0"/>
              <a:t>BNP &lt; 35 </a:t>
            </a:r>
            <a:r>
              <a:rPr lang="cs-CZ" sz="1100" dirty="0" err="1" smtClean="0"/>
              <a:t>ng</a:t>
            </a:r>
            <a:r>
              <a:rPr lang="cs-CZ" sz="1100" dirty="0" smtClean="0"/>
              <a:t>/l</a:t>
            </a:r>
            <a:endParaRPr lang="cs-CZ" sz="1100" dirty="0"/>
          </a:p>
        </p:txBody>
      </p:sp>
      <p:sp>
        <p:nvSpPr>
          <p:cNvPr id="14" name="Obdélník 13"/>
          <p:cNvSpPr/>
          <p:nvPr/>
        </p:nvSpPr>
        <p:spPr>
          <a:xfrm>
            <a:off x="1691680" y="2348880"/>
            <a:ext cx="12568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b="1" dirty="0" smtClean="0"/>
              <a:t>Echokardiografie</a:t>
            </a:r>
            <a:endParaRPr lang="cs-CZ" sz="1200" b="1" dirty="0"/>
          </a:p>
        </p:txBody>
      </p:sp>
      <p:sp>
        <p:nvSpPr>
          <p:cNvPr id="15" name="Obdélník 14"/>
          <p:cNvSpPr/>
          <p:nvPr/>
        </p:nvSpPr>
        <p:spPr>
          <a:xfrm>
            <a:off x="6156176" y="2348880"/>
            <a:ext cx="12568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b="1" dirty="0" smtClean="0"/>
              <a:t>Echokardiografie</a:t>
            </a:r>
            <a:endParaRPr lang="cs-CZ" sz="1200" b="1" dirty="0"/>
          </a:p>
        </p:txBody>
      </p:sp>
      <p:sp>
        <p:nvSpPr>
          <p:cNvPr id="16" name="Obdélník 15"/>
          <p:cNvSpPr/>
          <p:nvPr/>
        </p:nvSpPr>
        <p:spPr>
          <a:xfrm>
            <a:off x="3131840" y="2348880"/>
            <a:ext cx="12263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b="1" dirty="0" smtClean="0"/>
              <a:t>BNP/NT-</a:t>
            </a:r>
            <a:r>
              <a:rPr lang="cs-CZ" sz="1200" b="1" dirty="0" err="1" smtClean="0"/>
              <a:t>proBNP</a:t>
            </a:r>
            <a:endParaRPr lang="cs-CZ" sz="1200" b="1" dirty="0"/>
          </a:p>
        </p:txBody>
      </p:sp>
      <p:sp>
        <p:nvSpPr>
          <p:cNvPr id="17" name="Obdélník 16"/>
          <p:cNvSpPr/>
          <p:nvPr/>
        </p:nvSpPr>
        <p:spPr>
          <a:xfrm>
            <a:off x="4716016" y="2348880"/>
            <a:ext cx="12263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b="1" dirty="0" smtClean="0"/>
              <a:t>BNP/NT-</a:t>
            </a:r>
            <a:r>
              <a:rPr lang="cs-CZ" sz="1200" b="1" dirty="0" err="1" smtClean="0"/>
              <a:t>proBNP</a:t>
            </a:r>
            <a:endParaRPr lang="cs-CZ" sz="1200" b="1" dirty="0"/>
          </a:p>
        </p:txBody>
      </p:sp>
      <p:sp>
        <p:nvSpPr>
          <p:cNvPr id="18" name="Obdélník 17"/>
          <p:cNvSpPr/>
          <p:nvPr/>
        </p:nvSpPr>
        <p:spPr>
          <a:xfrm>
            <a:off x="2411760" y="1484784"/>
            <a:ext cx="11521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100" b="1" dirty="0" smtClean="0"/>
              <a:t>EKG</a:t>
            </a:r>
          </a:p>
          <a:p>
            <a:pPr algn="ctr"/>
            <a:r>
              <a:rPr lang="cs-CZ" sz="1100" b="1" dirty="0" smtClean="0"/>
              <a:t>RTG </a:t>
            </a:r>
            <a:r>
              <a:rPr lang="cs-CZ" sz="1100" b="1" dirty="0" err="1" smtClean="0"/>
              <a:t>hrudniku</a:t>
            </a:r>
            <a:endParaRPr lang="cs-CZ" sz="1100" b="1" dirty="0"/>
          </a:p>
        </p:txBody>
      </p:sp>
      <p:sp>
        <p:nvSpPr>
          <p:cNvPr id="19" name="Obdélník 18"/>
          <p:cNvSpPr/>
          <p:nvPr/>
        </p:nvSpPr>
        <p:spPr>
          <a:xfrm>
            <a:off x="5220072" y="1484784"/>
            <a:ext cx="17281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000" b="1" dirty="0" smtClean="0"/>
              <a:t>EKG</a:t>
            </a:r>
          </a:p>
          <a:p>
            <a:pPr algn="ctr"/>
            <a:r>
              <a:rPr lang="cs-CZ" sz="1000" b="1" dirty="0" smtClean="0"/>
              <a:t>RTG </a:t>
            </a:r>
            <a:r>
              <a:rPr lang="cs-CZ" sz="1000" b="1" dirty="0" err="1" smtClean="0"/>
              <a:t>hrudniku</a:t>
            </a:r>
            <a:r>
              <a:rPr lang="cs-CZ" sz="1000" b="1" dirty="0" smtClean="0"/>
              <a:t> </a:t>
            </a:r>
            <a:r>
              <a:rPr lang="cs-CZ" sz="1000" b="1" dirty="0" smtClean="0"/>
              <a:t>možný</a:t>
            </a:r>
            <a:endParaRPr lang="cs-CZ" sz="1000" b="1" dirty="0"/>
          </a:p>
        </p:txBody>
      </p:sp>
      <p:sp>
        <p:nvSpPr>
          <p:cNvPr id="20" name="Obdélník 19"/>
          <p:cNvSpPr/>
          <p:nvPr/>
        </p:nvSpPr>
        <p:spPr>
          <a:xfrm>
            <a:off x="2411760" y="908720"/>
            <a:ext cx="11160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b="1" dirty="0" smtClean="0"/>
              <a:t>Akutní začátek</a:t>
            </a:r>
            <a:endParaRPr lang="cs-CZ" sz="1200" b="1" dirty="0"/>
          </a:p>
        </p:txBody>
      </p:sp>
      <p:sp>
        <p:nvSpPr>
          <p:cNvPr id="21" name="Obdélník 20"/>
          <p:cNvSpPr/>
          <p:nvPr/>
        </p:nvSpPr>
        <p:spPr>
          <a:xfrm>
            <a:off x="5436096" y="908720"/>
            <a:ext cx="12763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b="1" dirty="0" smtClean="0"/>
              <a:t>Neakutní začátek</a:t>
            </a:r>
            <a:endParaRPr lang="cs-CZ" sz="1200" b="1" dirty="0"/>
          </a:p>
        </p:txBody>
      </p:sp>
      <p:sp>
        <p:nvSpPr>
          <p:cNvPr id="22" name="Obdélník 21"/>
          <p:cNvSpPr/>
          <p:nvPr/>
        </p:nvSpPr>
        <p:spPr>
          <a:xfrm>
            <a:off x="3635896" y="116632"/>
            <a:ext cx="19997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b="1" dirty="0" smtClean="0"/>
              <a:t>Podezření </a:t>
            </a:r>
            <a:r>
              <a:rPr lang="cs-CZ" sz="1200" b="1" dirty="0" smtClean="0"/>
              <a:t>na </a:t>
            </a:r>
            <a:r>
              <a:rPr lang="cs-CZ" sz="1200" b="1" dirty="0" smtClean="0"/>
              <a:t>srdeční selhání</a:t>
            </a:r>
            <a:endParaRPr lang="cs-CZ" sz="1200" dirty="0"/>
          </a:p>
        </p:txBody>
      </p:sp>
      <p:sp>
        <p:nvSpPr>
          <p:cNvPr id="23" name="Obdélník 22"/>
          <p:cNvSpPr/>
          <p:nvPr/>
        </p:nvSpPr>
        <p:spPr>
          <a:xfrm>
            <a:off x="0" y="6627168"/>
            <a:ext cx="532859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900" dirty="0" smtClean="0"/>
              <a:t>Souhrn </a:t>
            </a:r>
            <a:r>
              <a:rPr lang="cs-CZ" sz="900" dirty="0" smtClean="0"/>
              <a:t>Doporučených </a:t>
            </a:r>
            <a:r>
              <a:rPr lang="cs-CZ" sz="900" dirty="0" smtClean="0"/>
              <a:t>postupů ESC pro diagnostiku a </a:t>
            </a:r>
            <a:r>
              <a:rPr lang="cs-CZ" sz="900" dirty="0" smtClean="0"/>
              <a:t>léčbu </a:t>
            </a:r>
            <a:r>
              <a:rPr lang="cs-CZ" sz="900" dirty="0" err="1" smtClean="0"/>
              <a:t>akutniho</a:t>
            </a:r>
            <a:r>
              <a:rPr lang="cs-CZ" sz="900" dirty="0" smtClean="0"/>
              <a:t> a </a:t>
            </a:r>
            <a:r>
              <a:rPr lang="cs-CZ" sz="900" dirty="0" smtClean="0"/>
              <a:t>chronického </a:t>
            </a:r>
            <a:r>
              <a:rPr lang="cs-CZ" sz="900" dirty="0" err="1" smtClean="0"/>
              <a:t>srdečniho</a:t>
            </a:r>
            <a:r>
              <a:rPr lang="cs-CZ" sz="900" dirty="0" smtClean="0"/>
              <a:t> </a:t>
            </a:r>
            <a:r>
              <a:rPr lang="cs-CZ" sz="900" dirty="0" smtClean="0"/>
              <a:t>selháni</a:t>
            </a:r>
            <a:r>
              <a:rPr lang="cs-CZ" sz="900" dirty="0" smtClean="0"/>
              <a:t>, 2012</a:t>
            </a:r>
            <a:endParaRPr lang="cs-CZ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544950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lipsa 2"/>
          <p:cNvSpPr/>
          <p:nvPr/>
        </p:nvSpPr>
        <p:spPr>
          <a:xfrm>
            <a:off x="3347864" y="1556792"/>
            <a:ext cx="720080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Lipoprotein(a)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547664" y="6093296"/>
            <a:ext cx="25769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i="1" dirty="0"/>
              <a:t>Molekula lipoproteinu(a)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5148064" y="1484784"/>
            <a:ext cx="35283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Díky </a:t>
            </a:r>
            <a:r>
              <a:rPr lang="cs-CZ" dirty="0"/>
              <a:t>polymorfismu </a:t>
            </a:r>
            <a:r>
              <a:rPr lang="cs-CZ" dirty="0" err="1" smtClean="0"/>
              <a:t>Apo</a:t>
            </a:r>
            <a:r>
              <a:rPr lang="cs-CZ" dirty="0" smtClean="0"/>
              <a:t>(a) je</a:t>
            </a:r>
            <a:endParaRPr lang="cs-CZ" dirty="0"/>
          </a:p>
          <a:p>
            <a:r>
              <a:rPr lang="cs-CZ" dirty="0"/>
              <a:t>velikost </a:t>
            </a:r>
            <a:r>
              <a:rPr lang="cs-CZ" dirty="0" err="1"/>
              <a:t>Lp</a:t>
            </a:r>
            <a:r>
              <a:rPr lang="cs-CZ" dirty="0"/>
              <a:t>(a) částic různá. Z tohoto důvodu se </a:t>
            </a:r>
            <a:r>
              <a:rPr lang="cs-CZ" dirty="0" smtClean="0"/>
              <a:t>mohlo stát</a:t>
            </a:r>
            <a:r>
              <a:rPr lang="cs-CZ" dirty="0"/>
              <a:t>, </a:t>
            </a:r>
            <a:r>
              <a:rPr lang="cs-CZ" dirty="0" smtClean="0"/>
              <a:t>že koncentrace </a:t>
            </a:r>
            <a:r>
              <a:rPr lang="cs-CZ" dirty="0" err="1"/>
              <a:t>Lp</a:t>
            </a:r>
            <a:r>
              <a:rPr lang="cs-CZ" dirty="0"/>
              <a:t>(a) byla u dvou </a:t>
            </a:r>
            <a:r>
              <a:rPr lang="cs-CZ" dirty="0" smtClean="0"/>
              <a:t>pacientů v </a:t>
            </a:r>
            <a:r>
              <a:rPr lang="cs-CZ" dirty="0"/>
              <a:t>g/l stejná, ale jeden z pacientů mohl mít nižší počet</a:t>
            </a:r>
          </a:p>
          <a:p>
            <a:r>
              <a:rPr lang="cs-CZ" dirty="0"/>
              <a:t>velkých molekul s méně </a:t>
            </a:r>
            <a:r>
              <a:rPr lang="cs-CZ" dirty="0" err="1"/>
              <a:t>aterogenními</a:t>
            </a:r>
            <a:r>
              <a:rPr lang="cs-CZ" dirty="0"/>
              <a:t> vlastnostmi</a:t>
            </a:r>
          </a:p>
          <a:p>
            <a:r>
              <a:rPr lang="cs-CZ" dirty="0"/>
              <a:t>a nízké riziko KVO, zatímco druhý s velkým </a:t>
            </a:r>
            <a:r>
              <a:rPr lang="cs-CZ" dirty="0" smtClean="0"/>
              <a:t>počtem malých </a:t>
            </a:r>
            <a:r>
              <a:rPr lang="cs-CZ" dirty="0" err="1"/>
              <a:t>Lp</a:t>
            </a:r>
            <a:r>
              <a:rPr lang="cs-CZ" dirty="0"/>
              <a:t>(a) více </a:t>
            </a:r>
            <a:r>
              <a:rPr lang="cs-CZ" dirty="0" err="1"/>
              <a:t>aterogenních</a:t>
            </a:r>
            <a:r>
              <a:rPr lang="cs-CZ" dirty="0"/>
              <a:t> molekul vysoké</a:t>
            </a:r>
          </a:p>
          <a:p>
            <a:r>
              <a:rPr lang="cs-CZ" dirty="0"/>
              <a:t>riziko KVO.</a:t>
            </a: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474819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Nová souprava </a:t>
            </a:r>
            <a:r>
              <a:rPr lang="cs-CZ" b="1" dirty="0" err="1" smtClean="0"/>
              <a:t>Lp</a:t>
            </a:r>
            <a:r>
              <a:rPr lang="cs-CZ" b="1" dirty="0" smtClean="0"/>
              <a:t>(a) Gen.2</a:t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Pro </a:t>
            </a:r>
            <a:r>
              <a:rPr lang="cs-CZ" dirty="0"/>
              <a:t>soupravy ke stanovení </a:t>
            </a:r>
            <a:r>
              <a:rPr lang="cs-CZ" dirty="0" err="1"/>
              <a:t>Lp</a:t>
            </a:r>
            <a:r>
              <a:rPr lang="cs-CZ" dirty="0"/>
              <a:t>(a) na trhu dlouho </a:t>
            </a:r>
            <a:r>
              <a:rPr lang="cs-CZ" dirty="0" smtClean="0"/>
              <a:t>chyběla </a:t>
            </a:r>
            <a:r>
              <a:rPr lang="pl-PL" dirty="0" smtClean="0"/>
              <a:t>jednotná </a:t>
            </a:r>
            <a:r>
              <a:rPr lang="pl-PL" dirty="0"/>
              <a:t>standardizace. </a:t>
            </a:r>
            <a:endParaRPr lang="pl-PL" dirty="0" smtClean="0"/>
          </a:p>
          <a:p>
            <a:r>
              <a:rPr lang="pl-PL" dirty="0" smtClean="0"/>
              <a:t>Dle </a:t>
            </a:r>
            <a:r>
              <a:rPr lang="pl-PL" dirty="0"/>
              <a:t>doporučení EAS z </a:t>
            </a:r>
            <a:r>
              <a:rPr lang="pl-PL" dirty="0" smtClean="0"/>
              <a:t>roku </a:t>
            </a:r>
            <a:r>
              <a:rPr lang="it-IT" dirty="0" smtClean="0"/>
              <a:t>2012 </a:t>
            </a:r>
            <a:r>
              <a:rPr lang="it-IT" dirty="0"/>
              <a:t>firma Roche v roce 2013 vydala nový </a:t>
            </a:r>
            <a:r>
              <a:rPr lang="it-IT" dirty="0" smtClean="0"/>
              <a:t>restandardizovaný</a:t>
            </a:r>
            <a:r>
              <a:rPr lang="cs-CZ" dirty="0" smtClean="0"/>
              <a:t> set </a:t>
            </a:r>
            <a:r>
              <a:rPr lang="cs-CZ" dirty="0"/>
              <a:t>na analýzu </a:t>
            </a:r>
            <a:r>
              <a:rPr lang="cs-CZ" dirty="0" err="1"/>
              <a:t>Lp</a:t>
            </a:r>
            <a:r>
              <a:rPr lang="cs-CZ" dirty="0"/>
              <a:t>(a) navázaný na </a:t>
            </a:r>
            <a:r>
              <a:rPr lang="cs-CZ" dirty="0" smtClean="0"/>
              <a:t>referenční materiál </a:t>
            </a:r>
            <a:r>
              <a:rPr lang="cs-CZ" dirty="0"/>
              <a:t>IFCC SRM 2B, kterým se lipoprotein(a) </a:t>
            </a:r>
            <a:r>
              <a:rPr lang="cs-CZ" dirty="0" smtClean="0"/>
              <a:t>stanovuje v </a:t>
            </a:r>
            <a:r>
              <a:rPr lang="cs-CZ" dirty="0" err="1"/>
              <a:t>nmol</a:t>
            </a:r>
            <a:r>
              <a:rPr lang="cs-CZ" dirty="0"/>
              <a:t>/l</a:t>
            </a:r>
            <a:r>
              <a:rPr lang="cs-CZ" dirty="0" smtClean="0"/>
              <a:t>.</a:t>
            </a:r>
          </a:p>
          <a:p>
            <a:r>
              <a:rPr lang="cs-CZ" dirty="0"/>
              <a:t>Hodnoty získané pomocí </a:t>
            </a:r>
            <a:r>
              <a:rPr lang="cs-CZ" dirty="0" err="1" smtClean="0"/>
              <a:t>restandardizovaných</a:t>
            </a:r>
            <a:r>
              <a:rPr lang="cs-CZ" dirty="0" smtClean="0"/>
              <a:t> souprav </a:t>
            </a:r>
            <a:r>
              <a:rPr lang="cs-CZ" dirty="0"/>
              <a:t>by měly odstranit obtížnou </a:t>
            </a:r>
            <a:r>
              <a:rPr lang="cs-CZ" dirty="0" smtClean="0"/>
              <a:t>srovnatelnost mezi </a:t>
            </a:r>
            <a:r>
              <a:rPr lang="cs-CZ" dirty="0"/>
              <a:t>jednotlivými laboratořemi i </a:t>
            </a:r>
            <a:r>
              <a:rPr lang="cs-CZ" dirty="0" smtClean="0"/>
              <a:t>publikovanými studiemi.</a:t>
            </a:r>
          </a:p>
          <a:p>
            <a:r>
              <a:rPr lang="cs-CZ" dirty="0" err="1" smtClean="0"/>
              <a:t>Cut</a:t>
            </a:r>
            <a:r>
              <a:rPr lang="cs-CZ" dirty="0" smtClean="0"/>
              <a:t>-</a:t>
            </a:r>
            <a:r>
              <a:rPr lang="cs-CZ" dirty="0" err="1" smtClean="0"/>
              <a:t>off</a:t>
            </a:r>
            <a:r>
              <a:rPr lang="cs-CZ" dirty="0" smtClean="0"/>
              <a:t> hodnota pro přítomnost zvýšeného rizika kardiovaskulárního onemocnění je 75 </a:t>
            </a:r>
            <a:r>
              <a:rPr lang="cs-CZ" dirty="0" err="1" smtClean="0"/>
              <a:t>nmol</a:t>
            </a:r>
            <a:r>
              <a:rPr lang="cs-CZ" dirty="0" smtClean="0"/>
              <a:t>/l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Sérologie hepatitid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 err="1" smtClean="0"/>
              <a:t>Abbott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395536" y="2132856"/>
            <a:ext cx="4040188" cy="3951288"/>
          </a:xfrm>
        </p:spPr>
        <p:txBody>
          <a:bodyPr>
            <a:normAutofit/>
          </a:bodyPr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 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cs-CZ" dirty="0" err="1" smtClean="0"/>
              <a:t>Roche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err="1" smtClean="0"/>
              <a:t>anti</a:t>
            </a:r>
            <a:r>
              <a:rPr lang="cs-CZ" dirty="0" smtClean="0"/>
              <a:t>-HAV 		do 20	IU/l</a:t>
            </a:r>
          </a:p>
          <a:p>
            <a:pPr>
              <a:buNone/>
            </a:pPr>
            <a:r>
              <a:rPr lang="cs-CZ" dirty="0" smtClean="0"/>
              <a:t> </a:t>
            </a:r>
          </a:p>
          <a:p>
            <a:pPr>
              <a:buNone/>
            </a:pPr>
            <a:r>
              <a:rPr lang="cs-CZ" dirty="0" err="1" smtClean="0"/>
              <a:t>anti</a:t>
            </a:r>
            <a:r>
              <a:rPr lang="cs-CZ" dirty="0" smtClean="0"/>
              <a:t>-HAV </a:t>
            </a:r>
            <a:r>
              <a:rPr lang="cs-CZ" dirty="0" err="1" smtClean="0"/>
              <a:t>IgM</a:t>
            </a:r>
            <a:r>
              <a:rPr lang="cs-CZ" dirty="0" smtClean="0"/>
              <a:t>		pozitivní/negativní</a:t>
            </a:r>
          </a:p>
          <a:p>
            <a:pPr>
              <a:buNone/>
            </a:pPr>
            <a:r>
              <a:rPr lang="cs-CZ" dirty="0" smtClean="0"/>
              <a:t> </a:t>
            </a:r>
          </a:p>
          <a:p>
            <a:pPr>
              <a:buNone/>
            </a:pPr>
            <a:r>
              <a:rPr lang="cs-CZ" dirty="0" err="1" smtClean="0"/>
              <a:t>HBsAg</a:t>
            </a:r>
            <a:r>
              <a:rPr lang="cs-CZ" dirty="0" smtClean="0"/>
              <a:t>		do  0,9	S/CO</a:t>
            </a:r>
          </a:p>
          <a:p>
            <a:pPr>
              <a:buNone/>
            </a:pPr>
            <a:r>
              <a:rPr lang="cs-CZ" dirty="0" smtClean="0"/>
              <a:t> </a:t>
            </a:r>
          </a:p>
          <a:p>
            <a:pPr>
              <a:buNone/>
            </a:pPr>
            <a:r>
              <a:rPr lang="cs-CZ" dirty="0" err="1" smtClean="0"/>
              <a:t>anti</a:t>
            </a:r>
            <a:r>
              <a:rPr lang="cs-CZ" dirty="0" smtClean="0"/>
              <a:t>-</a:t>
            </a:r>
            <a:r>
              <a:rPr lang="cs-CZ" dirty="0" err="1" smtClean="0"/>
              <a:t>HBs</a:t>
            </a:r>
            <a:r>
              <a:rPr lang="cs-CZ" dirty="0" smtClean="0"/>
              <a:t>		do 10,00	IU/l</a:t>
            </a:r>
          </a:p>
          <a:p>
            <a:pPr>
              <a:buNone/>
            </a:pPr>
            <a:r>
              <a:rPr lang="cs-CZ" dirty="0" smtClean="0"/>
              <a:t> </a:t>
            </a:r>
          </a:p>
          <a:p>
            <a:pPr>
              <a:buNone/>
            </a:pPr>
            <a:r>
              <a:rPr lang="cs-CZ" dirty="0" err="1" smtClean="0"/>
              <a:t>anti</a:t>
            </a:r>
            <a:r>
              <a:rPr lang="cs-CZ" dirty="0" smtClean="0"/>
              <a:t>-</a:t>
            </a:r>
            <a:r>
              <a:rPr lang="cs-CZ" dirty="0" err="1" smtClean="0"/>
              <a:t>HBc</a:t>
            </a:r>
            <a:r>
              <a:rPr lang="cs-CZ" dirty="0" smtClean="0"/>
              <a:t> 		 pozitivní/negativní</a:t>
            </a:r>
          </a:p>
          <a:p>
            <a:pPr>
              <a:buNone/>
            </a:pPr>
            <a:r>
              <a:rPr lang="cs-CZ" dirty="0" smtClean="0"/>
              <a:t> </a:t>
            </a:r>
          </a:p>
          <a:p>
            <a:pPr>
              <a:buNone/>
            </a:pPr>
            <a:r>
              <a:rPr lang="cs-CZ" dirty="0" err="1" smtClean="0"/>
              <a:t>anti</a:t>
            </a:r>
            <a:r>
              <a:rPr lang="cs-CZ" dirty="0" smtClean="0"/>
              <a:t>-</a:t>
            </a:r>
            <a:r>
              <a:rPr lang="cs-CZ" dirty="0" err="1" smtClean="0"/>
              <a:t>HBc</a:t>
            </a:r>
            <a:r>
              <a:rPr lang="cs-CZ" dirty="0" smtClean="0"/>
              <a:t> </a:t>
            </a:r>
            <a:r>
              <a:rPr lang="cs-CZ" dirty="0" err="1" smtClean="0"/>
              <a:t>IgM</a:t>
            </a:r>
            <a:r>
              <a:rPr lang="cs-CZ" dirty="0" smtClean="0"/>
              <a:t>		 pozitivní/negativní</a:t>
            </a:r>
          </a:p>
          <a:p>
            <a:pPr>
              <a:buNone/>
            </a:pPr>
            <a:r>
              <a:rPr lang="cs-CZ" dirty="0" smtClean="0"/>
              <a:t> </a:t>
            </a:r>
          </a:p>
          <a:p>
            <a:pPr>
              <a:buNone/>
            </a:pPr>
            <a:r>
              <a:rPr lang="cs-CZ" dirty="0" err="1" smtClean="0"/>
              <a:t>HBeAg</a:t>
            </a:r>
            <a:r>
              <a:rPr lang="cs-CZ" dirty="0" smtClean="0"/>
              <a:t>		 pozitivní/negativní</a:t>
            </a:r>
          </a:p>
          <a:p>
            <a:pPr>
              <a:buNone/>
            </a:pPr>
            <a:r>
              <a:rPr lang="cs-CZ" dirty="0" smtClean="0"/>
              <a:t> </a:t>
            </a:r>
          </a:p>
          <a:p>
            <a:pPr>
              <a:buNone/>
            </a:pPr>
            <a:r>
              <a:rPr lang="cs-CZ" dirty="0" err="1" smtClean="0"/>
              <a:t>anti</a:t>
            </a:r>
            <a:r>
              <a:rPr lang="cs-CZ" dirty="0" smtClean="0"/>
              <a:t>-</a:t>
            </a:r>
            <a:r>
              <a:rPr lang="cs-CZ" dirty="0" err="1" smtClean="0"/>
              <a:t>HBe</a:t>
            </a:r>
            <a:r>
              <a:rPr lang="cs-CZ" dirty="0" smtClean="0"/>
              <a:t>		 pozitivní/negativní</a:t>
            </a:r>
          </a:p>
          <a:p>
            <a:pPr>
              <a:buNone/>
            </a:pPr>
            <a:r>
              <a:rPr lang="cs-CZ" dirty="0" smtClean="0"/>
              <a:t> </a:t>
            </a:r>
          </a:p>
          <a:p>
            <a:pPr>
              <a:buNone/>
            </a:pPr>
            <a:r>
              <a:rPr lang="cs-CZ" dirty="0" err="1" smtClean="0"/>
              <a:t>atni</a:t>
            </a:r>
            <a:r>
              <a:rPr lang="cs-CZ" dirty="0" smtClean="0"/>
              <a:t>-HCV		 pozitivní/negativní/hraniční</a:t>
            </a:r>
            <a:endParaRPr lang="cs-CZ" dirty="0"/>
          </a:p>
        </p:txBody>
      </p:sp>
      <p:sp>
        <p:nvSpPr>
          <p:cNvPr id="9" name="Zástupný symbol pro obsah 7"/>
          <p:cNvSpPr txBox="1">
            <a:spLocks/>
          </p:cNvSpPr>
          <p:nvPr/>
        </p:nvSpPr>
        <p:spPr>
          <a:xfrm>
            <a:off x="539552" y="2204864"/>
            <a:ext cx="4041775" cy="395128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anti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-HAV </a:t>
            </a:r>
            <a:r>
              <a:rPr kumimoji="0" lang="cs-C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IgG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do 1,00 	  S/CO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anti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-HAV </a:t>
            </a:r>
            <a:r>
              <a:rPr kumimoji="0" lang="cs-C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IgM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do 0,80	S/CO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HBsAg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do 1,00	S/CO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anti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cs-C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HBs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do 10,00	IU/l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anti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cs-C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HBc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celk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	do 1,00	S/CO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anti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cs-C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HBc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IgM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do 1,00	S/CO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HBeAg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do 1,00	S/CO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anti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cs-C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HBe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do 50,00	%INH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anti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-HCV		do 1,00	S/CO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GLU3fb023_pern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5252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BNP (</a:t>
            </a:r>
            <a:r>
              <a:rPr lang="cs-CZ" dirty="0" err="1" smtClean="0"/>
              <a:t>Abbott</a:t>
            </a:r>
            <a:r>
              <a:rPr lang="cs-CZ" dirty="0" smtClean="0"/>
              <a:t>)</a:t>
            </a:r>
            <a:br>
              <a:rPr lang="cs-CZ" dirty="0" smtClean="0"/>
            </a:br>
            <a:r>
              <a:rPr lang="cs-CZ" dirty="0" smtClean="0"/>
              <a:t> NT-</a:t>
            </a:r>
            <a:r>
              <a:rPr lang="cs-CZ" dirty="0" err="1" smtClean="0"/>
              <a:t>proBNP</a:t>
            </a:r>
            <a:r>
              <a:rPr lang="cs-CZ" dirty="0" smtClean="0"/>
              <a:t> (</a:t>
            </a:r>
            <a:r>
              <a:rPr lang="cs-CZ" dirty="0" err="1" smtClean="0"/>
              <a:t>Roche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348880"/>
            <a:ext cx="5760640" cy="382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5796136" y="6165304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1 NT-</a:t>
            </a:r>
            <a:r>
              <a:rPr lang="cs-CZ" sz="2400" dirty="0" err="1" smtClean="0"/>
              <a:t>proBNP</a:t>
            </a:r>
            <a:r>
              <a:rPr lang="cs-CZ" sz="2400" dirty="0" smtClean="0"/>
              <a:t> ≠ 1 BNP</a:t>
            </a:r>
            <a:endParaRPr lang="cs-CZ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2555776" y="1844824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Syntéza a uvolňování BNP a NT-</a:t>
            </a:r>
            <a:r>
              <a:rPr lang="cs-CZ" dirty="0" err="1" smtClean="0"/>
              <a:t>proBNP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BNP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2480" y="-4766"/>
            <a:ext cx="7715944" cy="6130929"/>
          </a:xfrm>
        </p:spPr>
      </p:pic>
      <p:sp>
        <p:nvSpPr>
          <p:cNvPr id="5" name="TextovéPole 4"/>
          <p:cNvSpPr txBox="1"/>
          <p:nvPr/>
        </p:nvSpPr>
        <p:spPr>
          <a:xfrm>
            <a:off x="5796136" y="6165304"/>
            <a:ext cx="302433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1 NT-</a:t>
            </a:r>
            <a:r>
              <a:rPr lang="cs-CZ" sz="2400" dirty="0" err="1" smtClean="0"/>
              <a:t>proBNP</a:t>
            </a:r>
            <a:r>
              <a:rPr lang="cs-CZ" sz="2400" dirty="0" smtClean="0"/>
              <a:t> ≠ 1 BNP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96944" cy="6372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304923" cy="6228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22666"/>
            <a:ext cx="7944883" cy="595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584837" cy="643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460432" cy="634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1083</TotalTime>
  <Words>277</Words>
  <Application>Microsoft Office PowerPoint</Application>
  <PresentationFormat>Předvádění na obrazovce (4:3)</PresentationFormat>
  <Paragraphs>101</Paragraphs>
  <Slides>15</Slides>
  <Notes>1</Notes>
  <HiddenSlides>2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sady Office</vt:lpstr>
      <vt:lpstr>ÚKBH</vt:lpstr>
      <vt:lpstr>BNP (Abbott)  NT-proBNP (Roche)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Lipoprotein(a)</vt:lpstr>
      <vt:lpstr> Nová souprava Lp(a) Gen.2 </vt:lpstr>
      <vt:lpstr>Sérologie hepatitid</vt:lpstr>
      <vt:lpstr>Snímek 15</vt:lpstr>
    </vt:vector>
  </TitlesOfParts>
  <Company>FN Plzeň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ÚKBH</dc:title>
  <dc:creator>PETRIKOVA</dc:creator>
  <cp:lastModifiedBy>PETRIKOVA</cp:lastModifiedBy>
  <cp:revision>88</cp:revision>
  <dcterms:created xsi:type="dcterms:W3CDTF">2014-12-16T10:50:33Z</dcterms:created>
  <dcterms:modified xsi:type="dcterms:W3CDTF">2014-12-18T12:36:17Z</dcterms:modified>
</cp:coreProperties>
</file>