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5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EB0B819-9D79-466E-BEF5-1E6C3984AADF}">
          <p14:sldIdLst>
            <p14:sldId id="256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C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C6BEC-D481-4733-A0CD-363235AD91E8}" type="datetimeFigureOut">
              <a:rPr lang="cs-CZ" smtClean="0"/>
              <a:t>27.2.2024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87975-9264-4F38-9B65-FBC148BDDE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38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294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28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818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D1C7-289C-420A-B86A-340C407E0765}" type="datetime1">
              <a:rPr lang="cs-CZ" smtClean="0"/>
              <a:t>27.2.2024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Mezikrajské dny klinické biochemie a hematologie Plzeňského a Karlovarského kraje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04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1172-4AF9-406D-82E0-1EDD859E19B3}" type="datetime1">
              <a:rPr lang="cs-CZ" smtClean="0"/>
              <a:t>27.2.2024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Mezikrajské dny klinické biochemie a hematologie Plzeňského a Karlovarského kraje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05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42F4-3F95-496A-91FB-DCDE56B29789}" type="datetime1">
              <a:rPr lang="cs-CZ" smtClean="0"/>
              <a:t>27.2.2024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Mezikrajské dny klinické biochemie a hematologie Plzeňského a Karlovarského kraje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26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984B-3822-413A-9F15-E23BD859B882}" type="datetime1">
              <a:rPr lang="cs-CZ" smtClean="0"/>
              <a:t>27.2.2024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Mezikrajské dny klinické biochemie a hematologie Plzeňského a Karlovarského kraje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4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A270-408F-4541-A50C-F3C1FE168D6A}" type="datetime1">
              <a:rPr lang="cs-CZ" smtClean="0"/>
              <a:t>27.2.2024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Mezikrajské dny klinické biochemie a hematologie Plzeňského a Karlovarského kraje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39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A7D1-3E0B-431C-A60B-1C5FC5075D5F}" type="datetime1">
              <a:rPr lang="cs-CZ" smtClean="0"/>
              <a:t>27.2.2024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Mezikrajské dny klinické biochemie a hematologie Plzeňského a Karlovarského kraje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69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9927-83D7-44EE-A976-BD770DEFC8A3}" type="datetime1">
              <a:rPr lang="cs-CZ" smtClean="0"/>
              <a:t>27.2.2024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Mezikrajské dny klinické biochemie a hematologie Plzeňského a Karlovarského kraje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02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AC7F-8EF9-41AE-9923-9272BD3A4C41}" type="datetime1">
              <a:rPr lang="cs-CZ" smtClean="0"/>
              <a:t>27.2.2024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Mezikrajské dny klinické biochemie a hematologie Plzeňského a Karlovarského kraje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39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91E0-8936-46FD-92AD-E3D06F97A602}" type="datetime1">
              <a:rPr lang="cs-CZ" smtClean="0"/>
              <a:t>27.2.2024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Mezikrajské dny klinické biochemie a hematologie Plzeňského a Karlovarského kraje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39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A776-685B-434C-8F5B-9B2DB29CE8E6}" type="datetime1">
              <a:rPr lang="cs-CZ" smtClean="0"/>
              <a:t>27.2.2024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Mezikrajské dny klinické biochemie a hematologie Plzeňského a Karlovarského kraje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80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323C-CF61-4BED-9372-73045FCD33BF}" type="datetime1">
              <a:rPr lang="cs-CZ" smtClean="0"/>
              <a:t>27.2.2024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Mezikrajské dny klinické biochemie a hematologie Plzeňského a Karlovarského kraje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14EDF-859F-4367-A72E-A6121B264A4F}" type="datetime1">
              <a:rPr lang="cs-CZ" smtClean="0"/>
              <a:t>27.2.2024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Mezikrajské dny klinické biochemie a hematologie Plzeňského a Karlovarského kraje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26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56496" y="1848704"/>
            <a:ext cx="7772400" cy="1470025"/>
          </a:xfrm>
        </p:spPr>
        <p:txBody>
          <a:bodyPr/>
          <a:lstStyle/>
          <a:p>
            <a:r>
              <a:rPr lang="cs-CZ" b="1" dirty="0">
                <a:solidFill>
                  <a:srgbClr val="FFC000"/>
                </a:solidFill>
              </a:rPr>
              <a:t>Kazuistika z praxe               </a:t>
            </a:r>
            <a:r>
              <a:rPr lang="cs-CZ" sz="3600" dirty="0">
                <a:solidFill>
                  <a:srgbClr val="FFC000"/>
                </a:solidFill>
              </a:rPr>
              <a:t>klinického biochemika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42296" y="3581388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cs-CZ" sz="4000" dirty="0">
                <a:latin typeface="+mj-lt"/>
                <a:cs typeface="Arial" pitchFamily="34" charset="0"/>
              </a:rPr>
              <a:t>Roman Cibulka, Ilona Hrdličková</a:t>
            </a:r>
          </a:p>
          <a:p>
            <a:endParaRPr lang="cs-CZ" sz="3100" dirty="0"/>
          </a:p>
          <a:p>
            <a:endParaRPr lang="cs-CZ" sz="3000" dirty="0"/>
          </a:p>
          <a:p>
            <a:r>
              <a:rPr lang="cs-CZ" sz="3000" dirty="0"/>
              <a:t>Ústav klinické biochemie a hematologie                                                     LF UK a FN Plzeň</a:t>
            </a:r>
          </a:p>
          <a:p>
            <a:endParaRPr lang="cs-CZ" sz="1100" dirty="0"/>
          </a:p>
          <a:p>
            <a:r>
              <a:rPr lang="cs-CZ" sz="2600" dirty="0"/>
              <a:t>Ordinace pro poruchy metabolismu</a:t>
            </a:r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502" y="5512976"/>
            <a:ext cx="1622173" cy="1144803"/>
          </a:xfrm>
          <a:prstGeom prst="rect">
            <a:avLst/>
          </a:prstGeom>
        </p:spPr>
      </p:pic>
      <p:pic>
        <p:nvPicPr>
          <p:cNvPr id="7" name="Picture 4" descr="logo%20UKB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501" y="276387"/>
            <a:ext cx="1139155" cy="120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243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C000"/>
                </a:solidFill>
              </a:rPr>
              <a:t>Nealkoholová steatóza jater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500" dirty="0">
                <a:solidFill>
                  <a:srgbClr val="FFC000"/>
                </a:solidFill>
              </a:rPr>
              <a:t>NAFLD – </a:t>
            </a:r>
            <a:r>
              <a:rPr lang="cs-CZ" sz="2500" i="1" dirty="0">
                <a:solidFill>
                  <a:srgbClr val="FFC000"/>
                </a:solidFill>
              </a:rPr>
              <a:t>non-</a:t>
            </a:r>
            <a:r>
              <a:rPr lang="cs-CZ" sz="2500" i="1" dirty="0" err="1">
                <a:solidFill>
                  <a:srgbClr val="FFC000"/>
                </a:solidFill>
              </a:rPr>
              <a:t>alcoholic</a:t>
            </a:r>
            <a:r>
              <a:rPr lang="cs-CZ" sz="2500" i="1" dirty="0">
                <a:solidFill>
                  <a:srgbClr val="FFC000"/>
                </a:solidFill>
              </a:rPr>
              <a:t> </a:t>
            </a:r>
            <a:r>
              <a:rPr lang="cs-CZ" sz="2500" i="1" dirty="0" err="1">
                <a:solidFill>
                  <a:srgbClr val="FFC000"/>
                </a:solidFill>
              </a:rPr>
              <a:t>fatty</a:t>
            </a:r>
            <a:r>
              <a:rPr lang="cs-CZ" sz="2500" i="1" dirty="0">
                <a:solidFill>
                  <a:srgbClr val="FFC000"/>
                </a:solidFill>
              </a:rPr>
              <a:t> liver </a:t>
            </a:r>
            <a:r>
              <a:rPr lang="cs-CZ" sz="2500" i="1" dirty="0" err="1">
                <a:solidFill>
                  <a:srgbClr val="FFC000"/>
                </a:solidFill>
              </a:rPr>
              <a:t>disease</a:t>
            </a:r>
            <a:endParaRPr lang="cs-CZ" sz="2500" i="1" dirty="0">
              <a:solidFill>
                <a:srgbClr val="FFC000"/>
              </a:solidFill>
            </a:endParaRPr>
          </a:p>
          <a:p>
            <a:pPr>
              <a:buFontTx/>
              <a:buChar char="-"/>
            </a:pPr>
            <a:r>
              <a:rPr lang="cs-CZ" sz="2500" dirty="0">
                <a:solidFill>
                  <a:schemeClr val="bg1"/>
                </a:solidFill>
              </a:rPr>
              <a:t>nejčastější příčina mírného zvýšení aktivity jaterních enzymů</a:t>
            </a:r>
          </a:p>
          <a:p>
            <a:pPr>
              <a:buFontTx/>
              <a:buChar char="-"/>
            </a:pPr>
            <a:r>
              <a:rPr lang="cs-CZ" sz="2500" dirty="0">
                <a:solidFill>
                  <a:schemeClr val="bg1"/>
                </a:solidFill>
              </a:rPr>
              <a:t>postihuje 20–30 % české populace, </a:t>
            </a:r>
            <a:r>
              <a:rPr lang="cs-CZ" sz="2500" dirty="0">
                <a:solidFill>
                  <a:srgbClr val="FFC000"/>
                </a:solidFill>
              </a:rPr>
              <a:t>u obézních osob prevalence až 70 %</a:t>
            </a:r>
          </a:p>
          <a:p>
            <a:pPr>
              <a:buFontTx/>
              <a:buChar char="-"/>
            </a:pPr>
            <a:r>
              <a:rPr lang="cs-CZ" sz="2500" dirty="0">
                <a:solidFill>
                  <a:schemeClr val="bg1"/>
                </a:solidFill>
              </a:rPr>
              <a:t>způsobena akumulací tuku (TAG) v jaterních buňkách u osob bez abúzu alkoholu</a:t>
            </a:r>
          </a:p>
          <a:p>
            <a:pPr>
              <a:buFontTx/>
              <a:buChar char="-"/>
            </a:pPr>
            <a:r>
              <a:rPr lang="cs-CZ" sz="2500" dirty="0">
                <a:solidFill>
                  <a:schemeClr val="bg1"/>
                </a:solidFill>
              </a:rPr>
              <a:t>vztah k inzulinové rezistenci (metabolickému syndromu)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A7D1-3E0B-431C-A60B-1C5FC5075D5F}" type="datetime1">
              <a:rPr lang="cs-CZ" smtClean="0"/>
              <a:t>27.2.2024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000" dirty="0"/>
              <a:t>Mezikrajské dny klinické biochemie a hematologie Plzeňského a Karlovarského kraje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10</a:t>
            </a:fld>
            <a:endParaRPr lang="cs-CZ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1778109"/>
            <a:ext cx="2501602" cy="2001282"/>
          </a:xfrm>
        </p:spPr>
      </p:pic>
      <p:pic>
        <p:nvPicPr>
          <p:cNvPr id="11" name="Obrázek 10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53" y="4025739"/>
            <a:ext cx="3092747" cy="203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0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C000"/>
                </a:solidFill>
              </a:rPr>
              <a:t>Příčiny mírné elevace jaterních testů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cs-CZ" sz="2700" dirty="0">
                <a:solidFill>
                  <a:srgbClr val="FFC000"/>
                </a:solidFill>
              </a:rPr>
              <a:t>NAFLD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cs-CZ" sz="2700" dirty="0">
                <a:solidFill>
                  <a:srgbClr val="FFC000"/>
                </a:solidFill>
              </a:rPr>
              <a:t>toxické poškození jater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alkohol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léky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cs-CZ" sz="2700" dirty="0" err="1">
                <a:solidFill>
                  <a:srgbClr val="FFC000"/>
                </a:solidFill>
              </a:rPr>
              <a:t>hepatotropní</a:t>
            </a:r>
            <a:r>
              <a:rPr lang="cs-CZ" sz="2700" dirty="0">
                <a:solidFill>
                  <a:srgbClr val="FFC000"/>
                </a:solidFill>
              </a:rPr>
              <a:t> viry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viry </a:t>
            </a:r>
            <a:r>
              <a:rPr lang="cs-CZ" dirty="0" err="1">
                <a:solidFill>
                  <a:schemeClr val="bg1"/>
                </a:solidFill>
              </a:rPr>
              <a:t>hepatidid</a:t>
            </a:r>
            <a:endParaRPr lang="cs-CZ" dirty="0">
              <a:solidFill>
                <a:schemeClr val="bg1"/>
              </a:solidFill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virus </a:t>
            </a:r>
            <a:r>
              <a:rPr lang="cs-CZ" dirty="0" err="1">
                <a:solidFill>
                  <a:schemeClr val="bg1"/>
                </a:solidFill>
              </a:rPr>
              <a:t>Epsteina</a:t>
            </a:r>
            <a:r>
              <a:rPr lang="cs-CZ" dirty="0">
                <a:solidFill>
                  <a:schemeClr val="bg1"/>
                </a:solidFill>
              </a:rPr>
              <a:t> a </a:t>
            </a:r>
            <a:r>
              <a:rPr lang="cs-CZ" dirty="0" err="1">
                <a:solidFill>
                  <a:schemeClr val="bg1"/>
                </a:solidFill>
              </a:rPr>
              <a:t>Barrové</a:t>
            </a:r>
            <a:endParaRPr lang="cs-CZ" dirty="0">
              <a:solidFill>
                <a:schemeClr val="bg1"/>
              </a:solidFill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cs-CZ" dirty="0" err="1">
                <a:solidFill>
                  <a:schemeClr val="bg1"/>
                </a:solidFill>
              </a:rPr>
              <a:t>cytomegalovirus</a:t>
            </a:r>
            <a:endParaRPr lang="cs-CZ" dirty="0">
              <a:solidFill>
                <a:schemeClr val="bg1"/>
              </a:solidFill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jiné viry (adenoviry, </a:t>
            </a:r>
            <a:r>
              <a:rPr lang="cs-CZ" dirty="0" err="1">
                <a:solidFill>
                  <a:schemeClr val="bg1"/>
                </a:solidFill>
              </a:rPr>
              <a:t>coxsackie</a:t>
            </a:r>
            <a:r>
              <a:rPr lang="cs-CZ" dirty="0">
                <a:solidFill>
                  <a:schemeClr val="bg1"/>
                </a:solidFill>
              </a:rPr>
              <a:t> viry, herpes viry aj.)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cs-CZ" sz="2700" dirty="0">
                <a:solidFill>
                  <a:srgbClr val="FFC000"/>
                </a:solidFill>
              </a:rPr>
              <a:t>ložiskové postižení jater</a:t>
            </a:r>
          </a:p>
          <a:p>
            <a:pPr marL="914400" lvl="1" indent="-514350">
              <a:buClr>
                <a:schemeClr val="bg1"/>
              </a:buClr>
              <a:buFont typeface="Arial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nádory, (abscesy)</a:t>
            </a:r>
          </a:p>
          <a:p>
            <a:pPr marL="1314450" lvl="2" indent="-514350">
              <a:buClr>
                <a:schemeClr val="bg1"/>
              </a:buClr>
            </a:pPr>
            <a:r>
              <a:rPr lang="cs-CZ" sz="1600" dirty="0">
                <a:solidFill>
                  <a:schemeClr val="bg1"/>
                </a:solidFill>
              </a:rPr>
              <a:t>primární</a:t>
            </a:r>
          </a:p>
          <a:p>
            <a:pPr marL="1314450" lvl="2" indent="-514350">
              <a:buClr>
                <a:schemeClr val="bg1"/>
              </a:buClr>
            </a:pPr>
            <a:r>
              <a:rPr lang="cs-CZ" sz="1600" dirty="0">
                <a:solidFill>
                  <a:schemeClr val="bg1"/>
                </a:solidFill>
              </a:rPr>
              <a:t>metastatické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Clr>
                <a:schemeClr val="bg1"/>
              </a:buClr>
              <a:buFont typeface="+mj-lt"/>
              <a:buAutoNum type="arabicPeriod" startAt="5"/>
            </a:pPr>
            <a:r>
              <a:rPr lang="cs-CZ" sz="2700" dirty="0">
                <a:solidFill>
                  <a:srgbClr val="FFC000"/>
                </a:solidFill>
              </a:rPr>
              <a:t>metabolické choroby</a:t>
            </a:r>
          </a:p>
          <a:p>
            <a:pPr marL="914400" lvl="1" indent="-514350">
              <a:buClr>
                <a:schemeClr val="bg1"/>
              </a:buClr>
              <a:buFont typeface="Arial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hemochromatóza</a:t>
            </a:r>
          </a:p>
          <a:p>
            <a:pPr marL="914400" lvl="1" indent="-514350">
              <a:buClr>
                <a:schemeClr val="bg1"/>
              </a:buClr>
              <a:buFont typeface="Arial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Wilsonova choroba</a:t>
            </a:r>
          </a:p>
          <a:p>
            <a:pPr marL="914400" lvl="1" indent="-514350">
              <a:buClr>
                <a:schemeClr val="bg1"/>
              </a:buClr>
              <a:buFont typeface="Arial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porfyrie</a:t>
            </a:r>
          </a:p>
          <a:p>
            <a:pPr marL="914400" lvl="1" indent="-514350">
              <a:buClr>
                <a:schemeClr val="bg1"/>
              </a:buClr>
              <a:buFont typeface="Arial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deficit </a:t>
            </a:r>
            <a:r>
              <a:rPr lang="el-GR" dirty="0">
                <a:solidFill>
                  <a:schemeClr val="bg1"/>
                </a:solidFill>
              </a:rPr>
              <a:t>α</a:t>
            </a:r>
            <a:r>
              <a:rPr lang="cs-CZ" dirty="0">
                <a:solidFill>
                  <a:schemeClr val="bg1"/>
                </a:solidFill>
              </a:rPr>
              <a:t> 1-antitrypsinu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 startAt="5"/>
            </a:pPr>
            <a:r>
              <a:rPr lang="cs-CZ" sz="2700" dirty="0">
                <a:solidFill>
                  <a:srgbClr val="FFC000"/>
                </a:solidFill>
              </a:rPr>
              <a:t>autoimunitní choroby</a:t>
            </a:r>
          </a:p>
          <a:p>
            <a:pPr marL="914400" lvl="1" indent="-514350">
              <a:buClr>
                <a:schemeClr val="bg1"/>
              </a:buClr>
              <a:buFont typeface="Arial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autoimunitní hepatitida</a:t>
            </a:r>
          </a:p>
          <a:p>
            <a:pPr marL="914400" lvl="1" indent="-514350">
              <a:buClr>
                <a:schemeClr val="bg1"/>
              </a:buClr>
              <a:buFont typeface="Arial" pitchFamily="34" charset="0"/>
              <a:buChar char="•"/>
            </a:pPr>
            <a:r>
              <a:rPr lang="cs-CZ" dirty="0" err="1">
                <a:solidFill>
                  <a:schemeClr val="bg1"/>
                </a:solidFill>
              </a:rPr>
              <a:t>celiakie</a:t>
            </a:r>
            <a:r>
              <a:rPr lang="cs-CZ" dirty="0">
                <a:solidFill>
                  <a:schemeClr val="bg1"/>
                </a:solidFill>
              </a:rPr>
              <a:t>, svalové dystrofie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 startAt="7"/>
            </a:pPr>
            <a:r>
              <a:rPr lang="cs-CZ" sz="2700" dirty="0">
                <a:solidFill>
                  <a:srgbClr val="FFC000"/>
                </a:solidFill>
              </a:rPr>
              <a:t>porucha funkce štítné žlázy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cs-CZ" sz="2500" dirty="0">
                <a:solidFill>
                  <a:srgbClr val="FFC000"/>
                </a:solidFill>
              </a:rPr>
              <a:t>…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A7D1-3E0B-431C-A60B-1C5FC5075D5F}" type="datetime1">
              <a:rPr lang="cs-CZ" smtClean="0"/>
              <a:t>27.2.2024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000" dirty="0"/>
              <a:t>Mezikrajské dny klinické biochemie a hematologie Plzeňského a Karlovarského kraje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11</a:t>
            </a:fld>
            <a:endParaRPr lang="cs-CZ" dirty="0"/>
          </a:p>
        </p:txBody>
      </p:sp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888" y="4771400"/>
            <a:ext cx="1858393" cy="14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6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C000"/>
                </a:solidFill>
              </a:rPr>
              <a:t>Děkuji za pozornost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" name="Zástupný symbol pro obsah 11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34" y="1600200"/>
            <a:ext cx="5061931" cy="4525963"/>
          </a:xfrm>
        </p:spPr>
      </p:pic>
    </p:spTree>
    <p:extLst>
      <p:ext uri="{BB962C8B-B14F-4D97-AF65-F5344CB8AC3E}">
        <p14:creationId xmlns:p14="http://schemas.microsoft.com/office/powerpoint/2010/main" val="3575715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C000"/>
                </a:solidFill>
              </a:rPr>
              <a:t>Z anamnézy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Pacientka narozená v r. 1955, v péči Ordinace pro poruchy metabolismu ÚKBH od května 2009, v době vstupního vyšetření 53 let.</a:t>
            </a:r>
          </a:p>
          <a:p>
            <a:pPr marL="0" indent="0">
              <a:buNone/>
            </a:pPr>
            <a:endParaRPr lang="cs-CZ" sz="10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C000"/>
                </a:solidFill>
              </a:rPr>
              <a:t>OA: </a:t>
            </a:r>
          </a:p>
          <a:p>
            <a:pPr>
              <a:buFontTx/>
              <a:buChar char="-"/>
            </a:pPr>
            <a:r>
              <a:rPr lang="cs-CZ" dirty="0" err="1">
                <a:solidFill>
                  <a:schemeClr val="bg1"/>
                </a:solidFill>
              </a:rPr>
              <a:t>cholecystolitiáza</a:t>
            </a:r>
            <a:r>
              <a:rPr lang="cs-CZ" dirty="0">
                <a:solidFill>
                  <a:schemeClr val="bg1"/>
                </a:solidFill>
              </a:rPr>
              <a:t>, st. po akutní biliární pankreatitidě (2008), st. po cholecystektomii (2009)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arteriální hypertenze léčená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depresivní syndrom léčený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obezita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st. po prodělané hepatitidě A v dětství</a:t>
            </a:r>
          </a:p>
          <a:p>
            <a:pPr>
              <a:buFontTx/>
              <a:buChar char="-"/>
            </a:pPr>
            <a:endParaRPr lang="cs-CZ" sz="10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cs-CZ" sz="3100" dirty="0">
                <a:solidFill>
                  <a:srgbClr val="FFC000"/>
                </a:solidFill>
              </a:rPr>
              <a:t>FA: </a:t>
            </a:r>
            <a:r>
              <a:rPr lang="cs-CZ" sz="3100" dirty="0" err="1">
                <a:solidFill>
                  <a:srgbClr val="00B0F0"/>
                </a:solidFill>
              </a:rPr>
              <a:t>betaxolol</a:t>
            </a:r>
            <a:r>
              <a:rPr lang="cs-CZ" sz="3100" dirty="0">
                <a:solidFill>
                  <a:srgbClr val="00B0F0"/>
                </a:solidFill>
              </a:rPr>
              <a:t>,</a:t>
            </a:r>
            <a:r>
              <a:rPr lang="cs-CZ" sz="3100" dirty="0">
                <a:solidFill>
                  <a:srgbClr val="FFC000"/>
                </a:solidFill>
              </a:rPr>
              <a:t> </a:t>
            </a:r>
            <a:r>
              <a:rPr lang="cs-CZ" sz="3100" dirty="0">
                <a:solidFill>
                  <a:srgbClr val="92D050"/>
                </a:solidFill>
              </a:rPr>
              <a:t>alprazolam, </a:t>
            </a:r>
            <a:r>
              <a:rPr lang="cs-CZ" sz="3100" dirty="0" err="1">
                <a:solidFill>
                  <a:srgbClr val="92D050"/>
                </a:solidFill>
              </a:rPr>
              <a:t>venlafaxin</a:t>
            </a:r>
            <a:r>
              <a:rPr lang="cs-CZ" sz="3100" dirty="0">
                <a:solidFill>
                  <a:srgbClr val="92D050"/>
                </a:solidFill>
              </a:rPr>
              <a:t>, </a:t>
            </a:r>
            <a:r>
              <a:rPr lang="cs-CZ" sz="3100" dirty="0" err="1">
                <a:solidFill>
                  <a:srgbClr val="92D050"/>
                </a:solidFill>
              </a:rPr>
              <a:t>olanzapin</a:t>
            </a:r>
            <a:r>
              <a:rPr lang="cs-CZ" sz="3100" dirty="0">
                <a:solidFill>
                  <a:srgbClr val="92D050"/>
                </a:solidFill>
              </a:rPr>
              <a:t>, </a:t>
            </a:r>
            <a:r>
              <a:rPr lang="cs-CZ" sz="3100" dirty="0" err="1">
                <a:solidFill>
                  <a:srgbClr val="92D050"/>
                </a:solidFill>
              </a:rPr>
              <a:t>zolpidem</a:t>
            </a:r>
            <a:endParaRPr lang="cs-CZ" sz="31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cs-CZ" sz="3100" dirty="0">
                <a:solidFill>
                  <a:srgbClr val="00B0F0"/>
                </a:solidFill>
              </a:rPr>
              <a:t>- antihypertenzivum, </a:t>
            </a:r>
            <a:r>
              <a:rPr lang="cs-CZ" sz="3100" dirty="0">
                <a:solidFill>
                  <a:srgbClr val="92D050"/>
                </a:solidFill>
              </a:rPr>
              <a:t>- psychofarmaka</a:t>
            </a:r>
          </a:p>
        </p:txBody>
      </p:sp>
      <p:sp>
        <p:nvSpPr>
          <p:cNvPr id="2" name="Obdélník 1"/>
          <p:cNvSpPr/>
          <p:nvPr/>
        </p:nvSpPr>
        <p:spPr>
          <a:xfrm>
            <a:off x="4688018" y="4518902"/>
            <a:ext cx="3501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– váhový přírůstek asi 20 kg za rok </a:t>
            </a:r>
            <a:r>
              <a:rPr lang="cs-CZ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B147-39AC-46B5-B29A-DE20A059D7A0}" type="datetime1">
              <a:rPr lang="cs-CZ" smtClean="0"/>
              <a:t>27.2.2024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000" dirty="0"/>
              <a:t>Mezikrajské dny klinické biochemie a hematologie Plzeňského a Karlovarského kraje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20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FFC000"/>
                </a:solidFill>
              </a:rPr>
              <a:t>Z anamnézy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500" dirty="0">
                <a:solidFill>
                  <a:srgbClr val="FFC000"/>
                </a:solidFill>
              </a:rPr>
              <a:t>RA: </a:t>
            </a:r>
          </a:p>
          <a:p>
            <a:pPr>
              <a:buFontTx/>
              <a:buChar char="-"/>
            </a:pPr>
            <a:r>
              <a:rPr lang="cs-CZ" sz="2500" dirty="0">
                <a:solidFill>
                  <a:schemeClr val="bg1"/>
                </a:solidFill>
              </a:rPr>
              <a:t>otec: ICHS – st. po několika IM, léčená </a:t>
            </a:r>
            <a:r>
              <a:rPr lang="cs-CZ" sz="2500" dirty="0" err="1">
                <a:solidFill>
                  <a:schemeClr val="bg1"/>
                </a:solidFill>
              </a:rPr>
              <a:t>dyslipidémie</a:t>
            </a:r>
            <a:r>
              <a:rPr lang="cs-CZ" sz="2500" dirty="0">
                <a:solidFill>
                  <a:schemeClr val="bg1"/>
                </a:solidFill>
              </a:rPr>
              <a:t>, diabetes </a:t>
            </a:r>
            <a:r>
              <a:rPr lang="cs-CZ" sz="2500" dirty="0" err="1">
                <a:solidFill>
                  <a:schemeClr val="bg1"/>
                </a:solidFill>
              </a:rPr>
              <a:t>mellitus</a:t>
            </a:r>
            <a:r>
              <a:rPr lang="cs-CZ" sz="2500" dirty="0">
                <a:solidFill>
                  <a:schemeClr val="bg1"/>
                </a:solidFill>
              </a:rPr>
              <a:t> 2. typu, obezita</a:t>
            </a:r>
          </a:p>
          <a:p>
            <a:pPr>
              <a:buFontTx/>
              <a:buChar char="-"/>
            </a:pPr>
            <a:r>
              <a:rPr lang="cs-CZ" sz="2500" dirty="0">
                <a:solidFill>
                  <a:schemeClr val="bg1"/>
                </a:solidFill>
              </a:rPr>
              <a:t>matka: léčená </a:t>
            </a:r>
            <a:r>
              <a:rPr lang="cs-CZ" sz="2500" dirty="0" err="1">
                <a:solidFill>
                  <a:schemeClr val="bg1"/>
                </a:solidFill>
              </a:rPr>
              <a:t>dyslipidémie</a:t>
            </a:r>
            <a:endParaRPr lang="cs-CZ" sz="25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cs-CZ" sz="9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rgbClr val="92D050"/>
                </a:solidFill>
              </a:rPr>
              <a:t>Objektivní vyšetření: </a:t>
            </a:r>
          </a:p>
          <a:p>
            <a:pPr marL="0" indent="0">
              <a:buNone/>
            </a:pPr>
            <a:r>
              <a:rPr lang="cs-CZ" sz="2500" dirty="0">
                <a:solidFill>
                  <a:schemeClr val="bg1"/>
                </a:solidFill>
              </a:rPr>
              <a:t>hmotnost: 95 kg, výška: 169 cm, BMI: 33,3 kg/m</a:t>
            </a:r>
            <a:r>
              <a:rPr lang="cs-CZ" sz="2500" baseline="30000" dirty="0">
                <a:solidFill>
                  <a:schemeClr val="bg1"/>
                </a:solidFill>
              </a:rPr>
              <a:t>2</a:t>
            </a:r>
          </a:p>
          <a:p>
            <a:pPr marL="0" indent="0">
              <a:buNone/>
            </a:pPr>
            <a:r>
              <a:rPr lang="cs-CZ" sz="2500" dirty="0">
                <a:solidFill>
                  <a:schemeClr val="bg1"/>
                </a:solidFill>
              </a:rPr>
              <a:t>obvod pasu: 116 cm</a:t>
            </a:r>
          </a:p>
          <a:p>
            <a:pPr marL="0" indent="0">
              <a:buNone/>
            </a:pPr>
            <a:r>
              <a:rPr lang="cs-CZ" sz="2500" dirty="0">
                <a:solidFill>
                  <a:schemeClr val="bg1"/>
                </a:solidFill>
              </a:rPr>
              <a:t>% tělesného tuku: 45,7</a:t>
            </a:r>
          </a:p>
          <a:p>
            <a:pPr marL="0" indent="0">
              <a:buNone/>
            </a:pPr>
            <a:r>
              <a:rPr lang="cs-CZ" sz="2500" dirty="0">
                <a:solidFill>
                  <a:schemeClr val="bg1"/>
                </a:solidFill>
              </a:rPr>
              <a:t>fyzikální nález v normě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29E6-9A7C-4BBB-9843-0F3B39A12DAE}" type="datetime1">
              <a:rPr lang="cs-CZ" smtClean="0"/>
              <a:t>27.2.2024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000" dirty="0"/>
              <a:t>Mezikrajské dny klinické biochemie a hematologie Plzeňského a Karlovarského kraje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78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C000"/>
                </a:solidFill>
              </a:rPr>
              <a:t>Laboratorní nález</a:t>
            </a:r>
          </a:p>
        </p:txBody>
      </p:sp>
      <p:pic>
        <p:nvPicPr>
          <p:cNvPr id="6" name="Zástupný symbol pro obsah 5" descr="Výřez obrazovky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1" y="1700808"/>
            <a:ext cx="4822993" cy="4896544"/>
          </a:xfrm>
        </p:spPr>
      </p:pic>
      <p:pic>
        <p:nvPicPr>
          <p:cNvPr id="8" name="Zástupný symbol pro obsah 7" descr="Výřez obrazovky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00" y="1691571"/>
            <a:ext cx="3744415" cy="4949140"/>
          </a:xfrm>
        </p:spPr>
      </p:pic>
    </p:spTree>
    <p:extLst>
      <p:ext uri="{BB962C8B-B14F-4D97-AF65-F5344CB8AC3E}">
        <p14:creationId xmlns:p14="http://schemas.microsoft.com/office/powerpoint/2010/main" val="76957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C000"/>
                </a:solidFill>
              </a:rPr>
              <a:t>Diagnostické závěry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760" cy="4525963"/>
          </a:xfrm>
        </p:spPr>
        <p:txBody>
          <a:bodyPr>
            <a:noAutofit/>
          </a:bodyPr>
          <a:lstStyle/>
          <a:p>
            <a:r>
              <a:rPr lang="cs-CZ" sz="2500" dirty="0">
                <a:solidFill>
                  <a:srgbClr val="FF0000"/>
                </a:solidFill>
              </a:rPr>
              <a:t>vysoké kardiovaskulární riziko</a:t>
            </a:r>
          </a:p>
          <a:p>
            <a:r>
              <a:rPr lang="cs-CZ" sz="2500" dirty="0">
                <a:solidFill>
                  <a:srgbClr val="FFC000"/>
                </a:solidFill>
              </a:rPr>
              <a:t>porucha metabolismu tuků – </a:t>
            </a:r>
            <a:r>
              <a:rPr lang="cs-CZ" sz="2500" b="1" dirty="0">
                <a:solidFill>
                  <a:srgbClr val="FFC000"/>
                </a:solidFill>
              </a:rPr>
              <a:t>smíšená </a:t>
            </a:r>
            <a:r>
              <a:rPr lang="cs-CZ" sz="2500" b="1" dirty="0" err="1">
                <a:solidFill>
                  <a:srgbClr val="FFC000"/>
                </a:solidFill>
              </a:rPr>
              <a:t>hyperlipidémie</a:t>
            </a:r>
            <a:endParaRPr lang="cs-CZ" sz="2500" b="1" dirty="0">
              <a:solidFill>
                <a:srgbClr val="FFC000"/>
              </a:solidFill>
            </a:endParaRPr>
          </a:p>
          <a:p>
            <a:r>
              <a:rPr lang="cs-CZ" sz="2500" dirty="0">
                <a:solidFill>
                  <a:srgbClr val="FFC000"/>
                </a:solidFill>
              </a:rPr>
              <a:t>zvýšená glykémie nalačno</a:t>
            </a:r>
          </a:p>
          <a:p>
            <a:r>
              <a:rPr lang="cs-CZ" sz="2500" dirty="0">
                <a:solidFill>
                  <a:srgbClr val="FFC000"/>
                </a:solidFill>
              </a:rPr>
              <a:t>mírná elevace jaterních enzymů</a:t>
            </a:r>
          </a:p>
          <a:p>
            <a:pPr marL="400050" lvl="1" indent="0">
              <a:buNone/>
            </a:pPr>
            <a:r>
              <a:rPr lang="cs-CZ" sz="1800" dirty="0">
                <a:solidFill>
                  <a:schemeClr val="bg1"/>
                </a:solidFill>
              </a:rPr>
              <a:t>+ obezita 1. stupně</a:t>
            </a:r>
          </a:p>
          <a:p>
            <a:pPr marL="400050" lvl="1" indent="0">
              <a:buNone/>
            </a:pPr>
            <a:r>
              <a:rPr lang="cs-CZ" sz="1800" dirty="0">
                <a:solidFill>
                  <a:schemeClr val="bg1"/>
                </a:solidFill>
              </a:rPr>
              <a:t>+ léčená art. hypertenze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144" y="2156236"/>
            <a:ext cx="4617986" cy="2874213"/>
          </a:xfrm>
        </p:spPr>
      </p:pic>
      <p:sp>
        <p:nvSpPr>
          <p:cNvPr id="6" name="Obdélník 5"/>
          <p:cNvSpPr/>
          <p:nvPr/>
        </p:nvSpPr>
        <p:spPr>
          <a:xfrm>
            <a:off x="4427984" y="5324803"/>
            <a:ext cx="4176464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cs-CZ" sz="2500" i="1" dirty="0">
                <a:solidFill>
                  <a:srgbClr val="00B050"/>
                </a:solidFill>
              </a:rPr>
              <a:t>= </a:t>
            </a:r>
            <a:r>
              <a:rPr lang="cs-CZ" sz="2500" b="1" i="1" dirty="0">
                <a:solidFill>
                  <a:srgbClr val="00B050"/>
                </a:solidFill>
              </a:rPr>
              <a:t>metabolický syndrom</a:t>
            </a:r>
            <a:endParaRPr lang="cs-CZ" sz="2500" i="1" dirty="0">
              <a:solidFill>
                <a:srgbClr val="00B05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4BAA-1A24-43EB-BE61-5678F64D7E47}" type="datetime1">
              <a:rPr lang="cs-CZ" smtClean="0"/>
              <a:t>27.2.2024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000" dirty="0"/>
              <a:t>Mezikrajské dny klinické biochemie a hematologie Plzeňského a Karlovarského kraje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4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C000"/>
                </a:solidFill>
              </a:rPr>
              <a:t>Doporučení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500" dirty="0">
                <a:solidFill>
                  <a:srgbClr val="FFC000"/>
                </a:solidFill>
              </a:rPr>
              <a:t>redukce tělesné hmotnosti</a:t>
            </a:r>
          </a:p>
          <a:p>
            <a:pPr lvl="1"/>
            <a:r>
              <a:rPr lang="cs-CZ" sz="2200" dirty="0">
                <a:solidFill>
                  <a:schemeClr val="bg1"/>
                </a:solidFill>
              </a:rPr>
              <a:t>pravidelná pohybová aktivita</a:t>
            </a:r>
          </a:p>
          <a:p>
            <a:pPr lvl="1"/>
            <a:r>
              <a:rPr lang="cs-CZ" sz="2200" dirty="0">
                <a:solidFill>
                  <a:schemeClr val="bg1"/>
                </a:solidFill>
              </a:rPr>
              <a:t>dietní opatření: negativní energetická bilance, omezení živočišných tuků a jednoduchých cukrů</a:t>
            </a:r>
          </a:p>
          <a:p>
            <a:r>
              <a:rPr lang="cs-CZ" sz="2500" dirty="0" err="1">
                <a:solidFill>
                  <a:srgbClr val="FFC000"/>
                </a:solidFill>
              </a:rPr>
              <a:t>hypolipidemická</a:t>
            </a:r>
            <a:r>
              <a:rPr lang="cs-CZ" sz="2500" dirty="0">
                <a:solidFill>
                  <a:srgbClr val="FFC000"/>
                </a:solidFill>
              </a:rPr>
              <a:t> léčba</a:t>
            </a:r>
          </a:p>
          <a:p>
            <a:pPr lvl="1"/>
            <a:r>
              <a:rPr lang="cs-CZ" sz="2200" dirty="0">
                <a:solidFill>
                  <a:schemeClr val="bg1"/>
                </a:solidFill>
              </a:rPr>
              <a:t>nejprve </a:t>
            </a:r>
            <a:r>
              <a:rPr lang="cs-CZ" sz="2200" dirty="0" err="1">
                <a:solidFill>
                  <a:schemeClr val="bg1"/>
                </a:solidFill>
              </a:rPr>
              <a:t>statin</a:t>
            </a:r>
            <a:r>
              <a:rPr lang="cs-CZ" sz="2200" dirty="0">
                <a:solidFill>
                  <a:schemeClr val="bg1"/>
                </a:solidFill>
              </a:rPr>
              <a:t> (</a:t>
            </a:r>
            <a:r>
              <a:rPr lang="cs-CZ" sz="2200" dirty="0" err="1">
                <a:solidFill>
                  <a:schemeClr val="bg1"/>
                </a:solidFill>
              </a:rPr>
              <a:t>atorvastatin</a:t>
            </a:r>
            <a:r>
              <a:rPr lang="cs-CZ" sz="2200" dirty="0">
                <a:solidFill>
                  <a:schemeClr val="bg1"/>
                </a:solidFill>
              </a:rPr>
              <a:t> 20 mg), posléze i </a:t>
            </a:r>
            <a:r>
              <a:rPr lang="cs-CZ" sz="2200" dirty="0" err="1">
                <a:solidFill>
                  <a:schemeClr val="bg1"/>
                </a:solidFill>
              </a:rPr>
              <a:t>fibrát</a:t>
            </a:r>
            <a:r>
              <a:rPr lang="cs-CZ" sz="2200" dirty="0">
                <a:solidFill>
                  <a:schemeClr val="bg1"/>
                </a:solidFill>
              </a:rPr>
              <a:t> (</a:t>
            </a:r>
            <a:r>
              <a:rPr lang="cs-CZ" sz="2200" dirty="0" err="1">
                <a:solidFill>
                  <a:schemeClr val="bg1"/>
                </a:solidFill>
              </a:rPr>
              <a:t>fenofibrát</a:t>
            </a:r>
            <a:r>
              <a:rPr lang="cs-CZ" sz="2200" dirty="0">
                <a:solidFill>
                  <a:schemeClr val="bg1"/>
                </a:solidFill>
              </a:rPr>
              <a:t> 200 mg)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244C4-3131-4A6C-8D0D-F9016ADFF42A}" type="datetime1">
              <a:rPr lang="cs-CZ" smtClean="0"/>
              <a:t>27.2.2024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000" dirty="0"/>
              <a:t>Mezikrajské dny klinické biochemie a hematologie Plzeňského a Karlovarského kraje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6</a:t>
            </a:fld>
            <a:endParaRPr lang="cs-CZ"/>
          </a:p>
        </p:txBody>
      </p:sp>
      <p:pic>
        <p:nvPicPr>
          <p:cNvPr id="11" name="Zástupný symbol pro obsah 10" descr="Výřez obrazovky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80" y="1909644"/>
            <a:ext cx="4038600" cy="3907075"/>
          </a:xfrm>
        </p:spPr>
      </p:pic>
    </p:spTree>
    <p:extLst>
      <p:ext uri="{BB962C8B-B14F-4D97-AF65-F5344CB8AC3E}">
        <p14:creationId xmlns:p14="http://schemas.microsoft.com/office/powerpoint/2010/main" val="172810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C000"/>
                </a:solidFill>
              </a:rPr>
              <a:t>Další průběh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700" dirty="0">
                <a:solidFill>
                  <a:schemeClr val="bg1"/>
                </a:solidFill>
              </a:rPr>
              <a:t>rodinné problémy             → opět dekompenzace psychického stavu             → porušování dietního režimu                                 </a:t>
            </a:r>
            <a:r>
              <a:rPr lang="cs-CZ" sz="2700" dirty="0">
                <a:solidFill>
                  <a:srgbClr val="FFC000"/>
                </a:solidFill>
              </a:rPr>
              <a:t>→ nárůst tělesné hmotnosti o dalších 5,5 kg</a:t>
            </a:r>
          </a:p>
          <a:p>
            <a:endParaRPr lang="cs-CZ" sz="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700" dirty="0">
                <a:solidFill>
                  <a:schemeClr val="bg1"/>
                </a:solidFill>
              </a:rPr>
              <a:t>hmotnost: 102,5 kg,          BMI: 35,9 kg/m</a:t>
            </a:r>
            <a:r>
              <a:rPr lang="cs-CZ" sz="2700" baseline="30000" dirty="0">
                <a:solidFill>
                  <a:schemeClr val="bg1"/>
                </a:solidFill>
              </a:rPr>
              <a:t>2</a:t>
            </a:r>
            <a:r>
              <a:rPr lang="cs-CZ" sz="2700" dirty="0">
                <a:solidFill>
                  <a:schemeClr val="bg1"/>
                </a:solidFill>
              </a:rPr>
              <a:t> – obezita    			        2. stupně</a:t>
            </a:r>
          </a:p>
          <a:p>
            <a:pPr marL="0" indent="0">
              <a:buNone/>
            </a:pPr>
            <a:r>
              <a:rPr lang="cs-CZ" sz="2700" dirty="0">
                <a:solidFill>
                  <a:schemeClr val="bg1"/>
                </a:solidFill>
              </a:rPr>
              <a:t>obvod pasu: 126 cm (+ 10 cm od předchozí návštěvy)</a:t>
            </a:r>
          </a:p>
          <a:p>
            <a:pPr marL="0" indent="0">
              <a:buNone/>
            </a:pPr>
            <a:r>
              <a:rPr lang="cs-CZ" sz="2700" dirty="0">
                <a:solidFill>
                  <a:schemeClr val="bg1"/>
                </a:solidFill>
              </a:rPr>
              <a:t>% tělesného tuku: 47,8</a:t>
            </a:r>
          </a:p>
        </p:txBody>
      </p:sp>
      <p:pic>
        <p:nvPicPr>
          <p:cNvPr id="8" name="Zástupný symbol pro obsah 7" descr="Výřez obrazovky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72" y="1909771"/>
            <a:ext cx="4038600" cy="3906821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A7D1-3E0B-431C-A60B-1C5FC5075D5F}" type="datetime1">
              <a:rPr lang="cs-CZ" smtClean="0"/>
              <a:t>27.2.2024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000" dirty="0"/>
              <a:t>Mezikrajské dny klinické biochemie a hematologie Plzeňského a Karlovarského kraje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710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C000"/>
                </a:solidFill>
              </a:rPr>
              <a:t>Pátrání po příčině </a:t>
            </a:r>
            <a:br>
              <a:rPr lang="cs-CZ" dirty="0">
                <a:solidFill>
                  <a:srgbClr val="FFC000"/>
                </a:solidFill>
              </a:rPr>
            </a:br>
            <a:r>
              <a:rPr lang="cs-CZ" dirty="0">
                <a:solidFill>
                  <a:srgbClr val="FFC000"/>
                </a:solidFill>
              </a:rPr>
              <a:t>elevace jaterních enzymů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 err="1">
                <a:solidFill>
                  <a:srgbClr val="FFC000"/>
                </a:solidFill>
              </a:rPr>
              <a:t>bezsacharidový</a:t>
            </a:r>
            <a:r>
              <a:rPr lang="cs-CZ" sz="2600" dirty="0">
                <a:solidFill>
                  <a:srgbClr val="FFC000"/>
                </a:solidFill>
              </a:rPr>
              <a:t> transferin (CDT)</a:t>
            </a:r>
          </a:p>
          <a:p>
            <a:pPr marL="0" indent="0">
              <a:buNone/>
            </a:pPr>
            <a:r>
              <a:rPr lang="cs-CZ" sz="2700" dirty="0">
                <a:solidFill>
                  <a:schemeClr val="bg1"/>
                </a:solidFill>
              </a:rPr>
              <a:t>	</a:t>
            </a:r>
            <a:r>
              <a:rPr lang="cs-CZ" sz="2200" dirty="0">
                <a:solidFill>
                  <a:schemeClr val="bg1"/>
                </a:solidFill>
              </a:rPr>
              <a:t>1,2 % (v </a:t>
            </a:r>
            <a:r>
              <a:rPr lang="cs-CZ" sz="2200" dirty="0" err="1">
                <a:solidFill>
                  <a:schemeClr val="bg1"/>
                </a:solidFill>
              </a:rPr>
              <a:t>ref</a:t>
            </a:r>
            <a:r>
              <a:rPr lang="cs-CZ" sz="2200" dirty="0">
                <a:solidFill>
                  <a:schemeClr val="bg1"/>
                </a:solidFill>
              </a:rPr>
              <a:t>. rozmezí)</a:t>
            </a:r>
          </a:p>
          <a:p>
            <a:r>
              <a:rPr lang="cs-CZ" sz="2600" dirty="0">
                <a:solidFill>
                  <a:srgbClr val="FFC000"/>
                </a:solidFill>
              </a:rPr>
              <a:t>protilátky proti virům hepatitid</a:t>
            </a:r>
          </a:p>
          <a:p>
            <a:pPr marL="0" indent="0">
              <a:buNone/>
            </a:pPr>
            <a:r>
              <a:rPr lang="cs-CZ" sz="2700" dirty="0">
                <a:solidFill>
                  <a:schemeClr val="bg1"/>
                </a:solidFill>
              </a:rPr>
              <a:t>	</a:t>
            </a:r>
            <a:r>
              <a:rPr lang="cs-CZ" sz="2200" dirty="0" err="1">
                <a:solidFill>
                  <a:schemeClr val="bg1"/>
                </a:solidFill>
              </a:rPr>
              <a:t>poz</a:t>
            </a:r>
            <a:r>
              <a:rPr lang="cs-CZ" sz="2200" dirty="0">
                <a:solidFill>
                  <a:schemeClr val="bg1"/>
                </a:solidFill>
              </a:rPr>
              <a:t>. anti-HAV </a:t>
            </a:r>
            <a:r>
              <a:rPr lang="cs-CZ" sz="2200" dirty="0" err="1">
                <a:solidFill>
                  <a:schemeClr val="bg1"/>
                </a:solidFill>
              </a:rPr>
              <a:t>IgG</a:t>
            </a:r>
            <a:endParaRPr lang="cs-CZ" sz="2200" dirty="0">
              <a:solidFill>
                <a:schemeClr val="bg1"/>
              </a:solidFill>
            </a:endParaRPr>
          </a:p>
          <a:p>
            <a:r>
              <a:rPr lang="cs-CZ" sz="2600" dirty="0">
                <a:solidFill>
                  <a:srgbClr val="FFC000"/>
                </a:solidFill>
              </a:rPr>
              <a:t>metabolismus železa</a:t>
            </a:r>
          </a:p>
          <a:p>
            <a:pPr marL="0" indent="0">
              <a:buNone/>
            </a:pPr>
            <a:r>
              <a:rPr lang="cs-CZ" sz="2700" dirty="0">
                <a:solidFill>
                  <a:schemeClr val="bg1"/>
                </a:solidFill>
              </a:rPr>
              <a:t>	</a:t>
            </a:r>
            <a:r>
              <a:rPr lang="cs-CZ" sz="2200" dirty="0" err="1">
                <a:solidFill>
                  <a:schemeClr val="bg1"/>
                </a:solidFill>
              </a:rPr>
              <a:t>Fe</a:t>
            </a:r>
            <a:r>
              <a:rPr lang="cs-CZ" sz="2200" dirty="0">
                <a:solidFill>
                  <a:schemeClr val="bg1"/>
                </a:solidFill>
              </a:rPr>
              <a:t>, transferin, feritin                 	- vše v </a:t>
            </a:r>
            <a:r>
              <a:rPr lang="cs-CZ" sz="2200" dirty="0" err="1">
                <a:solidFill>
                  <a:schemeClr val="bg1"/>
                </a:solidFill>
              </a:rPr>
              <a:t>ref</a:t>
            </a:r>
            <a:r>
              <a:rPr lang="cs-CZ" sz="2200" dirty="0">
                <a:solidFill>
                  <a:schemeClr val="bg1"/>
                </a:solidFill>
              </a:rPr>
              <a:t>. rozmezí</a:t>
            </a:r>
          </a:p>
          <a:p>
            <a:r>
              <a:rPr lang="cs-CZ" sz="2600" dirty="0">
                <a:solidFill>
                  <a:srgbClr val="FFC000"/>
                </a:solidFill>
              </a:rPr>
              <a:t>TSH</a:t>
            </a:r>
          </a:p>
          <a:p>
            <a:pPr marL="0" indent="0">
              <a:buNone/>
            </a:pPr>
            <a:r>
              <a:rPr lang="cs-CZ" sz="2700" dirty="0">
                <a:solidFill>
                  <a:schemeClr val="bg1"/>
                </a:solidFill>
              </a:rPr>
              <a:t>	</a:t>
            </a:r>
            <a:r>
              <a:rPr lang="cs-CZ" sz="2200" dirty="0">
                <a:solidFill>
                  <a:schemeClr val="bg1"/>
                </a:solidFill>
              </a:rPr>
              <a:t>3,4 </a:t>
            </a:r>
            <a:r>
              <a:rPr lang="cs-CZ" sz="2200" dirty="0" err="1">
                <a:solidFill>
                  <a:schemeClr val="bg1"/>
                </a:solidFill>
              </a:rPr>
              <a:t>mIU</a:t>
            </a:r>
            <a:r>
              <a:rPr lang="cs-CZ" sz="2200" dirty="0">
                <a:solidFill>
                  <a:schemeClr val="bg1"/>
                </a:solidFill>
              </a:rPr>
              <a:t>/l (v </a:t>
            </a:r>
            <a:r>
              <a:rPr lang="cs-CZ" sz="2200" dirty="0" err="1">
                <a:solidFill>
                  <a:schemeClr val="bg1"/>
                </a:solidFill>
              </a:rPr>
              <a:t>ref</a:t>
            </a:r>
            <a:r>
              <a:rPr lang="cs-CZ" sz="2200" dirty="0">
                <a:solidFill>
                  <a:schemeClr val="bg1"/>
                </a:solidFill>
              </a:rPr>
              <a:t>. rozmezí)</a:t>
            </a:r>
          </a:p>
          <a:p>
            <a:r>
              <a:rPr lang="cs-CZ" sz="2600" dirty="0">
                <a:solidFill>
                  <a:srgbClr val="FFC000"/>
                </a:solidFill>
              </a:rPr>
              <a:t>ELFO sérových bílkovin</a:t>
            </a:r>
          </a:p>
          <a:p>
            <a:pPr marL="0" indent="0">
              <a:buNone/>
            </a:pPr>
            <a:r>
              <a:rPr lang="cs-CZ" sz="2700" dirty="0">
                <a:solidFill>
                  <a:schemeClr val="bg1"/>
                </a:solidFill>
              </a:rPr>
              <a:t>	</a:t>
            </a:r>
            <a:r>
              <a:rPr lang="cs-CZ" sz="2200" dirty="0">
                <a:solidFill>
                  <a:schemeClr val="bg1"/>
                </a:solidFill>
              </a:rPr>
              <a:t>bez patologického nálezu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A7D1-3E0B-431C-A60B-1C5FC5075D5F}" type="datetime1">
              <a:rPr lang="cs-CZ" smtClean="0"/>
              <a:t>27.2.2024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000" dirty="0"/>
              <a:t>Mezikrajské dny klinické biochemie a hematologie Plzeňského a Karlovarského kraje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8</a:t>
            </a:fld>
            <a:endParaRPr lang="cs-CZ"/>
          </a:p>
        </p:txBody>
      </p:sp>
      <p:pic>
        <p:nvPicPr>
          <p:cNvPr id="10" name="Zástupný symbol pro obsah 9" descr="Výřez obrazovky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43" y="1914225"/>
            <a:ext cx="2364031" cy="3882052"/>
          </a:xfrm>
        </p:spPr>
      </p:pic>
      <p:sp>
        <p:nvSpPr>
          <p:cNvPr id="11" name="Obdélník 10"/>
          <p:cNvSpPr/>
          <p:nvPr/>
        </p:nvSpPr>
        <p:spPr>
          <a:xfrm>
            <a:off x="3883388" y="3244334"/>
            <a:ext cx="2592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>
                <a:solidFill>
                  <a:srgbClr val="00B0F0"/>
                </a:solidFill>
              </a:rPr>
              <a:t>SONO břicha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jaterní steatóza pokročilého stupně</a:t>
            </a:r>
          </a:p>
        </p:txBody>
      </p:sp>
    </p:spTree>
    <p:extLst>
      <p:ext uri="{BB962C8B-B14F-4D97-AF65-F5344CB8AC3E}">
        <p14:creationId xmlns:p14="http://schemas.microsoft.com/office/powerpoint/2010/main" val="174521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22414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cs-CZ" dirty="0">
                <a:solidFill>
                  <a:srgbClr val="FFC000"/>
                </a:solidFill>
              </a:rPr>
              <a:t>Jaká byla nejpravděpodobnější příčina elevace jaterních enzymů u této pacientky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chronická hepatitida 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hemochromatóza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porucha funkce štítné žlázy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Wilsonova choroba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alkoholová steatóza jater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nealkoholová steatóza jater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nežádoucí účinek </a:t>
            </a:r>
            <a:r>
              <a:rPr lang="cs-CZ" dirty="0" err="1">
                <a:solidFill>
                  <a:schemeClr val="bg1"/>
                </a:solidFill>
              </a:rPr>
              <a:t>hypolipidemické</a:t>
            </a:r>
            <a:r>
              <a:rPr lang="cs-CZ" dirty="0">
                <a:solidFill>
                  <a:schemeClr val="bg1"/>
                </a:solidFill>
              </a:rPr>
              <a:t> léčby</a:t>
            </a:r>
          </a:p>
        </p:txBody>
      </p:sp>
      <p:pic>
        <p:nvPicPr>
          <p:cNvPr id="9" name="Zástupný symbol pro obsah 8" descr="Výřez obrazovky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952" y="1918563"/>
            <a:ext cx="3041704" cy="4281488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A7D1-3E0B-431C-A60B-1C5FC5075D5F}" type="datetime1">
              <a:rPr lang="cs-CZ" smtClean="0"/>
              <a:t>27.2.2024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000" dirty="0"/>
              <a:t>Mezikrajské dny klinické biochemie a hematologie Plzeňského a Karlovarského kraje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62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Kazuistika z praxe               klinického biochemika&amp;quot;&quot;/&gt;&lt;property id=&quot;20307&quot; value=&quot;256&quot;/&gt;&lt;/object&gt;&lt;object type=&quot;3&quot; unique_id=&quot;10050&quot;&gt;&lt;property id=&quot;20148&quot; value=&quot;5&quot;/&gt;&lt;property id=&quot;20300&quot; value=&quot;Slide 2 - &amp;quot;Z anamnézy&amp;quot;&quot;/&gt;&lt;property id=&quot;20307&quot; value=&quot;259&quot;/&gt;&lt;/object&gt;&lt;object type=&quot;3&quot; unique_id=&quot;10051&quot;&gt;&lt;property id=&quot;20148&quot; value=&quot;5&quot;/&gt;&lt;property id=&quot;20300&quot; value=&quot;Slide 3 - &amp;quot;Z anamnézy&amp;quot;&quot;/&gt;&lt;property id=&quot;20307&quot; value=&quot;260&quot;/&gt;&lt;/object&gt;&lt;object type=&quot;3&quot; unique_id=&quot;10052&quot;&gt;&lt;property id=&quot;20148&quot; value=&quot;5&quot;/&gt;&lt;property id=&quot;20300&quot; value=&quot;Slide 4 - &amp;quot;Laboratorní nález&amp;quot;&quot;/&gt;&lt;property id=&quot;20307&quot; value=&quot;261&quot;/&gt;&lt;/object&gt;&lt;object type=&quot;3&quot; unique_id=&quot;10053&quot;&gt;&lt;property id=&quot;20148&quot; value=&quot;5&quot;/&gt;&lt;property id=&quot;20300&quot; value=&quot;Slide 5 - &amp;quot;Diagnostické závěry&amp;quot;&quot;/&gt;&lt;property id=&quot;20307&quot; value=&quot;262&quot;/&gt;&lt;/object&gt;&lt;object type=&quot;3&quot; unique_id=&quot;10082&quot;&gt;&lt;property id=&quot;20148&quot; value=&quot;5&quot;/&gt;&lt;property id=&quot;20300&quot; value=&quot;Slide 6 - &amp;quot;Doporučení&amp;quot;&quot;/&gt;&lt;property id=&quot;20307&quot; value=&quot;263&quot;/&gt;&lt;/object&gt;&lt;object type=&quot;3&quot; unique_id=&quot;10083&quot;&gt;&lt;property id=&quot;20148&quot; value=&quot;5&quot;/&gt;&lt;property id=&quot;20300&quot; value=&quot;Slide 7 - &amp;quot;Další průběh&amp;quot;&quot;/&gt;&lt;property id=&quot;20307&quot; value=&quot;264&quot;/&gt;&lt;/object&gt;&lt;object type=&quot;3&quot; unique_id=&quot;10084&quot;&gt;&lt;property id=&quot;20148&quot; value=&quot;5&quot;/&gt;&lt;property id=&quot;20300&quot; value=&quot;Slide 8 - &amp;quot;Pátrání po příčině &amp;#x0D;&amp;#x0A;elevace jaterních enzymů&amp;quot;&quot;/&gt;&lt;property id=&quot;20307&quot; value=&quot;265&quot;/&gt;&lt;/object&gt;&lt;object type=&quot;3&quot; unique_id=&quot;10085&quot;&gt;&lt;property id=&quot;20148&quot; value=&quot;5&quot;/&gt;&lt;property id=&quot;20300&quot; value=&quot;Slide 9 - &amp;quot;Jaká byla nejpravděpodobnější příčina elevace jaterních enzymů u této pacientky ?&amp;quot;&quot;/&gt;&lt;property id=&quot;20307&quot; value=&quot;266&quot;/&gt;&lt;/object&gt;&lt;object type=&quot;3&quot; unique_id=&quot;10185&quot;&gt;&lt;property id=&quot;20148&quot; value=&quot;5&quot;/&gt;&lt;property id=&quot;20300&quot; value=&quot;Slide 10 - &amp;quot;Nealkoholová steatóza jater&amp;quot;&quot;/&gt;&lt;property id=&quot;20307&quot; value=&quot;267&quot;/&gt;&lt;/object&gt;&lt;object type=&quot;3&quot; unique_id=&quot;10258&quot;&gt;&lt;property id=&quot;20148&quot; value=&quot;5&quot;/&gt;&lt;property id=&quot;20300&quot; value=&quot;Slide 11 - &amp;quot;Příčiny mírné elevace jaterních testů&amp;quot;&quot;/&gt;&lt;property id=&quot;20307&quot; value=&quot;268&quot;/&gt;&lt;/object&gt;&lt;object type=&quot;3&quot; unique_id=&quot;10259&quot;&gt;&lt;property id=&quot;20148&quot; value=&quot;5&quot;/&gt;&lt;property id=&quot;20300&quot; value=&quot;Slide 12 - &amp;quot;Děkuji za pozornost&amp;quot;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otiv systému Office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630</Words>
  <Application>Microsoft Office PowerPoint</Application>
  <PresentationFormat>Předvádění na obrazovce (4:3)</PresentationFormat>
  <Paragraphs>133</Paragraphs>
  <Slides>12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Motiv systému Office</vt:lpstr>
      <vt:lpstr>Kazuistika z praxe               klinického biochemika</vt:lpstr>
      <vt:lpstr>Z anamnézy</vt:lpstr>
      <vt:lpstr>Z anamnézy</vt:lpstr>
      <vt:lpstr>Laboratorní nález</vt:lpstr>
      <vt:lpstr>Diagnostické závěry</vt:lpstr>
      <vt:lpstr>Doporučení</vt:lpstr>
      <vt:lpstr>Další průběh</vt:lpstr>
      <vt:lpstr>Pátrání po příčině  elevace jaterních enzymů</vt:lpstr>
      <vt:lpstr>Jaká byla nejpravděpodobnější příčina elevace jaterních enzymů u této pacientky ?</vt:lpstr>
      <vt:lpstr>Nealkoholová steatóza jater</vt:lpstr>
      <vt:lpstr>Příčiny mírné elevace jaterních testů</vt:lpstr>
      <vt:lpstr>Děkuji za pozornost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Cibulka</dc:creator>
  <cp:lastModifiedBy>Roman Cibulka</cp:lastModifiedBy>
  <cp:revision>58</cp:revision>
  <dcterms:created xsi:type="dcterms:W3CDTF">2013-03-16T16:24:31Z</dcterms:created>
  <dcterms:modified xsi:type="dcterms:W3CDTF">2024-02-27T14:31:22Z</dcterms:modified>
</cp:coreProperties>
</file>