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6" r:id="rId4"/>
    <p:sldId id="265" r:id="rId5"/>
    <p:sldId id="315" r:id="rId6"/>
    <p:sldId id="269" r:id="rId7"/>
    <p:sldId id="262" r:id="rId8"/>
    <p:sldId id="280" r:id="rId9"/>
    <p:sldId id="261" r:id="rId10"/>
    <p:sldId id="273" r:id="rId11"/>
    <p:sldId id="260" r:id="rId12"/>
    <p:sldId id="259" r:id="rId13"/>
    <p:sldId id="278" r:id="rId14"/>
    <p:sldId id="277" r:id="rId15"/>
  </p:sldIdLst>
  <p:sldSz cx="9144000" cy="6858000" type="screen4x3"/>
  <p:notesSz cx="6858000" cy="9144000"/>
  <p:custDataLst>
    <p:tags r:id="rId16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větlý styl 2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14" autoAdjust="0"/>
  </p:normalViewPr>
  <p:slideViewPr>
    <p:cSldViewPr>
      <p:cViewPr varScale="1">
        <p:scale>
          <a:sx n="101" d="100"/>
          <a:sy n="101" d="100"/>
        </p:scale>
        <p:origin x="30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2" name="Obdélník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Obdélník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Obdélník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Obdélník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56" name="Obdélník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Obdélník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Obdélník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Obdélník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olný tvar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Volný tvar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Volný tvar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Volný tvar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Volný tvar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Volný tvar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Volný tvar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Volný tvar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Volný tvar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Volný tvar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Volný tvar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Volný tvar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Volný tvar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Volný tvar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bdélník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délník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Obdélník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Obdélník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bdélník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bdélník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bdélník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Obdélník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Přímá spojovací čára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Skupina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Přímá spojovací čára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ovací čára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ovací čára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grpSp>
        <p:nvGrpSpPr>
          <p:cNvPr id="14" name="Skupina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Přímá spojovací čára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ovací čára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ovací čára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Skupina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Přímá spojovací čára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ovací čára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ovací čára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b="0" i="0" u="none"/>
          </a:p>
        </p:txBody>
      </p:sp>
      <p:sp>
        <p:nvSpPr>
          <p:cNvPr id="9" name="Obdélník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bdélník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Obdélník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Obdélník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E92A6DD-B743-4284-B796-609704CB6F64}" type="datetimeFigureOut">
              <a:rPr lang="cs-CZ" smtClean="0"/>
              <a:pPr/>
              <a:t>14.7.2023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185950DD-6091-447E-8D69-7BC54C2F15F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b="0" i="0" u="none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KazuistikY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Pavel Brož</a:t>
            </a:r>
          </a:p>
          <a:p>
            <a:r>
              <a:rPr lang="cs-CZ" dirty="0" smtClean="0"/>
              <a:t>ÚKBH FN Plzeň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 neurologickou symptomatologii přeložen z HOO, pacient s nově diagnostikovanou </a:t>
            </a:r>
            <a:r>
              <a:rPr lang="cs-CZ" dirty="0" err="1" smtClean="0"/>
              <a:t>hairy</a:t>
            </a:r>
            <a:r>
              <a:rPr lang="cs-CZ" dirty="0" smtClean="0"/>
              <a:t> cell leukemií.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475656" y="1196752"/>
          <a:ext cx="6840759" cy="5053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0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0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0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00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50897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1.den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3.den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9.den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18.den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719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 smtClean="0"/>
                        <a:t>Glykorachie</a:t>
                      </a:r>
                      <a:endParaRPr lang="cs-CZ" sz="1400" b="1" dirty="0" smtClean="0"/>
                    </a:p>
                    <a:p>
                      <a:pPr algn="ctr"/>
                      <a:r>
                        <a:rPr lang="cs-CZ" sz="1400" b="1" dirty="0" smtClean="0"/>
                        <a:t>(mmol/l)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78,6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4,5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2,9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2,6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Glykémie</a:t>
                      </a:r>
                    </a:p>
                    <a:p>
                      <a:pPr algn="ctr"/>
                      <a:r>
                        <a:rPr lang="cs-CZ" sz="1400" b="1" dirty="0" smtClean="0"/>
                        <a:t>(mmol/l)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6,8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12,2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7,0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N/A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897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CSF/</a:t>
                      </a:r>
                      <a:r>
                        <a:rPr lang="cs-CZ" sz="1400" b="1" dirty="0" err="1" smtClean="0"/>
                        <a:t>blood</a:t>
                      </a:r>
                      <a:r>
                        <a:rPr lang="cs-CZ" sz="1400" b="1" dirty="0" smtClean="0"/>
                        <a:t> </a:t>
                      </a:r>
                      <a:r>
                        <a:rPr lang="cs-CZ" sz="1400" b="1" dirty="0" err="1" smtClean="0"/>
                        <a:t>glucose</a:t>
                      </a:r>
                      <a:r>
                        <a:rPr lang="cs-CZ" sz="1400" b="1" dirty="0" smtClean="0"/>
                        <a:t> ratio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11,6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0,37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0,41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N/A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CB</a:t>
                      </a:r>
                    </a:p>
                    <a:p>
                      <a:pPr algn="ctr"/>
                      <a:r>
                        <a:rPr lang="cs-CZ" sz="1400" b="1" dirty="0" smtClean="0"/>
                        <a:t>(g/l)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0,97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0,62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0,71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0,44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Laktát</a:t>
                      </a:r>
                    </a:p>
                    <a:p>
                      <a:pPr algn="ctr"/>
                      <a:r>
                        <a:rPr lang="cs-CZ" sz="1400" b="1" dirty="0" smtClean="0"/>
                        <a:t>(mmol/l)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7,1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6,0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6,5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7,0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 smtClean="0"/>
                        <a:t>Poly</a:t>
                      </a:r>
                      <a:r>
                        <a:rPr lang="cs-CZ" sz="1400" b="1" baseline="0" dirty="0" smtClean="0"/>
                        <a:t> </a:t>
                      </a:r>
                      <a:r>
                        <a:rPr lang="cs-CZ" sz="1400" b="1" dirty="0" smtClean="0"/>
                        <a:t>(µl)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11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Mono</a:t>
                      </a:r>
                      <a:r>
                        <a:rPr lang="cs-CZ" sz="1400" b="1" baseline="0" dirty="0" smtClean="0"/>
                        <a:t> </a:t>
                      </a:r>
                      <a:r>
                        <a:rPr lang="cs-CZ" sz="1400" b="1" dirty="0" smtClean="0"/>
                        <a:t>(µl)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335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13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11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8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 smtClean="0"/>
                        <a:t>Ery</a:t>
                      </a:r>
                      <a:r>
                        <a:rPr lang="cs-CZ" sz="1400" b="1" baseline="0" dirty="0" smtClean="0"/>
                        <a:t> </a:t>
                      </a:r>
                      <a:r>
                        <a:rPr lang="cs-CZ" sz="1400" b="1" dirty="0" smtClean="0"/>
                        <a:t>(µl)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5500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3328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8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Elipsa 5"/>
          <p:cNvSpPr/>
          <p:nvPr/>
        </p:nvSpPr>
        <p:spPr>
          <a:xfrm>
            <a:off x="3203848" y="1988840"/>
            <a:ext cx="79208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Postupná progrese slabosti DK, výskyt kmenové neurologické </a:t>
            </a:r>
            <a:r>
              <a:rPr lang="cs-CZ" dirty="0" err="1" smtClean="0"/>
              <a:t>symptomatolgie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Komplikován pneumonií</a:t>
            </a:r>
          </a:p>
          <a:p>
            <a:endParaRPr lang="cs-CZ" dirty="0" smtClean="0"/>
          </a:p>
          <a:p>
            <a:r>
              <a:rPr lang="cs-CZ" dirty="0" smtClean="0"/>
              <a:t>Exitus 21. den hospitalizace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75856" y="5445224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 smtClean="0"/>
              <a:t>Glykorachie</a:t>
            </a:r>
            <a:r>
              <a:rPr lang="cs-CZ" sz="2400" dirty="0" smtClean="0"/>
              <a:t>???</a:t>
            </a:r>
            <a:endParaRPr lang="cs-CZ" sz="24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5229200"/>
            <a:ext cx="1124055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5532229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636912"/>
            <a:ext cx="1710579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332656"/>
            <a:ext cx="23431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6" name="TextovéPole 5"/>
          <p:cNvSpPr txBox="1"/>
          <p:nvPr/>
        </p:nvSpPr>
        <p:spPr>
          <a:xfrm>
            <a:off x="899592" y="5085184"/>
            <a:ext cx="7560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Měřeno metodou plynové chromatografie (</a:t>
            </a:r>
            <a:r>
              <a:rPr lang="cs-CZ" dirty="0" err="1" smtClean="0"/>
              <a:t>Agilent</a:t>
            </a:r>
            <a:r>
              <a:rPr lang="cs-CZ" dirty="0" smtClean="0"/>
              <a:t> Technologies 6890N) </a:t>
            </a:r>
          </a:p>
          <a:p>
            <a:r>
              <a:rPr lang="cs-CZ" dirty="0" smtClean="0"/>
              <a:t>s hmotnostní detekcí (</a:t>
            </a:r>
            <a:r>
              <a:rPr lang="cs-CZ" dirty="0" err="1" smtClean="0"/>
              <a:t>Agilent</a:t>
            </a:r>
            <a:r>
              <a:rPr lang="cs-CZ" dirty="0" smtClean="0"/>
              <a:t> Technologies 5973N)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899592" y="3933056"/>
            <a:ext cx="38187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Analyzátor AU5800, </a:t>
            </a:r>
            <a:r>
              <a:rPr lang="cs-CZ" dirty="0" err="1" smtClean="0"/>
              <a:t>Beckman</a:t>
            </a:r>
            <a:r>
              <a:rPr lang="cs-CZ" dirty="0" smtClean="0"/>
              <a:t> </a:t>
            </a:r>
            <a:r>
              <a:rPr lang="cs-CZ" dirty="0" err="1" smtClean="0"/>
              <a:t>Coulter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r>
              <a:rPr lang="cs-CZ" dirty="0" err="1" smtClean="0"/>
              <a:t>Glukometr</a:t>
            </a:r>
            <a:r>
              <a:rPr lang="cs-CZ" dirty="0" smtClean="0"/>
              <a:t> </a:t>
            </a:r>
            <a:r>
              <a:rPr lang="cs-CZ" dirty="0" err="1" smtClean="0"/>
              <a:t>Biosen</a:t>
            </a:r>
            <a:r>
              <a:rPr lang="cs-CZ" dirty="0" smtClean="0"/>
              <a:t> S Line 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899592" y="5877272"/>
            <a:ext cx="47378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C000"/>
                </a:solidFill>
              </a:rPr>
              <a:t>Zjištěná koncentrace glukózy = </a:t>
            </a:r>
            <a:r>
              <a:rPr lang="cs-CZ" b="1" dirty="0" smtClean="0">
                <a:solidFill>
                  <a:srgbClr val="FFC000"/>
                </a:solidFill>
              </a:rPr>
              <a:t>1989,9 mmol/l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</a:p>
          <a:p>
            <a:endParaRPr lang="cs-CZ" dirty="0">
              <a:solidFill>
                <a:srgbClr val="FFC000"/>
              </a:solidFill>
            </a:endParaRPr>
          </a:p>
        </p:txBody>
      </p:sp>
      <p:cxnSp>
        <p:nvCxnSpPr>
          <p:cNvPr id="10" name="Přímá spojovací šipka 9"/>
          <p:cNvCxnSpPr/>
          <p:nvPr/>
        </p:nvCxnSpPr>
        <p:spPr>
          <a:xfrm flipH="1">
            <a:off x="5436096" y="4509120"/>
            <a:ext cx="1800200" cy="158417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6948264" y="4005064"/>
            <a:ext cx="1440160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827584" y="3717032"/>
            <a:ext cx="7920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components of </a:t>
            </a:r>
            <a:r>
              <a:rPr lang="en-GB" dirty="0" err="1" smtClean="0"/>
              <a:t>TransFix</a:t>
            </a:r>
            <a:r>
              <a:rPr lang="en-GB" dirty="0" smtClean="0"/>
              <a:t>/EDTA are a trade secret so I’m afraid I cannot </a:t>
            </a:r>
            <a:endParaRPr lang="cs-CZ" dirty="0" smtClean="0"/>
          </a:p>
          <a:p>
            <a:r>
              <a:rPr lang="en-GB" dirty="0" smtClean="0"/>
              <a:t>disclose the information that you are requesting.</a:t>
            </a:r>
            <a:endParaRPr lang="cs-CZ" dirty="0" smtClean="0"/>
          </a:p>
          <a:p>
            <a:r>
              <a:rPr lang="en-GB" dirty="0" smtClean="0"/>
              <a:t> </a:t>
            </a:r>
            <a:endParaRPr lang="cs-CZ" dirty="0" smtClean="0"/>
          </a:p>
          <a:p>
            <a:r>
              <a:rPr lang="en-GB" dirty="0" smtClean="0"/>
              <a:t>I’m sorry I cannot be of further assistance in this matter. </a:t>
            </a:r>
            <a:endParaRPr lang="cs-CZ" dirty="0" smtClean="0"/>
          </a:p>
          <a:p>
            <a:endParaRPr lang="cs-CZ" dirty="0" smtClean="0"/>
          </a:p>
          <a:p>
            <a:r>
              <a:rPr lang="en-GB" dirty="0" smtClean="0"/>
              <a:t>I can only reiterate that it does appear that </a:t>
            </a:r>
            <a:r>
              <a:rPr lang="en-GB" dirty="0" err="1" smtClean="0"/>
              <a:t>TransFix</a:t>
            </a:r>
            <a:r>
              <a:rPr lang="en-GB" dirty="0" smtClean="0"/>
              <a:t>/EDTA CSF Sample Storage Tubes are not suitable for sample collection when glucose levels in the CSF sample will need to be measured.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827584" y="1196752"/>
            <a:ext cx="7772400" cy="914400"/>
          </a:xfrm>
        </p:spPr>
        <p:txBody>
          <a:bodyPr/>
          <a:lstStyle/>
          <a:p>
            <a:r>
              <a:rPr lang="cs-CZ" sz="3200" dirty="0" smtClean="0"/>
              <a:t>Technická podpora…</a:t>
            </a:r>
            <a:r>
              <a:rPr lang="cs-CZ" sz="3200" dirty="0" smtClean="0">
                <a:sym typeface="Wingdings" pitchFamily="2" charset="2"/>
              </a:rPr>
              <a:t></a:t>
            </a:r>
            <a:endParaRPr lang="cs-CZ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32656"/>
            <a:ext cx="3528392" cy="289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77letý pacient s </a:t>
            </a:r>
            <a:r>
              <a:rPr lang="cs-CZ" dirty="0" err="1" smtClean="0"/>
              <a:t>nonhodgkinským</a:t>
            </a:r>
            <a:r>
              <a:rPr lang="cs-CZ" dirty="0" smtClean="0"/>
              <a:t> lymfomem v anamnéze po opakovaných cyklech CHT a aktinoterapie</a:t>
            </a:r>
          </a:p>
          <a:p>
            <a:r>
              <a:rPr lang="cs-CZ" dirty="0" smtClean="0"/>
              <a:t>V průběhu 2 let 3x recidiva</a:t>
            </a:r>
          </a:p>
          <a:p>
            <a:r>
              <a:rPr lang="cs-CZ" dirty="0" smtClean="0"/>
              <a:t>Přijat pro poruchu chování a zmatenost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Kazuistika 1a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620688"/>
            <a:ext cx="7772400" cy="3096344"/>
          </a:xfrm>
        </p:spPr>
        <p:txBody>
          <a:bodyPr/>
          <a:lstStyle/>
          <a:p>
            <a:r>
              <a:rPr lang="cs-CZ" dirty="0" smtClean="0"/>
              <a:t>V </a:t>
            </a:r>
            <a:r>
              <a:rPr lang="cs-CZ" dirty="0" err="1" smtClean="0"/>
              <a:t>likvoru</a:t>
            </a:r>
            <a:r>
              <a:rPr lang="cs-CZ" dirty="0" smtClean="0"/>
              <a:t> cytologicky atypické elementy, </a:t>
            </a:r>
            <a:r>
              <a:rPr lang="cs-CZ" dirty="0" err="1" smtClean="0"/>
              <a:t>flowcytometrií</a:t>
            </a:r>
            <a:r>
              <a:rPr lang="cs-CZ" dirty="0" smtClean="0"/>
              <a:t> potvrzena infiltrace CNS</a:t>
            </a:r>
          </a:p>
          <a:p>
            <a:r>
              <a:rPr lang="cs-CZ" dirty="0" smtClean="0"/>
              <a:t>Celotělové CT bez patologie</a:t>
            </a:r>
          </a:p>
          <a:p>
            <a:r>
              <a:rPr lang="cs-CZ" dirty="0" smtClean="0"/>
              <a:t>Provedena opakovaná LP s aplikací cytostatik (2x)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212976"/>
            <a:ext cx="3376985" cy="2251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284984"/>
            <a:ext cx="2912391" cy="206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725144"/>
            <a:ext cx="2664296" cy="197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284984"/>
            <a:ext cx="3376985" cy="2251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797152"/>
            <a:ext cx="2664296" cy="197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1403648" y="1268760"/>
          <a:ext cx="6408712" cy="485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9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7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97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97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97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3808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1.den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3.den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8.den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16.den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23.den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212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 smtClean="0"/>
                        <a:t>Glykorachie</a:t>
                      </a:r>
                      <a:endParaRPr lang="cs-CZ" sz="1400" b="1" dirty="0" smtClean="0"/>
                    </a:p>
                    <a:p>
                      <a:pPr algn="ctr"/>
                      <a:r>
                        <a:rPr lang="cs-CZ" sz="1400" b="1" dirty="0" smtClean="0"/>
                        <a:t>(mmol/l)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1,2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1,6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3,3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5,2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54,0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114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Glykémie</a:t>
                      </a:r>
                    </a:p>
                    <a:p>
                      <a:pPr algn="ctr"/>
                      <a:r>
                        <a:rPr lang="cs-CZ" sz="1400" b="1" dirty="0" smtClean="0"/>
                        <a:t>(mmol/l)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6,1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12,2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7,0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6,0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6,1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80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CSF/</a:t>
                      </a:r>
                      <a:r>
                        <a:rPr lang="cs-CZ" sz="1400" b="1" dirty="0" err="1" smtClean="0"/>
                        <a:t>blood</a:t>
                      </a:r>
                      <a:r>
                        <a:rPr lang="cs-CZ" sz="1400" b="1" dirty="0" smtClean="0"/>
                        <a:t> </a:t>
                      </a:r>
                      <a:r>
                        <a:rPr lang="cs-CZ" sz="1400" b="1" dirty="0" err="1" smtClean="0"/>
                        <a:t>glucose</a:t>
                      </a:r>
                      <a:r>
                        <a:rPr lang="cs-CZ" sz="1400" b="1" dirty="0" smtClean="0"/>
                        <a:t> ratio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0,2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0,13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0,47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0,86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8,85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114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CB</a:t>
                      </a:r>
                    </a:p>
                    <a:p>
                      <a:pPr algn="ctr"/>
                      <a:r>
                        <a:rPr lang="cs-CZ" sz="1400" b="1" dirty="0" smtClean="0"/>
                        <a:t>(g/l)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1,8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1,14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0,76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0,54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0,54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114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Laktát</a:t>
                      </a:r>
                    </a:p>
                    <a:p>
                      <a:pPr algn="ctr"/>
                      <a:r>
                        <a:rPr lang="cs-CZ" sz="1400" b="1" dirty="0" smtClean="0"/>
                        <a:t>(mmol/l)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7,6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5,6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5,4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3,1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3,2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3114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 smtClean="0"/>
                        <a:t>Poly</a:t>
                      </a:r>
                      <a:r>
                        <a:rPr lang="cs-CZ" sz="1400" b="1" baseline="0" dirty="0" smtClean="0"/>
                        <a:t> </a:t>
                      </a:r>
                      <a:r>
                        <a:rPr lang="cs-CZ" sz="1400" b="1" dirty="0" smtClean="0"/>
                        <a:t>(µl)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3114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Mono</a:t>
                      </a:r>
                      <a:r>
                        <a:rPr lang="cs-CZ" sz="1400" b="1" baseline="0" dirty="0" smtClean="0"/>
                        <a:t> </a:t>
                      </a:r>
                      <a:r>
                        <a:rPr lang="cs-CZ" sz="1400" b="1" dirty="0" smtClean="0"/>
                        <a:t>(µl)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142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70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259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3114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 smtClean="0"/>
                        <a:t>Ery</a:t>
                      </a:r>
                      <a:r>
                        <a:rPr lang="cs-CZ" sz="1400" b="1" baseline="0" dirty="0" smtClean="0"/>
                        <a:t> </a:t>
                      </a:r>
                      <a:r>
                        <a:rPr lang="cs-CZ" sz="1400" b="1" dirty="0" smtClean="0"/>
                        <a:t>(µl)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1540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4010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149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ojediněle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Šipka nahoru 5"/>
          <p:cNvSpPr/>
          <p:nvPr/>
        </p:nvSpPr>
        <p:spPr>
          <a:xfrm rot="10800000">
            <a:off x="3923928" y="620688"/>
            <a:ext cx="504056" cy="64807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nahoru 6"/>
          <p:cNvSpPr/>
          <p:nvPr/>
        </p:nvSpPr>
        <p:spPr>
          <a:xfrm rot="10800000">
            <a:off x="5004048" y="620688"/>
            <a:ext cx="504056" cy="64807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6948264" y="1988840"/>
            <a:ext cx="72008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3" name="Přímá spojovací šipka 12"/>
          <p:cNvCxnSpPr/>
          <p:nvPr/>
        </p:nvCxnSpPr>
        <p:spPr>
          <a:xfrm>
            <a:off x="2987824" y="5661248"/>
            <a:ext cx="4392488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0" smtClean="0"/>
              <a:t>Příčinou extrémní </a:t>
            </a:r>
            <a:r>
              <a:rPr lang="cs-CZ" sz="3000" dirty="0" err="1" smtClean="0"/>
              <a:t>glykorachie</a:t>
            </a:r>
            <a:r>
              <a:rPr lang="cs-CZ" sz="3000" dirty="0" smtClean="0"/>
              <a:t> může být</a:t>
            </a:r>
            <a:endParaRPr lang="cs-CZ" sz="3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A. </a:t>
            </a:r>
            <a:r>
              <a:rPr lang="cs-CZ" dirty="0" err="1" smtClean="0"/>
              <a:t>Preanalytická</a:t>
            </a:r>
            <a:r>
              <a:rPr lang="cs-CZ" dirty="0" smtClean="0"/>
              <a:t> chyba</a:t>
            </a:r>
          </a:p>
          <a:p>
            <a:pPr>
              <a:buNone/>
            </a:pPr>
            <a:r>
              <a:rPr lang="cs-CZ" dirty="0" smtClean="0"/>
              <a:t>B. Analytická chyba</a:t>
            </a:r>
          </a:p>
          <a:p>
            <a:pPr>
              <a:buNone/>
            </a:pPr>
            <a:r>
              <a:rPr lang="cs-CZ" dirty="0" smtClean="0"/>
              <a:t>C. Pacient je dekompenzovaný diabetik</a:t>
            </a:r>
          </a:p>
          <a:p>
            <a:pPr>
              <a:buNone/>
            </a:pPr>
            <a:r>
              <a:rPr lang="cs-CZ" dirty="0" smtClean="0"/>
              <a:t>D. </a:t>
            </a:r>
            <a:r>
              <a:rPr lang="cs-CZ" dirty="0" err="1" smtClean="0"/>
              <a:t>Postanalytická</a:t>
            </a:r>
            <a:r>
              <a:rPr lang="cs-CZ" dirty="0" smtClean="0"/>
              <a:t> chyba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Vyšetření </a:t>
            </a:r>
            <a:r>
              <a:rPr lang="cs-CZ" dirty="0" err="1" smtClean="0"/>
              <a:t>glykorachie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Analyzátor AU5800, </a:t>
            </a:r>
            <a:r>
              <a:rPr lang="cs-CZ" dirty="0" err="1" smtClean="0"/>
              <a:t>Beckman</a:t>
            </a:r>
            <a:r>
              <a:rPr lang="cs-CZ" dirty="0" smtClean="0"/>
              <a:t> </a:t>
            </a:r>
            <a:r>
              <a:rPr lang="cs-CZ" dirty="0" err="1" smtClean="0"/>
              <a:t>Coulter</a:t>
            </a:r>
            <a:r>
              <a:rPr lang="cs-CZ" dirty="0" smtClean="0"/>
              <a:t> </a:t>
            </a:r>
          </a:p>
          <a:p>
            <a:pPr lvl="1"/>
            <a:r>
              <a:rPr lang="cs-CZ" dirty="0" err="1" smtClean="0"/>
              <a:t>Glukometr</a:t>
            </a:r>
            <a:r>
              <a:rPr lang="cs-CZ" dirty="0" smtClean="0"/>
              <a:t> </a:t>
            </a:r>
            <a:r>
              <a:rPr lang="cs-CZ" dirty="0" err="1" smtClean="0"/>
              <a:t>Biosen</a:t>
            </a:r>
            <a:r>
              <a:rPr lang="cs-CZ" dirty="0" smtClean="0"/>
              <a:t> S Line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ovací šipka 3"/>
          <p:cNvCxnSpPr/>
          <p:nvPr/>
        </p:nvCxnSpPr>
        <p:spPr>
          <a:xfrm>
            <a:off x="3059832" y="6093296"/>
            <a:ext cx="3168352" cy="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 descr="nicubunu-Abstract-pers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804248" y="5013176"/>
            <a:ext cx="375430" cy="664053"/>
          </a:xfrm>
          <a:prstGeom prst="rect">
            <a:avLst/>
          </a:prstGeom>
        </p:spPr>
      </p:pic>
      <p:pic>
        <p:nvPicPr>
          <p:cNvPr id="7" name="Obrázek 6" descr="nicubunu-Abstract-pers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051720" y="5013176"/>
            <a:ext cx="383980" cy="664053"/>
          </a:xfrm>
          <a:prstGeom prst="rect">
            <a:avLst/>
          </a:prstGeom>
        </p:spPr>
      </p:pic>
      <p:pic>
        <p:nvPicPr>
          <p:cNvPr id="8" name="Obrázek 7" descr="nicubunu-Abstract-pers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2483768" y="5013176"/>
            <a:ext cx="379420" cy="664053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2051720" y="59492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ÚKBH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876256" y="587727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HOO</a:t>
            </a:r>
            <a:endParaRPr lang="cs-CZ" dirty="0"/>
          </a:p>
        </p:txBody>
      </p:sp>
      <p:sp>
        <p:nvSpPr>
          <p:cNvPr id="12" name="Oválný popisek 11"/>
          <p:cNvSpPr/>
          <p:nvPr/>
        </p:nvSpPr>
        <p:spPr>
          <a:xfrm>
            <a:off x="1547664" y="2204864"/>
            <a:ext cx="3096344" cy="1584176"/>
          </a:xfrm>
          <a:prstGeom prst="wedgeEllipseCallout">
            <a:avLst>
              <a:gd name="adj1" fmla="val -23924"/>
              <a:gd name="adj2" fmla="val 10511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Analýzu jsme opakovali.</a:t>
            </a:r>
          </a:p>
          <a:p>
            <a:pPr algn="ctr"/>
            <a:r>
              <a:rPr lang="cs-CZ" dirty="0" smtClean="0"/>
              <a:t>Do jaké zkumavky jste </a:t>
            </a:r>
            <a:r>
              <a:rPr lang="cs-CZ" dirty="0" err="1" smtClean="0"/>
              <a:t>likvor</a:t>
            </a:r>
            <a:r>
              <a:rPr lang="cs-CZ" dirty="0" smtClean="0"/>
              <a:t> odebrali??</a:t>
            </a:r>
            <a:endParaRPr lang="cs-CZ" dirty="0"/>
          </a:p>
        </p:txBody>
      </p:sp>
      <p:sp>
        <p:nvSpPr>
          <p:cNvPr id="13" name="Oválný popisek 12"/>
          <p:cNvSpPr/>
          <p:nvPr/>
        </p:nvSpPr>
        <p:spPr>
          <a:xfrm>
            <a:off x="4860032" y="2132856"/>
            <a:ext cx="3096344" cy="1404736"/>
          </a:xfrm>
          <a:prstGeom prst="wedgeEllipseCallout">
            <a:avLst>
              <a:gd name="adj1" fmla="val 21752"/>
              <a:gd name="adj2" fmla="val 150752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Provedli jsme vše přesně tak, jak má být!</a:t>
            </a:r>
            <a:endParaRPr lang="cs-CZ" dirty="0"/>
          </a:p>
        </p:txBody>
      </p:sp>
      <p:sp>
        <p:nvSpPr>
          <p:cNvPr id="14" name="Obláček 13"/>
          <p:cNvSpPr/>
          <p:nvPr/>
        </p:nvSpPr>
        <p:spPr>
          <a:xfrm>
            <a:off x="467544" y="2060848"/>
            <a:ext cx="2520280" cy="1548752"/>
          </a:xfrm>
          <a:prstGeom prst="cloudCallout">
            <a:avLst>
              <a:gd name="adj1" fmla="val 18971"/>
              <a:gd name="adj2" fmla="val 127771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Co tam s </a:t>
            </a:r>
            <a:r>
              <a:rPr lang="cs-CZ" dirty="0" err="1" smtClean="0"/>
              <a:t>tim</a:t>
            </a:r>
            <a:r>
              <a:rPr lang="cs-CZ" dirty="0" smtClean="0"/>
              <a:t> zase dělali?</a:t>
            </a:r>
            <a:endParaRPr lang="cs-CZ" dirty="0"/>
          </a:p>
        </p:txBody>
      </p:sp>
      <p:sp>
        <p:nvSpPr>
          <p:cNvPr id="15" name="Obláček 14"/>
          <p:cNvSpPr/>
          <p:nvPr/>
        </p:nvSpPr>
        <p:spPr>
          <a:xfrm>
            <a:off x="4283968" y="3356992"/>
            <a:ext cx="2520280" cy="1548752"/>
          </a:xfrm>
          <a:prstGeom prst="cloudCallout">
            <a:avLst>
              <a:gd name="adj1" fmla="val 55829"/>
              <a:gd name="adj2" fmla="val 5536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Asi laboratorní chyba…</a:t>
            </a:r>
          </a:p>
        </p:txBody>
      </p:sp>
      <p:pic>
        <p:nvPicPr>
          <p:cNvPr id="16" name="Obrázek 15" descr="nicubunu-Abstract-pers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36296" y="5013176"/>
            <a:ext cx="379420" cy="664053"/>
          </a:xfrm>
          <a:prstGeom prst="rect">
            <a:avLst/>
          </a:prstGeom>
        </p:spPr>
      </p:pic>
      <p:sp>
        <p:nvSpPr>
          <p:cNvPr id="17" name="Obláček 16"/>
          <p:cNvSpPr/>
          <p:nvPr/>
        </p:nvSpPr>
        <p:spPr>
          <a:xfrm>
            <a:off x="323528" y="3573016"/>
            <a:ext cx="2520280" cy="1548752"/>
          </a:xfrm>
          <a:prstGeom prst="cloudCallout">
            <a:avLst>
              <a:gd name="adj1" fmla="val 44722"/>
              <a:gd name="adj2" fmla="val 42708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Asi </a:t>
            </a:r>
            <a:r>
              <a:rPr lang="cs-CZ" dirty="0" err="1" smtClean="0"/>
              <a:t>maj</a:t>
            </a:r>
            <a:r>
              <a:rPr lang="cs-CZ" dirty="0" smtClean="0"/>
              <a:t> ve zkumavkách na </a:t>
            </a:r>
            <a:r>
              <a:rPr lang="cs-CZ" dirty="0" err="1" smtClean="0"/>
              <a:t>likvor</a:t>
            </a:r>
            <a:r>
              <a:rPr lang="cs-CZ" dirty="0" smtClean="0"/>
              <a:t> cukr do kafe…</a:t>
            </a:r>
            <a:endParaRPr lang="cs-CZ" dirty="0"/>
          </a:p>
        </p:txBody>
      </p:sp>
      <p:sp>
        <p:nvSpPr>
          <p:cNvPr id="18" name="Obláček 17"/>
          <p:cNvSpPr/>
          <p:nvPr/>
        </p:nvSpPr>
        <p:spPr>
          <a:xfrm>
            <a:off x="6372200" y="2996952"/>
            <a:ext cx="2520280" cy="1548752"/>
          </a:xfrm>
          <a:prstGeom prst="cloudCallout">
            <a:avLst>
              <a:gd name="adj1" fmla="val -9701"/>
              <a:gd name="adj2" fmla="val 75242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Kdo ví, co tam měří…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188640"/>
            <a:ext cx="2634358" cy="184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Kazuistika 1b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23928" y="1772816"/>
            <a:ext cx="4762872" cy="3805680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	63letý pacient se slabostí dolních končetin se </a:t>
            </a:r>
            <a:r>
              <a:rPr lang="cs-CZ" dirty="0" err="1" smtClean="0"/>
              <a:t>susp</a:t>
            </a:r>
            <a:r>
              <a:rPr lang="cs-CZ" dirty="0" smtClean="0"/>
              <a:t>. myelitis dle MR LS a </a:t>
            </a:r>
            <a:r>
              <a:rPr lang="cs-CZ" dirty="0" err="1" smtClean="0"/>
              <a:t>Th</a:t>
            </a:r>
            <a:r>
              <a:rPr lang="cs-CZ" dirty="0" smtClean="0"/>
              <a:t> oblasti.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Mozkomíšní mok z neurologické kliniky.</a:t>
            </a:r>
          </a:p>
          <a:p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899592" y="980728"/>
          <a:ext cx="2820702" cy="4920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0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6881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Den hospitalizace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1.den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719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 smtClean="0"/>
                        <a:t>Glykorachie</a:t>
                      </a:r>
                      <a:endParaRPr lang="cs-CZ" sz="1400" b="1" dirty="0" smtClean="0"/>
                    </a:p>
                    <a:p>
                      <a:pPr algn="ctr"/>
                      <a:r>
                        <a:rPr lang="cs-CZ" sz="1400" b="1" dirty="0" smtClean="0"/>
                        <a:t>(mmol/l)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78,6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Glykémie</a:t>
                      </a:r>
                    </a:p>
                    <a:p>
                      <a:pPr algn="ctr"/>
                      <a:r>
                        <a:rPr lang="cs-CZ" sz="1400" b="1" dirty="0" smtClean="0"/>
                        <a:t>(mmol/l)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6,8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0897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CSF/</a:t>
                      </a:r>
                      <a:r>
                        <a:rPr lang="cs-CZ" sz="1400" b="1" dirty="0" err="1" smtClean="0"/>
                        <a:t>blood</a:t>
                      </a:r>
                      <a:r>
                        <a:rPr lang="cs-CZ" sz="1400" b="1" dirty="0" smtClean="0"/>
                        <a:t> </a:t>
                      </a:r>
                      <a:r>
                        <a:rPr lang="cs-CZ" sz="1400" b="1" dirty="0" err="1" smtClean="0"/>
                        <a:t>glucose</a:t>
                      </a:r>
                      <a:r>
                        <a:rPr lang="cs-CZ" sz="1400" b="1" dirty="0" smtClean="0"/>
                        <a:t> ratio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11,6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CB</a:t>
                      </a:r>
                    </a:p>
                    <a:p>
                      <a:pPr algn="ctr"/>
                      <a:r>
                        <a:rPr lang="cs-CZ" sz="1400" b="1" dirty="0" smtClean="0"/>
                        <a:t>(g/l)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0,97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Laktát</a:t>
                      </a:r>
                    </a:p>
                    <a:p>
                      <a:pPr algn="ctr"/>
                      <a:r>
                        <a:rPr lang="cs-CZ" sz="1400" b="1" dirty="0" smtClean="0"/>
                        <a:t>(mmol/l)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7,1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 smtClean="0"/>
                        <a:t>Poly</a:t>
                      </a:r>
                      <a:r>
                        <a:rPr lang="cs-CZ" sz="1400" b="1" baseline="0" dirty="0" smtClean="0"/>
                        <a:t> </a:t>
                      </a:r>
                      <a:r>
                        <a:rPr lang="cs-CZ" sz="1400" b="1" dirty="0" smtClean="0"/>
                        <a:t>(µl)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11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Mono</a:t>
                      </a:r>
                      <a:r>
                        <a:rPr lang="cs-CZ" sz="1400" b="1" baseline="0" dirty="0" smtClean="0"/>
                        <a:t> </a:t>
                      </a:r>
                      <a:r>
                        <a:rPr lang="cs-CZ" sz="1400" b="1" dirty="0" smtClean="0"/>
                        <a:t>(µl)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335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5838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 smtClean="0"/>
                        <a:t>Ery</a:t>
                      </a:r>
                      <a:r>
                        <a:rPr lang="cs-CZ" sz="1400" b="1" baseline="0" dirty="0" smtClean="0"/>
                        <a:t> </a:t>
                      </a:r>
                      <a:r>
                        <a:rPr lang="cs-CZ" sz="1400" b="1" dirty="0" smtClean="0"/>
                        <a:t>(µl)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5500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899592" y="6021288"/>
            <a:ext cx="3568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Cytologicky obraz </a:t>
            </a:r>
            <a:r>
              <a:rPr lang="cs-CZ" dirty="0" err="1" smtClean="0"/>
              <a:t>serozního</a:t>
            </a:r>
            <a:r>
              <a:rPr lang="cs-CZ" dirty="0" smtClean="0"/>
              <a:t> zánětu</a:t>
            </a:r>
            <a:endParaRPr lang="cs-CZ" dirty="0"/>
          </a:p>
        </p:txBody>
      </p:sp>
      <p:sp>
        <p:nvSpPr>
          <p:cNvPr id="7" name="Elipsa 6"/>
          <p:cNvSpPr/>
          <p:nvPr/>
        </p:nvSpPr>
        <p:spPr>
          <a:xfrm>
            <a:off x="2627784" y="1628800"/>
            <a:ext cx="79208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KazuistikY&amp;quot;&quot;/&gt;&lt;property id=&quot;20307&quot; value=&quot;256&quot;/&gt;&lt;/object&gt;&lt;object type=&quot;3&quot; unique_id=&quot;13906&quot;&gt;&lt;property id=&quot;20148&quot; value=&quot;5&quot;/&gt;&lt;property id=&quot;20300&quot; value=&quot;Slide 9&quot;/&gt;&lt;property id=&quot;20307&quot; value=&quot;261&quot;/&gt;&lt;/object&gt;&lt;object type=&quot;3&quot; unique_id=&quot;13907&quot;&gt;&lt;property id=&quot;20148&quot; value=&quot;5&quot;/&gt;&lt;property id=&quot;20300&quot; value=&quot;Slide 7&quot;/&gt;&lt;property id=&quot;20307&quot; value=&quot;262&quot;/&gt;&lt;/object&gt;&lt;object type=&quot;3&quot; unique_id=&quot;13908&quot;&gt;&lt;property id=&quot;20148&quot; value=&quot;5&quot;/&gt;&lt;property id=&quot;20300&quot; value=&quot;Slide 11&quot;/&gt;&lt;property id=&quot;20307&quot; value=&quot;260&quot;/&gt;&lt;/object&gt;&lt;object type=&quot;3&quot; unique_id=&quot;13909&quot;&gt;&lt;property id=&quot;20148&quot; value=&quot;5&quot;/&gt;&lt;property id=&quot;20300&quot; value=&quot;Slide 12&quot;/&gt;&lt;property id=&quot;20307&quot; value=&quot;259&quot;/&gt;&lt;/object&gt;&lt;object type=&quot;3&quot; unique_id=&quot;14102&quot;&gt;&lt;property id=&quot;20148&quot; value=&quot;5&quot;/&gt;&lt;property id=&quot;20300&quot; value=&quot;Slide 2 - &amp;quot;Kazuistika 1a&amp;quot;&quot;/&gt;&lt;property id=&quot;20307&quot; value=&quot;263&quot;/&gt;&lt;/object&gt;&lt;object type=&quot;3&quot; unique_id=&quot;14103&quot;&gt;&lt;property id=&quot;20148&quot; value=&quot;5&quot;/&gt;&lt;property id=&quot;20300&quot; value=&quot;Slide 4&quot;/&gt;&lt;property id=&quot;20307&quot; value=&quot;265&quot;/&gt;&lt;/object&gt;&lt;object type=&quot;3&quot; unique_id=&quot;14104&quot;&gt;&lt;property id=&quot;20148&quot; value=&quot;5&quot;/&gt;&lt;property id=&quot;20300&quot; value=&quot;Slide 3&quot;/&gt;&lt;property id=&quot;20307&quot; value=&quot;266&quot;/&gt;&lt;/object&gt;&lt;object type=&quot;3&quot; unique_id=&quot;14157&quot;&gt;&lt;property id=&quot;20148&quot; value=&quot;5&quot;/&gt;&lt;property id=&quot;20300&quot; value=&quot;Slide 17&quot;/&gt;&lt;property id=&quot;20307&quot; value=&quot;267&quot;/&gt;&lt;/object&gt;&lt;object type=&quot;3&quot; unique_id=&quot;14358&quot;&gt;&lt;property id=&quot;20148&quot; value=&quot;5&quot;/&gt;&lt;property id=&quot;20300&quot; value=&quot;Slide 6&quot;/&gt;&lt;property id=&quot;20307&quot; value=&quot;269&quot;/&gt;&lt;/object&gt;&lt;object type=&quot;3&quot; unique_id=&quot;14360&quot;&gt;&lt;property id=&quot;20148&quot; value=&quot;5&quot;/&gt;&lt;property id=&quot;20300&quot; value=&quot;Slide 10&quot;/&gt;&lt;property id=&quot;20307&quot; value=&quot;273&quot;/&gt;&lt;/object&gt;&lt;object type=&quot;3&quot; unique_id=&quot;14363&quot;&gt;&lt;property id=&quot;20148&quot; value=&quot;5&quot;/&gt;&lt;property id=&quot;20300&quot; value=&quot;Slide 14 - &amp;quot;Technická podpora…&amp;quot;&quot;/&gt;&lt;property id=&quot;20307&quot; value=&quot;277&quot;/&gt;&lt;/object&gt;&lt;object type=&quot;3&quot; unique_id=&quot;14367&quot;&gt;&lt;property id=&quot;20148&quot; value=&quot;5&quot;/&gt;&lt;property id=&quot;20300&quot; value=&quot;Slide 18&quot;/&gt;&lt;property id=&quot;20307&quot; value=&quot;270&quot;/&gt;&lt;/object&gt;&lt;object type=&quot;3&quot; unique_id=&quot;14570&quot;&gt;&lt;property id=&quot;20148&quot; value=&quot;5&quot;/&gt;&lt;property id=&quot;20300&quot; value=&quot;Slide 8 - &amp;quot;Kazuistika 1b&amp;quot;&quot;/&gt;&lt;property id=&quot;20307&quot; value=&quot;280&quot;/&gt;&lt;/object&gt;&lt;object type=&quot;3&quot; unique_id=&quot;14571&quot;&gt;&lt;property id=&quot;20148&quot; value=&quot;5&quot;/&gt;&lt;property id=&quot;20300&quot; value=&quot;Slide 13&quot;/&gt;&lt;property id=&quot;20307&quot; value=&quot;278&quot;/&gt;&lt;/object&gt;&lt;object type=&quot;3&quot; unique_id=&quot;14572&quot;&gt;&lt;property id=&quot;20148&quot; value=&quot;5&quot;/&gt;&lt;property id=&quot;20300&quot; value=&quot;Slide 15 - &amp;quot;Kazuistika 2&amp;quot;&quot;/&gt;&lt;property id=&quot;20307&quot; value=&quot;281&quot;/&gt;&lt;/object&gt;&lt;object type=&quot;3&quot; unique_id=&quot;14951&quot;&gt;&lt;property id=&quot;20148&quot; value=&quot;5&quot;/&gt;&lt;property id=&quot;20300&quot; value=&quot;Slide 16&quot;/&gt;&lt;property id=&quot;20307&quot; value=&quot;284&quot;/&gt;&lt;/object&gt;&lt;object type=&quot;3&quot; unique_id=&quot;14952&quot;&gt;&lt;property id=&quot;20148&quot; value=&quot;5&quot;/&gt;&lt;property id=&quot;20300&quot; value=&quot;Slide 19&quot;/&gt;&lt;property id=&quot;20307&quot; value=&quot;285&quot;/&gt;&lt;/object&gt;&lt;object type=&quot;3&quot; unique_id=&quot;14954&quot;&gt;&lt;property id=&quot;20148&quot; value=&quot;5&quot;/&gt;&lt;property id=&quot;20300&quot; value=&quot;Slide 20&quot;/&gt;&lt;property id=&quot;20307&quot; value=&quot;293&quot;/&gt;&lt;/object&gt;&lt;object type=&quot;3&quot; unique_id=&quot;14955&quot;&gt;&lt;property id=&quot;20148&quot; value=&quot;5&quot;/&gt;&lt;property id=&quot;20300&quot; value=&quot;Slide 26 - &amp;quot;Co je fyziologické?&amp;quot;&quot;/&gt;&lt;property id=&quot;20307&quot; value=&quot;291&quot;/&gt;&lt;/object&gt;&lt;object type=&quot;3&quot; unique_id=&quot;14956&quot;&gt;&lt;property id=&quot;20148&quot; value=&quot;5&quot;/&gt;&lt;property id=&quot;20300&quot; value=&quot;Slide 22&quot;/&gt;&lt;property id=&quot;20307&quot; value=&quot;292&quot;/&gt;&lt;/object&gt;&lt;object type=&quot;3&quot; unique_id=&quot;14957&quot;&gt;&lt;property id=&quot;20148&quot; value=&quot;5&quot;/&gt;&lt;property id=&quot;20300&quot; value=&quot;Slide 24&quot;/&gt;&lt;property id=&quot;20307&quot; value=&quot;294&quot;/&gt;&lt;/object&gt;&lt;object type=&quot;3&quot; unique_id=&quot;14958&quot;&gt;&lt;property id=&quot;20148&quot; value=&quot;5&quot;/&gt;&lt;property id=&quot;20300&quot; value=&quot;Slide 27&quot;/&gt;&lt;property id=&quot;20307&quot; value=&quot;296&quot;/&gt;&lt;/object&gt;&lt;object type=&quot;3&quot; unique_id=&quot;15203&quot;&gt;&lt;property id=&quot;20148&quot; value=&quot;5&quot;/&gt;&lt;property id=&quot;20300&quot; value=&quot;Slide 29&quot;/&gt;&lt;property id=&quot;20307&quot; value=&quot;297&quot;/&gt;&lt;/object&gt;&lt;object type=&quot;3&quot; unique_id=&quot;21783&quot;&gt;&lt;property id=&quot;20148&quot; value=&quot;5&quot;/&gt;&lt;property id=&quot;20300&quot; value=&quot;Slide 5 - &amp;quot;Příčinou extrémní glykorachie může být&amp;quot;&quot;/&gt;&lt;property id=&quot;20307&quot; value=&quot;315&quot;/&gt;&lt;/object&gt;&lt;object type=&quot;3&quot; unique_id=&quot;21784&quot;&gt;&lt;property id=&quot;20148&quot; value=&quot;5&quot;/&gt;&lt;property id=&quot;20300&quot; value=&quot;Slide 21 - &amp;quot;Příčina poškození funkce jater&amp;quot;&quot;/&gt;&lt;property id=&quot;20307&quot; value=&quot;316&quot;/&gt;&lt;/object&gt;&lt;object type=&quot;3&quot; unique_id=&quot;21785&quot;&gt;&lt;property id=&quot;20148&quot; value=&quot;5&quot;/&gt;&lt;property id=&quot;20300&quot; value=&quot;Slide 28 - &amp;quot;Z poruch ABR byly přítomny&amp;quot;&quot;/&gt;&lt;property id=&quot;20307&quot; value=&quot;317&quot;/&gt;&lt;/object&gt;&lt;object type=&quot;3&quot; unique_id=&quot;22704&quot;&gt;&lt;property id=&quot;20148&quot; value=&quot;5&quot;/&gt;&lt;property id=&quot;20300&quot; value=&quot;Slide 23 - &amp;quot;Interpretace hladiny troponinu&amp;quot;&quot;/&gt;&lt;property id=&quot;20307&quot; value=&quot;318&quot;/&gt;&lt;/object&gt;&lt;object type=&quot;3&quot; unique_id=&quot;22705&quot;&gt;&lt;property id=&quot;20148&quot; value=&quot;5&quot;/&gt;&lt;property id=&quot;20300&quot; value=&quot;Slide 25&quot;/&gt;&lt;property id=&quot;20307&quot; value=&quot;320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2351</TotalTime>
  <Words>493</Words>
  <Application>Microsoft Office PowerPoint</Application>
  <PresentationFormat>Předvádění na obrazovce (4:3)</PresentationFormat>
  <Paragraphs>181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Consolas</vt:lpstr>
      <vt:lpstr>Corbel</vt:lpstr>
      <vt:lpstr>Wingdings</vt:lpstr>
      <vt:lpstr>Wingdings 2</vt:lpstr>
      <vt:lpstr>Wingdings 3</vt:lpstr>
      <vt:lpstr>Metro</vt:lpstr>
      <vt:lpstr>KazuistikY</vt:lpstr>
      <vt:lpstr>Kazuistika 1a</vt:lpstr>
      <vt:lpstr>Prezentace aplikace PowerPoint</vt:lpstr>
      <vt:lpstr>Prezentace aplikace PowerPoint</vt:lpstr>
      <vt:lpstr>Příčinou extrémní glykorachie může být</vt:lpstr>
      <vt:lpstr>Prezentace aplikace PowerPoint</vt:lpstr>
      <vt:lpstr>Prezentace aplikace PowerPoint</vt:lpstr>
      <vt:lpstr>Kazuistika 1b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Technická podpora…</vt:lpstr>
    </vt:vector>
  </TitlesOfParts>
  <Company>FN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brozp</dc:creator>
  <cp:lastModifiedBy>Broz Pavel</cp:lastModifiedBy>
  <cp:revision>272</cp:revision>
  <dcterms:created xsi:type="dcterms:W3CDTF">2016-10-26T09:30:19Z</dcterms:created>
  <dcterms:modified xsi:type="dcterms:W3CDTF">2023-07-14T07:13:44Z</dcterms:modified>
</cp:coreProperties>
</file>