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63" r:id="rId2"/>
    <p:sldId id="258" r:id="rId3"/>
    <p:sldId id="262" r:id="rId4"/>
    <p:sldId id="259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79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50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4417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643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2247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662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126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17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24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3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9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18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81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88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83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69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44031-DCC3-4ABB-B6AA-5F19AF7A6445}" type="datetimeFigureOut">
              <a:rPr lang="cs-CZ" smtClean="0"/>
              <a:t>17.7.2023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7DA57E-7D48-4DD1-8F9D-F450A651FF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93906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3" y="574430"/>
            <a:ext cx="9369343" cy="1320800"/>
          </a:xfrm>
        </p:spPr>
        <p:txBody>
          <a:bodyPr/>
          <a:lstStyle/>
          <a:p>
            <a:r>
              <a:rPr lang="cs-CZ" dirty="0"/>
              <a:t>Kazuistika 2 – vytvoření žádanky v </a:t>
            </a:r>
            <a:r>
              <a:rPr lang="cs-CZ" dirty="0" err="1"/>
              <a:t>MediCalcu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86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 s oddělením</a:t>
            </a:r>
            <a:endParaRPr lang="cs-CZ" dirty="0"/>
          </a:p>
        </p:txBody>
      </p:sp>
      <p:sp>
        <p:nvSpPr>
          <p:cNvPr id="4" name="Oválný popisek 8"/>
          <p:cNvSpPr/>
          <p:nvPr/>
        </p:nvSpPr>
        <p:spPr>
          <a:xfrm>
            <a:off x="1991544" y="1659977"/>
            <a:ext cx="2664296" cy="1206646"/>
          </a:xfrm>
          <a:prstGeom prst="wedgeEllipseCallout">
            <a:avLst>
              <a:gd name="adj1" fmla="val -7997"/>
              <a:gd name="adj2" fmla="val 12529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Ještě nemáme výsledek v </a:t>
            </a:r>
            <a:r>
              <a:rPr lang="cs-CZ" dirty="0" err="1"/>
              <a:t>Medicalcu</a:t>
            </a:r>
            <a:endParaRPr lang="en-GB" dirty="0"/>
          </a:p>
        </p:txBody>
      </p:sp>
      <p:pic>
        <p:nvPicPr>
          <p:cNvPr id="5" name="Obrázek 4" descr="nicubunu-Abstract-pers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2882779" y="3874485"/>
            <a:ext cx="383980" cy="664053"/>
          </a:xfrm>
          <a:prstGeom prst="rect">
            <a:avLst/>
          </a:prstGeom>
        </p:spPr>
      </p:pic>
      <p:pic>
        <p:nvPicPr>
          <p:cNvPr id="6" name="Obrázek 5" descr="nicubunu-Abstract-pers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5667059" y="4020199"/>
            <a:ext cx="383980" cy="664053"/>
          </a:xfrm>
          <a:prstGeom prst="rect">
            <a:avLst/>
          </a:prstGeom>
        </p:spPr>
      </p:pic>
      <p:sp>
        <p:nvSpPr>
          <p:cNvPr id="7" name="Oválný popisek 8"/>
          <p:cNvSpPr/>
          <p:nvPr/>
        </p:nvSpPr>
        <p:spPr>
          <a:xfrm>
            <a:off x="4598910" y="1467987"/>
            <a:ext cx="2520280" cy="1404031"/>
          </a:xfrm>
          <a:prstGeom prst="wedgeEllipseCallout">
            <a:avLst>
              <a:gd name="adj1" fmla="val 1820"/>
              <a:gd name="adj2" fmla="val 12733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My už výsledek máme, do NIS byl odeslán</a:t>
            </a:r>
            <a:endParaRPr lang="en-GB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38768" y="4667392"/>
            <a:ext cx="2686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Oddělení (neonatologie)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904461" y="4607362"/>
            <a:ext cx="197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Laborantka ÚKBH</a:t>
            </a:r>
          </a:p>
        </p:txBody>
      </p:sp>
      <p:pic>
        <p:nvPicPr>
          <p:cNvPr id="10" name="Obrázek 9" descr="nicubunu-Abstract-pers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8432535" y="3755448"/>
            <a:ext cx="383980" cy="664053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7896201" y="4575749"/>
            <a:ext cx="213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VŠ pracovník ÚKBH</a:t>
            </a:r>
          </a:p>
        </p:txBody>
      </p:sp>
      <p:sp>
        <p:nvSpPr>
          <p:cNvPr id="12" name="Oválný popisek 8"/>
          <p:cNvSpPr/>
          <p:nvPr/>
        </p:nvSpPr>
        <p:spPr>
          <a:xfrm>
            <a:off x="7140484" y="1530267"/>
            <a:ext cx="2586073" cy="1145733"/>
          </a:xfrm>
          <a:prstGeom prst="wedgeEllipseCallout">
            <a:avLst>
              <a:gd name="adj1" fmla="val 6501"/>
              <a:gd name="adj2" fmla="val 13845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Opravdu máme výsledek, perfektní TAT</a:t>
            </a:r>
            <a:endParaRPr lang="en-GB" dirty="0"/>
          </a:p>
        </p:txBody>
      </p:sp>
      <p:sp>
        <p:nvSpPr>
          <p:cNvPr id="13" name="Bublinový popisek ve tvaru obláčku 12"/>
          <p:cNvSpPr/>
          <p:nvPr/>
        </p:nvSpPr>
        <p:spPr>
          <a:xfrm>
            <a:off x="9072268" y="2525295"/>
            <a:ext cx="1421518" cy="1027856"/>
          </a:xfrm>
          <a:prstGeom prst="cloudCallout">
            <a:avLst>
              <a:gd name="adj1" fmla="val -66367"/>
              <a:gd name="adj2" fmla="val 81492"/>
            </a:avLst>
          </a:prstGeom>
          <a:noFill/>
          <a:ln w="412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9544019" y="2864695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48700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/>
      <p:bldP spid="9" grpId="0"/>
      <p:bldP spid="11" grpId="0"/>
      <p:bldP spid="12" grpId="0" animBg="1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Sdělení výsledku po telefonu</a:t>
            </a:r>
          </a:p>
          <a:p>
            <a:r>
              <a:rPr lang="cs-CZ" dirty="0" smtClean="0"/>
              <a:t>Opakovaný export výsledku</a:t>
            </a:r>
          </a:p>
          <a:p>
            <a:pPr lvl="1"/>
            <a:r>
              <a:rPr lang="cs-CZ" dirty="0" smtClean="0"/>
              <a:t>Opětovné uložení žádanky…export</a:t>
            </a:r>
          </a:p>
          <a:p>
            <a:pPr lvl="1"/>
            <a:r>
              <a:rPr lang="cs-CZ" dirty="0" smtClean="0"/>
              <a:t>Export výsledku</a:t>
            </a:r>
          </a:p>
          <a:p>
            <a:r>
              <a:rPr lang="cs-CZ" dirty="0" smtClean="0"/>
              <a:t>Naplánované úlohy</a:t>
            </a:r>
          </a:p>
          <a:p>
            <a:r>
              <a:rPr lang="cs-CZ" dirty="0" smtClean="0"/>
              <a:t>Kterých oddělení se problém týká</a:t>
            </a:r>
          </a:p>
          <a:p>
            <a:r>
              <a:rPr lang="cs-CZ" dirty="0" smtClean="0"/>
              <a:t>Konfigurace výsledkového listu v </a:t>
            </a:r>
            <a:r>
              <a:rPr lang="cs-CZ" dirty="0" err="1" smtClean="0"/>
              <a:t>MediCalcu</a:t>
            </a:r>
            <a:endParaRPr lang="cs-CZ" dirty="0" smtClean="0"/>
          </a:p>
          <a:p>
            <a:r>
              <a:rPr lang="cs-CZ" dirty="0" smtClean="0"/>
              <a:t>Doba vytvoření žádanky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762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07568" y="1368766"/>
            <a:ext cx="1440160" cy="116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POCT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0017" y="118047"/>
            <a:ext cx="4103156" cy="2345573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882" y="2549895"/>
            <a:ext cx="5822331" cy="2770773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1" name="Ovál 10"/>
          <p:cNvSpPr/>
          <p:nvPr/>
        </p:nvSpPr>
        <p:spPr>
          <a:xfrm>
            <a:off x="7670735" y="4642951"/>
            <a:ext cx="2016086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5490511" y="2443497"/>
            <a:ext cx="1641958" cy="4760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6528048" y="221270"/>
            <a:ext cx="1641958" cy="4760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2207569" y="5456819"/>
            <a:ext cx="5636479" cy="369332"/>
          </a:xfrm>
          <a:prstGeom prst="rect">
            <a:avLst/>
          </a:prstGeom>
          <a:noFill/>
          <a:ln w="3175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Narození 26.10., 1. laboratorní vyšetření 25.10.?????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2209877" y="6098453"/>
            <a:ext cx="8323754" cy="369332"/>
          </a:xfrm>
          <a:prstGeom prst="rect">
            <a:avLst/>
          </a:prstGeom>
          <a:noFill/>
          <a:ln w="3175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Na odděleních s POCT analyzátory využití otevřené žádanky z předchozího dne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954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to je konfigurace výsledkového listu v </a:t>
            </a:r>
            <a:r>
              <a:rPr lang="cs-CZ" dirty="0" err="1" smtClean="0"/>
              <a:t>MediCalcu</a:t>
            </a:r>
            <a:r>
              <a:rPr lang="cs-CZ" dirty="0" smtClean="0"/>
              <a:t>?</a:t>
            </a:r>
          </a:p>
          <a:p>
            <a:r>
              <a:rPr lang="cs-CZ" dirty="0" smtClean="0"/>
              <a:t>V jaké konfiguraci je možno s jistotou vidět všechny výsledky ze všech laboratoří?</a:t>
            </a:r>
          </a:p>
          <a:p>
            <a:r>
              <a:rPr lang="cs-CZ" dirty="0" smtClean="0"/>
              <a:t>Je možno opravit problém u prezentované kazuistiky, nebo je potřeba kontaktovat IT podporu?</a:t>
            </a:r>
          </a:p>
          <a:p>
            <a:r>
              <a:rPr lang="cs-CZ" dirty="0" smtClean="0"/>
              <a:t>Je potřeba </a:t>
            </a:r>
            <a:r>
              <a:rPr lang="cs-CZ" dirty="0" err="1" smtClean="0"/>
              <a:t>edukovat</a:t>
            </a:r>
            <a:r>
              <a:rPr lang="cs-CZ" dirty="0" smtClean="0"/>
              <a:t> zdravotnický personál na oddělení či nikoli?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42563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138</Words>
  <Application>Microsoft Office PowerPoint</Application>
  <PresentationFormat>Širokoúhlá obrazovka</PresentationFormat>
  <Paragraphs>26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Fazeta</vt:lpstr>
      <vt:lpstr>Kazuistika 2 – vytvoření žádanky v MediCalcu</vt:lpstr>
      <vt:lpstr>Komunikace s oddělením</vt:lpstr>
      <vt:lpstr>Opatření</vt:lpstr>
      <vt:lpstr>Prezentace aplikace PowerPoint</vt:lpstr>
      <vt:lpstr>Otázky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Kazuistika 4</dc:title>
  <dc:creator>Broz Pavel</dc:creator>
  <cp:lastModifiedBy>Broz Pavel</cp:lastModifiedBy>
  <cp:revision>6</cp:revision>
  <dcterms:created xsi:type="dcterms:W3CDTF">2023-07-10T06:54:07Z</dcterms:created>
  <dcterms:modified xsi:type="dcterms:W3CDTF">2023-07-17T08:47:04Z</dcterms:modified>
</cp:coreProperties>
</file>