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7" d="100"/>
          <a:sy n="77" d="100"/>
        </p:scale>
        <p:origin x="102" y="7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B1E5305E-7ED1-4B28-9CF6-91C2D0750CCE}" type="datetimeFigureOut">
              <a:rPr lang="cs-CZ" smtClean="0"/>
              <a:t>17.7.2023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414714D1-B382-486E-AA15-D46B7660C0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1584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5305E-7ED1-4B28-9CF6-91C2D0750CCE}" type="datetimeFigureOut">
              <a:rPr lang="cs-CZ" smtClean="0"/>
              <a:t>17.7.2023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714D1-B382-486E-AA15-D46B7660C0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263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B1E5305E-7ED1-4B28-9CF6-91C2D0750CCE}" type="datetimeFigureOut">
              <a:rPr lang="cs-CZ" smtClean="0"/>
              <a:t>17.7.2023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414714D1-B382-486E-AA15-D46B7660C0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13341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B1E5305E-7ED1-4B28-9CF6-91C2D0750CCE}" type="datetimeFigureOut">
              <a:rPr lang="cs-CZ" smtClean="0"/>
              <a:t>17.7.2023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414714D1-B382-486E-AA15-D46B7660C09E}" type="slidenum">
              <a:rPr lang="cs-CZ" smtClean="0"/>
              <a:t>‹#›</a:t>
            </a:fld>
            <a:endParaRPr lang="cs-CZ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935531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B1E5305E-7ED1-4B28-9CF6-91C2D0750CCE}" type="datetimeFigureOut">
              <a:rPr lang="cs-CZ" smtClean="0"/>
              <a:t>17.7.2023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414714D1-B382-486E-AA15-D46B7660C0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25962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5305E-7ED1-4B28-9CF6-91C2D0750CCE}" type="datetimeFigureOut">
              <a:rPr lang="cs-CZ" smtClean="0"/>
              <a:t>17.7.2023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714D1-B382-486E-AA15-D46B7660C0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08348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5305E-7ED1-4B28-9CF6-91C2D0750CCE}" type="datetimeFigureOut">
              <a:rPr lang="cs-CZ" smtClean="0"/>
              <a:t>17.7.2023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714D1-B382-486E-AA15-D46B7660C0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56168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5305E-7ED1-4B28-9CF6-91C2D0750CCE}" type="datetimeFigureOut">
              <a:rPr lang="cs-CZ" smtClean="0"/>
              <a:t>17.7.2023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714D1-B382-486E-AA15-D46B7660C0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04909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B1E5305E-7ED1-4B28-9CF6-91C2D0750CCE}" type="datetimeFigureOut">
              <a:rPr lang="cs-CZ" smtClean="0"/>
              <a:t>17.7.2023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414714D1-B382-486E-AA15-D46B7660C0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8420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5305E-7ED1-4B28-9CF6-91C2D0750CCE}" type="datetimeFigureOut">
              <a:rPr lang="cs-CZ" smtClean="0"/>
              <a:t>17.7.2023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714D1-B382-486E-AA15-D46B7660C0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9495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B1E5305E-7ED1-4B28-9CF6-91C2D0750CCE}" type="datetimeFigureOut">
              <a:rPr lang="cs-CZ" smtClean="0"/>
              <a:t>17.7.2023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414714D1-B382-486E-AA15-D46B7660C0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54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5305E-7ED1-4B28-9CF6-91C2D0750CCE}" type="datetimeFigureOut">
              <a:rPr lang="cs-CZ" smtClean="0"/>
              <a:t>17.7.2023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714D1-B382-486E-AA15-D46B7660C0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1624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5305E-7ED1-4B28-9CF6-91C2D0750CCE}" type="datetimeFigureOut">
              <a:rPr lang="cs-CZ" smtClean="0"/>
              <a:t>17.7.2023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714D1-B382-486E-AA15-D46B7660C0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573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5305E-7ED1-4B28-9CF6-91C2D0750CCE}" type="datetimeFigureOut">
              <a:rPr lang="cs-CZ" smtClean="0"/>
              <a:t>17.7.2023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714D1-B382-486E-AA15-D46B7660C0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6782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5305E-7ED1-4B28-9CF6-91C2D0750CCE}" type="datetimeFigureOut">
              <a:rPr lang="cs-CZ" smtClean="0"/>
              <a:t>17.7.2023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714D1-B382-486E-AA15-D46B7660C0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4168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5305E-7ED1-4B28-9CF6-91C2D0750CCE}" type="datetimeFigureOut">
              <a:rPr lang="cs-CZ" smtClean="0"/>
              <a:t>17.7.2023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714D1-B382-486E-AA15-D46B7660C0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1818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5305E-7ED1-4B28-9CF6-91C2D0750CCE}" type="datetimeFigureOut">
              <a:rPr lang="cs-CZ" smtClean="0"/>
              <a:t>17.7.2023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714D1-B382-486E-AA15-D46B7660C0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3626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E5305E-7ED1-4B28-9CF6-91C2D0750CCE}" type="datetimeFigureOut">
              <a:rPr lang="cs-CZ" smtClean="0"/>
              <a:t>17.7.2023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4714D1-B382-486E-AA15-D46B7660C0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75801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  <p:sldLayoutId id="2147483773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</a:t>
            </a:r>
            <a:r>
              <a:rPr lang="cs-CZ" dirty="0" err="1"/>
              <a:t>zuistika</a:t>
            </a:r>
            <a:r>
              <a:rPr lang="cs-CZ" dirty="0"/>
              <a:t> </a:t>
            </a:r>
            <a:r>
              <a:rPr lang="cs-CZ" dirty="0" smtClean="0"/>
              <a:t>3 – přepis výsledku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3356" y="2298909"/>
            <a:ext cx="7772400" cy="997368"/>
          </a:xfrm>
        </p:spPr>
        <p:txBody>
          <a:bodyPr>
            <a:normAutofit/>
          </a:bodyPr>
          <a:lstStyle/>
          <a:p>
            <a:r>
              <a:rPr lang="cs-CZ" dirty="0"/>
              <a:t>54 letá pacientka s mnohočetným myelomem </a:t>
            </a:r>
          </a:p>
        </p:txBody>
      </p:sp>
    </p:spTree>
    <p:extLst>
      <p:ext uri="{BB962C8B-B14F-4D97-AF65-F5344CB8AC3E}">
        <p14:creationId xmlns:p14="http://schemas.microsoft.com/office/powerpoint/2010/main" val="329059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ulka 7"/>
          <p:cNvGraphicFramePr>
            <a:graphicFrameLocks noGrp="1"/>
          </p:cNvGraphicFramePr>
          <p:nvPr>
            <p:extLst/>
          </p:nvPr>
        </p:nvGraphicFramePr>
        <p:xfrm>
          <a:off x="1983608" y="134106"/>
          <a:ext cx="4536504" cy="649224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368152">
                  <a:extLst>
                    <a:ext uri="{9D8B030D-6E8A-4147-A177-3AD203B41FA5}">
                      <a16:colId xmlns:a16="http://schemas.microsoft.com/office/drawing/2014/main" val="3960478142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4210922508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119207268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661965607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2079408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600" b="0" dirty="0"/>
                        <a:t>Bilirubin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b="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b="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b="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b="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93849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dirty="0"/>
                        <a:t>AST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0,21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0,28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0,11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0,19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84203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dirty="0"/>
                        <a:t>ALT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0,01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0,22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0,1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0,16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8691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dirty="0"/>
                        <a:t>GGT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0,11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0,15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0,17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0,50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94297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dirty="0"/>
                        <a:t>ALP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0,67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0,66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0,72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0,78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6387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dirty="0"/>
                        <a:t>CB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106,5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98,9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101,2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101,3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346625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cs-CZ" sz="1600" dirty="0"/>
                        <a:t>Albumin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31,3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29,8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30,0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25,6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2870992"/>
                  </a:ext>
                </a:extLst>
              </a:tr>
              <a:tr h="303953">
                <a:tc>
                  <a:txBody>
                    <a:bodyPr/>
                    <a:lstStyle/>
                    <a:p>
                      <a:r>
                        <a:rPr lang="cs-CZ" sz="1600" dirty="0" err="1"/>
                        <a:t>Kys</a:t>
                      </a:r>
                      <a:r>
                        <a:rPr lang="cs-CZ" sz="1600" dirty="0"/>
                        <a:t>. močová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591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348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533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247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5575538"/>
                  </a:ext>
                </a:extLst>
              </a:tr>
              <a:tr h="242147">
                <a:tc>
                  <a:txBody>
                    <a:bodyPr/>
                    <a:lstStyle/>
                    <a:p>
                      <a:r>
                        <a:rPr lang="cs-CZ" sz="1600" dirty="0"/>
                        <a:t>Urea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25,7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11,9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23,4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8,3</a:t>
                      </a:r>
                      <a:endParaRPr lang="cs-CZ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8050984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r>
                        <a:rPr lang="cs-CZ" sz="1600" dirty="0"/>
                        <a:t>Kreatinin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610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350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577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153</a:t>
                      </a:r>
                      <a:endParaRPr lang="cs-CZ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1969399"/>
                  </a:ext>
                </a:extLst>
              </a:tr>
              <a:tr h="118533">
                <a:tc>
                  <a:txBody>
                    <a:bodyPr/>
                    <a:lstStyle/>
                    <a:p>
                      <a:r>
                        <a:rPr lang="cs-CZ" sz="1600" dirty="0"/>
                        <a:t>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133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130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133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136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676156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cs-CZ" sz="1600" dirty="0"/>
                        <a:t>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5,4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4,7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5,5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3,5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300334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r>
                        <a:rPr lang="cs-CZ" sz="1600" dirty="0"/>
                        <a:t>Cl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103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103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106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894985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r>
                        <a:rPr lang="cs-CZ" sz="1600" dirty="0"/>
                        <a:t>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2,22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2,15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2,28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1,04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120399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r>
                        <a:rPr lang="cs-CZ" sz="1600" dirty="0"/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1,6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2,71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2,61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1,48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0953332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r>
                        <a:rPr lang="cs-CZ" sz="1600" dirty="0" err="1"/>
                        <a:t>Glu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5,1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6,2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5,2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5,2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782036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cs-CZ" sz="1600" dirty="0"/>
                        <a:t>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2,72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3,08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2,98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836201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cs-CZ" sz="1600" dirty="0"/>
                        <a:t>CRP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7369435"/>
                  </a:ext>
                </a:extLst>
              </a:tr>
            </a:tbl>
          </a:graphicData>
        </a:graphic>
      </p:graphicFrame>
      <p:sp>
        <p:nvSpPr>
          <p:cNvPr id="11" name="Ovál 10"/>
          <p:cNvSpPr/>
          <p:nvPr/>
        </p:nvSpPr>
        <p:spPr>
          <a:xfrm>
            <a:off x="5591944" y="4653136"/>
            <a:ext cx="720080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8" name="TextovéPole 27"/>
          <p:cNvSpPr txBox="1"/>
          <p:nvPr/>
        </p:nvSpPr>
        <p:spPr>
          <a:xfrm>
            <a:off x="7202292" y="700320"/>
            <a:ext cx="27093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Testování vzorků </a:t>
            </a:r>
          </a:p>
          <a:p>
            <a:r>
              <a:rPr lang="cs-CZ" dirty="0"/>
              <a:t>s hyper a </a:t>
            </a:r>
            <a:r>
              <a:rPr lang="cs-CZ" dirty="0" err="1"/>
              <a:t>hypoproteinémií</a:t>
            </a:r>
            <a:r>
              <a:rPr lang="cs-CZ" dirty="0"/>
              <a:t> </a:t>
            </a:r>
          </a:p>
        </p:txBody>
      </p:sp>
      <p:sp>
        <p:nvSpPr>
          <p:cNvPr id="29" name="TextovéPole 28"/>
          <p:cNvSpPr txBox="1"/>
          <p:nvPr/>
        </p:nvSpPr>
        <p:spPr>
          <a:xfrm>
            <a:off x="7192432" y="1285283"/>
            <a:ext cx="2907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Analýza na přístroji </a:t>
            </a:r>
          </a:p>
          <a:p>
            <a:r>
              <a:rPr lang="cs-CZ" dirty="0"/>
              <a:t>na stanovení parametrů ABR</a:t>
            </a:r>
          </a:p>
        </p:txBody>
      </p:sp>
      <p:sp>
        <p:nvSpPr>
          <p:cNvPr id="31" name="TextovéPole 30"/>
          <p:cNvSpPr txBox="1"/>
          <p:nvPr/>
        </p:nvSpPr>
        <p:spPr>
          <a:xfrm>
            <a:off x="7176594" y="1791665"/>
            <a:ext cx="2870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Koncentrace Cl</a:t>
            </a:r>
            <a:r>
              <a:rPr lang="cs-CZ" baseline="30000" dirty="0"/>
              <a:t>-</a:t>
            </a:r>
            <a:r>
              <a:rPr lang="cs-CZ" dirty="0"/>
              <a:t> 104 mmol/L</a:t>
            </a:r>
          </a:p>
        </p:txBody>
      </p:sp>
      <p:pic>
        <p:nvPicPr>
          <p:cNvPr id="33" name="Obrázek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2567" y="2185478"/>
            <a:ext cx="4221582" cy="2649298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25" name="Obrázek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0818" y="4471203"/>
            <a:ext cx="4109447" cy="2173200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26" name="Ovál 25"/>
          <p:cNvSpPr/>
          <p:nvPr/>
        </p:nvSpPr>
        <p:spPr>
          <a:xfrm>
            <a:off x="8027136" y="5950458"/>
            <a:ext cx="936104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7" name="Přímá spojnice se šipkou 16"/>
          <p:cNvCxnSpPr/>
          <p:nvPr/>
        </p:nvCxnSpPr>
        <p:spPr>
          <a:xfrm flipH="1">
            <a:off x="8027137" y="2037126"/>
            <a:ext cx="529853" cy="2137721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nice se šipkou 20"/>
          <p:cNvCxnSpPr/>
          <p:nvPr/>
        </p:nvCxnSpPr>
        <p:spPr>
          <a:xfrm flipH="1" flipV="1">
            <a:off x="8027137" y="4365106"/>
            <a:ext cx="464407" cy="1585353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Obdélník 38"/>
          <p:cNvSpPr/>
          <p:nvPr/>
        </p:nvSpPr>
        <p:spPr>
          <a:xfrm>
            <a:off x="1983608" y="4365106"/>
            <a:ext cx="4328416" cy="720079"/>
          </a:xfrm>
          <a:prstGeom prst="rect">
            <a:avLst/>
          </a:prstGeom>
          <a:noFill/>
          <a:ln w="412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0" name="TextovéPole 39"/>
          <p:cNvSpPr txBox="1"/>
          <p:nvPr/>
        </p:nvSpPr>
        <p:spPr>
          <a:xfrm>
            <a:off x="7176594" y="89649"/>
            <a:ext cx="2870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Preanalytika</a:t>
            </a:r>
            <a:r>
              <a:rPr lang="cs-CZ" dirty="0"/>
              <a:t>? Jiné příčiny? </a:t>
            </a:r>
          </a:p>
        </p:txBody>
      </p:sp>
      <p:pic>
        <p:nvPicPr>
          <p:cNvPr id="42" name="Obrázek 4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3224" y="274316"/>
            <a:ext cx="2404864" cy="1997791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1" name="Obrázek 4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735" y="2408802"/>
            <a:ext cx="2428083" cy="1821062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884374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8" grpId="0"/>
      <p:bldP spid="29" grpId="0"/>
      <p:bldP spid="31" grpId="0"/>
      <p:bldP spid="26" grpId="0" animBg="1"/>
      <p:bldP spid="39" grpId="0" animBg="1"/>
      <p:bldP spid="4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Otázky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U kterých vzorků má význam provést stanovení </a:t>
            </a:r>
            <a:r>
              <a:rPr lang="cs-CZ" dirty="0" err="1" smtClean="0"/>
              <a:t>iontogramu</a:t>
            </a:r>
            <a:r>
              <a:rPr lang="cs-CZ" dirty="0" smtClean="0"/>
              <a:t> na přístroji na vyšetření ABR</a:t>
            </a:r>
          </a:p>
          <a:p>
            <a:r>
              <a:rPr lang="cs-CZ" dirty="0" smtClean="0"/>
              <a:t>Kde v LIS zjistíte, na kolik desetinných míst u metody se vydává výsledek a k čemu se to může hodit? </a:t>
            </a:r>
            <a:endParaRPr lang="cs-CZ" dirty="0" smtClean="0">
              <a:sym typeface="Wingdings" panose="05000000000000000000" pitchFamily="2" charset="2"/>
            </a:endParaRPr>
          </a:p>
          <a:p>
            <a:r>
              <a:rPr lang="cs-CZ" dirty="0" smtClean="0"/>
              <a:t>Jak zjistíte, zda byl výsledek v LIS přepsán pracovníkem laboratoře?</a:t>
            </a:r>
          </a:p>
          <a:p>
            <a:r>
              <a:rPr lang="cs-CZ" dirty="0" smtClean="0"/>
              <a:t>Jak v </a:t>
            </a:r>
            <a:r>
              <a:rPr lang="cs-CZ" dirty="0" err="1" smtClean="0"/>
              <a:t>MediCalcu</a:t>
            </a:r>
            <a:r>
              <a:rPr lang="cs-CZ" dirty="0" smtClean="0"/>
              <a:t> zjistíte, zda se již na výsledek někdo podíval?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98183963"/>
      </p:ext>
    </p:extLst>
  </p:cSld>
  <p:clrMapOvr>
    <a:masterClrMapping/>
  </p:clrMapOvr>
</p:sld>
</file>

<file path=ppt/theme/theme1.xml><?xml version="1.0" encoding="utf-8"?>
<a:theme xmlns:a="http://schemas.openxmlformats.org/drawingml/2006/main" name="Kondenzační stopa">
  <a:themeElements>
    <a:clrScheme name="Kondenzační stopa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Kondenzační stopa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denzační stopa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Kondenzační stopa</Template>
  <TotalTime>50</TotalTime>
  <Words>187</Words>
  <Application>Microsoft Office PowerPoint</Application>
  <PresentationFormat>Širokoúhlá obrazovka</PresentationFormat>
  <Paragraphs>103</Paragraphs>
  <Slides>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7" baseType="lpstr">
      <vt:lpstr>Arial</vt:lpstr>
      <vt:lpstr>Century Gothic</vt:lpstr>
      <vt:lpstr>Wingdings</vt:lpstr>
      <vt:lpstr>Kondenzační stopa</vt:lpstr>
      <vt:lpstr>Kazuistika 3 – přepis výsledku</vt:lpstr>
      <vt:lpstr>Prezentace aplikace PowerPoint</vt:lpstr>
      <vt:lpstr>Otázky</vt:lpstr>
    </vt:vector>
  </TitlesOfParts>
  <Company>Fakultní nemocnice Plzeň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Kazuistika 3 – přepis výsledku</dc:title>
  <dc:creator>Broz Pavel</dc:creator>
  <cp:lastModifiedBy>Broz Pavel</cp:lastModifiedBy>
  <cp:revision>5</cp:revision>
  <dcterms:created xsi:type="dcterms:W3CDTF">2023-07-14T07:03:02Z</dcterms:created>
  <dcterms:modified xsi:type="dcterms:W3CDTF">2023-07-17T08:48:36Z</dcterms:modified>
</cp:coreProperties>
</file>