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7"/>
  </p:notesMasterIdLst>
  <p:sldIdLst>
    <p:sldId id="256" r:id="rId2"/>
    <p:sldId id="310" r:id="rId3"/>
    <p:sldId id="311" r:id="rId4"/>
    <p:sldId id="312" r:id="rId5"/>
    <p:sldId id="313" r:id="rId6"/>
    <p:sldId id="315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9" r:id="rId16"/>
  </p:sldIdLst>
  <p:sldSz cx="9144000" cy="6858000" type="screen4x3"/>
  <p:notesSz cx="6858000" cy="9144000"/>
  <p:custDataLst>
    <p:tags r:id="rId1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EB0B819-9D79-466E-BEF5-1E6C3984AADF}">
          <p14:sldIdLst>
            <p14:sldId id="256"/>
            <p14:sldId id="310"/>
            <p14:sldId id="311"/>
            <p14:sldId id="312"/>
            <p14:sldId id="313"/>
            <p14:sldId id="315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bulka Roman" initials="CR" lastIdx="1" clrIdx="0">
    <p:extLst>
      <p:ext uri="{19B8F6BF-5375-455C-9EA6-DF929625EA0E}">
        <p15:presenceInfo xmlns:p15="http://schemas.microsoft.com/office/powerpoint/2012/main" userId="S-1-5-21-71462306-1090664017-1453867065-5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08" autoAdjust="0"/>
  </p:normalViewPr>
  <p:slideViewPr>
    <p:cSldViewPr>
      <p:cViewPr varScale="1">
        <p:scale>
          <a:sx n="89" d="100"/>
          <a:sy n="89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6BEC-D481-4733-A0CD-363235AD91E8}" type="datetimeFigureOut">
              <a:rPr lang="cs-CZ" smtClean="0"/>
              <a:t>10.7.2024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87975-9264-4F38-9B65-FBC148BDD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3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5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další kazuistice bude řeč o paní</a:t>
            </a:r>
            <a:r>
              <a:rPr lang="cs-CZ" baseline="0" dirty="0" smtClean="0"/>
              <a:t> Marcele. Paní Marcela byla odeslána k nám do ordinace svým praktickým lékařem s průvodkou, kterou můžete vidět na obrázku. Její kvalitu nemá smysl příliš komentovat. Je zde napsáno: „Prosím o vyš. + převzetí do péče, výrazná DLP + alterace JT, viz kopie výsledků. Přes dietní režim nedošlo ke zlepšení hodnot </a:t>
            </a:r>
            <a:r>
              <a:rPr lang="cs-CZ" baseline="0" dirty="0" err="1" smtClean="0"/>
              <a:t>chol</a:t>
            </a:r>
            <a:r>
              <a:rPr lang="cs-CZ" baseline="0" dirty="0" smtClean="0"/>
              <a:t>. respektive 12,00 …11,00 10,00. Přikládám kopie výsledků, děkuji. Na průvodce není nic jiného. (Není zde žádná anamnéza, není zde napsáno, jaká vyšetření byla provedena k objasnění alterovaných jaterních testů apod. Bylo tedy jasné, že bude nutné vše provést u nás v nemocnici).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39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Pojďme</a:t>
            </a:r>
            <a:r>
              <a:rPr lang="cs-CZ" baseline="0" dirty="0" smtClean="0"/>
              <a:t> si shrnout, co jsme o paní Marcele zjistili. Jednalo se o 39letou ženu, která se s ničím trvale neléčila. P</a:t>
            </a:r>
            <a:r>
              <a:rPr lang="cs-CZ" dirty="0" smtClean="0"/>
              <a:t>rodělala běžné dětské choroby a oboustrannou pneumonii před 3 lety. Operace ani závažnější úrazy neprodělala. Měla 2 děti a další mít již nechtěla.</a:t>
            </a:r>
            <a:r>
              <a:rPr lang="cs-CZ" baseline="0" dirty="0" smtClean="0"/>
              <a:t> Užívala hormonální antikoncepci, preparát </a:t>
            </a:r>
            <a:r>
              <a:rPr lang="cs-CZ" baseline="0" dirty="0" err="1" smtClean="0"/>
              <a:t>Maitalon</a:t>
            </a:r>
            <a:r>
              <a:rPr lang="cs-CZ" baseline="0" dirty="0" smtClean="0"/>
              <a:t>, což je kombinace derivátů estrogenu a progesteronu. Jiné léky neužívala. Jednalo se o nekuřačku, alkohol pila jen výjimečně.</a:t>
            </a:r>
          </a:p>
          <a:p>
            <a:r>
              <a:rPr lang="cs-CZ" baseline="0" dirty="0" smtClean="0"/>
              <a:t>V rodinné anamnéze měla výskyt nádorových onemocnění (na následky zemřely matka i sestra), kardiovaskulární onemocnění v rodině nebyly přítomny. Subjektivně si stěžovala na zvýšenou únavu, nechutenství a časté svědění kůže v posledním roce.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21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Fyzikální nález byl v normě až na podváhu (pacientka vážila 44 kg při výšce 158 cm, BMI byl 17,5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kg/m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baseline="0" dirty="0" smtClean="0"/>
              <a:t>).</a:t>
            </a:r>
          </a:p>
          <a:p>
            <a:r>
              <a:rPr lang="cs-CZ" baseline="0" dirty="0" smtClean="0"/>
              <a:t>Na obrázku jsou výsledky paní Marcely. </a:t>
            </a:r>
            <a:r>
              <a:rPr lang="cs-CZ" baseline="0" dirty="0" smtClean="0"/>
              <a:t>Můžete </a:t>
            </a:r>
            <a:r>
              <a:rPr lang="cs-CZ" baseline="0" dirty="0" smtClean="0"/>
              <a:t>vidět smíšenou </a:t>
            </a:r>
            <a:r>
              <a:rPr lang="cs-CZ" baseline="0" dirty="0" err="1" smtClean="0"/>
              <a:t>hyperlipidémii</a:t>
            </a:r>
            <a:r>
              <a:rPr lang="cs-CZ" baseline="0" dirty="0" smtClean="0"/>
              <a:t> s výraznou převahou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celk</a:t>
            </a:r>
            <a:r>
              <a:rPr lang="cs-CZ" baseline="0" dirty="0" smtClean="0"/>
              <a:t>. cholesterol je 10,8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/l; LDL-cholesterol téměř 8 </a:t>
            </a:r>
            <a:r>
              <a:rPr lang="cs-CZ" baseline="0" dirty="0" err="1" smtClean="0"/>
              <a:t>mmol</a:t>
            </a:r>
            <a:r>
              <a:rPr lang="cs-CZ" baseline="0" dirty="0" smtClean="0"/>
              <a:t>/l; triglyceridy jsou jen velmi lehce zvýšené). Dále vidíme patologické jaterní testy. Je zvýšená aktivita všech jaterních enzymů (ale přeci jen lehká převaha enzymů obstrukčních GGT a ALP) a lehce zvýšená hladina bilirubinu v séru. Dále vidíme, že bilirubin byl přítomen také v moči.</a:t>
            </a:r>
          </a:p>
          <a:p>
            <a:r>
              <a:rPr lang="cs-CZ" baseline="0" dirty="0" smtClean="0"/>
              <a:t>Ostatní vstupní výsledky byly v normě, včetně hladiny TSH. </a:t>
            </a:r>
            <a:r>
              <a:rPr lang="cs-CZ" baseline="0" dirty="0" smtClean="0">
                <a:sym typeface="Wingdings" panose="05000000000000000000" pitchFamily="2" charset="2"/>
              </a:rPr>
              <a:t>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00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nyní bych se zeptal zase já vás,</a:t>
            </a:r>
            <a:r>
              <a:rPr lang="cs-CZ" baseline="0" dirty="0" smtClean="0"/>
              <a:t> pro kterou z následujících chorob si myslíte, že jsou uvedené nálezy suspektní (podezřelé)?</a:t>
            </a:r>
          </a:p>
          <a:p>
            <a:r>
              <a:rPr lang="cs-CZ" baseline="0" dirty="0" smtClean="0"/>
              <a:t>a) pro familiární </a:t>
            </a:r>
            <a:r>
              <a:rPr lang="cs-CZ" baseline="0" dirty="0" err="1" smtClean="0"/>
              <a:t>hypercholesterolémii</a:t>
            </a:r>
            <a:r>
              <a:rPr lang="cs-CZ" baseline="0" dirty="0" smtClean="0"/>
              <a:t>; </a:t>
            </a:r>
          </a:p>
          <a:p>
            <a:r>
              <a:rPr lang="cs-CZ" baseline="0" dirty="0" smtClean="0"/>
              <a:t>b) pro metabolický syndrom; </a:t>
            </a:r>
          </a:p>
          <a:p>
            <a:r>
              <a:rPr lang="cs-CZ" baseline="0" dirty="0" smtClean="0"/>
              <a:t>c) pro nefrotický syndrom; </a:t>
            </a:r>
          </a:p>
          <a:p>
            <a:r>
              <a:rPr lang="cs-CZ" baseline="0" dirty="0" smtClean="0"/>
              <a:t>d) pro obstrukci žlučových cest;</a:t>
            </a:r>
          </a:p>
          <a:p>
            <a:r>
              <a:rPr lang="cs-CZ" baseline="0" dirty="0" smtClean="0"/>
              <a:t>e) pro nežádoucí účinek hormonální antikoncepce.</a:t>
            </a:r>
            <a:endParaRPr lang="cs-CZ" dirty="0" smtClean="0"/>
          </a:p>
          <a:p>
            <a:r>
              <a:rPr lang="cs-CZ" dirty="0" smtClean="0"/>
              <a:t>Správná odpověď je d). Do obrazu obstrukce žlučových cest patří jak zvýšená hladina bilirubinu v séru, tak i zvýšené aktivity obstrukčních enzymů, přítomnost</a:t>
            </a:r>
            <a:r>
              <a:rPr lang="cs-CZ" baseline="0" dirty="0" smtClean="0"/>
              <a:t> bilirubinu v moči i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.</a:t>
            </a:r>
            <a:endParaRPr lang="cs-CZ" b="1" baseline="0" dirty="0" smtClean="0">
              <a:solidFill>
                <a:srgbClr val="FFFF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17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další fázi se </a:t>
            </a:r>
            <a:r>
              <a:rPr lang="cs-CZ" dirty="0" err="1" smtClean="0"/>
              <a:t>dovyšetřily</a:t>
            </a:r>
            <a:r>
              <a:rPr lang="cs-CZ" dirty="0" smtClean="0"/>
              <a:t> a</a:t>
            </a:r>
            <a:r>
              <a:rPr lang="cs-CZ" baseline="0" dirty="0" smtClean="0"/>
              <a:t> vyloučily časté příčiny poškození jater jako například abúzus alkoholu (pomocí stanovení CDT) či virové hepatitidy, a také některé vzácnější příčiny, jako například hemochromatóza. Byla provedena ultrasonografie břicha, pomocí které se vyloučil ložiskový proces v oblasti jater a žlučových cest.</a:t>
            </a:r>
          </a:p>
          <a:p>
            <a:r>
              <a:rPr lang="cs-CZ" baseline="0" dirty="0" smtClean="0"/>
              <a:t>Následně byla pacientka konzultována s </a:t>
            </a:r>
            <a:r>
              <a:rPr lang="cs-CZ" baseline="0" dirty="0" smtClean="0"/>
              <a:t>hepatologem, </a:t>
            </a:r>
            <a:r>
              <a:rPr lang="cs-CZ" baseline="0" dirty="0" smtClean="0"/>
              <a:t>který doporučil ještě další laboratorní vyšetření. Jednalo se například o ELFO bílkovin krevního séra, kde byl nález chronického zánětu, jak můžete vidět na obrázku, a také panel vyšetření k vyloučení autoimunního onemocnění, kde vyšly pozitivní </a:t>
            </a:r>
            <a:r>
              <a:rPr lang="cs-CZ" baseline="0" dirty="0" err="1" smtClean="0"/>
              <a:t>antimitochondriální</a:t>
            </a:r>
            <a:r>
              <a:rPr lang="cs-CZ" baseline="0" dirty="0" smtClean="0"/>
              <a:t> protilátky M2 (AMA-M2).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9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Věděl by někdo, pro kterou chorobu je typický výskyt </a:t>
            </a:r>
            <a:r>
              <a:rPr lang="cs-CZ" dirty="0" err="1" smtClean="0"/>
              <a:t>antimitochondriálních</a:t>
            </a:r>
            <a:r>
              <a:rPr lang="cs-CZ" dirty="0" smtClean="0"/>
              <a:t> protilátek?</a:t>
            </a:r>
          </a:p>
          <a:p>
            <a:r>
              <a:rPr lang="cs-CZ" dirty="0" smtClean="0"/>
              <a:t>Je to primární</a:t>
            </a:r>
            <a:r>
              <a:rPr lang="cs-CZ" baseline="0" dirty="0" smtClean="0"/>
              <a:t> biliární cholangitida (event. až cirhóza), u které jsou tyto protilátky pozitivní až u 95 % pacientů (jedná se o protilátky proti enzymovým systémům, které jsou součástí vnitřní mitochondriální membrány, jako např. </a:t>
            </a:r>
            <a:r>
              <a:rPr lang="cs-CZ" baseline="0" dirty="0" err="1" smtClean="0"/>
              <a:t>pyruvátdehydrogenázového</a:t>
            </a:r>
            <a:r>
              <a:rPr lang="cs-CZ" baseline="0" dirty="0" smtClean="0"/>
              <a:t> komplexu).</a:t>
            </a:r>
          </a:p>
          <a:p>
            <a:r>
              <a:rPr lang="cs-CZ" baseline="0" dirty="0" smtClean="0"/>
              <a:t>Primární biliární cholangitida je autoimunní onemocnění, při kterém jsou (vlastní imunitou) poškozovány (</a:t>
            </a:r>
            <a:r>
              <a:rPr lang="cs-CZ" baseline="0" dirty="0" err="1" smtClean="0"/>
              <a:t>intrahepatální</a:t>
            </a:r>
            <a:r>
              <a:rPr lang="cs-CZ" baseline="0" dirty="0" smtClean="0"/>
              <a:t> i </a:t>
            </a:r>
            <a:r>
              <a:rPr lang="cs-CZ" baseline="0" dirty="0" err="1" smtClean="0"/>
              <a:t>extrahepatální</a:t>
            </a:r>
            <a:r>
              <a:rPr lang="cs-CZ" baseline="0" dirty="0" smtClean="0"/>
              <a:t>) žlučovody, což vede k poruše odtoku žluči do střeva a tedy k cholestáze. </a:t>
            </a:r>
            <a:r>
              <a:rPr lang="cs-CZ" baseline="0" dirty="0" err="1" smtClean="0"/>
              <a:t>Hypercholesterolémie</a:t>
            </a:r>
            <a:r>
              <a:rPr lang="cs-CZ" baseline="0" dirty="0" smtClean="0"/>
              <a:t> je u této choroby žlučového původu a základem léčby je zlepšit odtok žluči, nikoliv podávat </a:t>
            </a:r>
            <a:r>
              <a:rPr lang="cs-CZ" baseline="0" dirty="0" err="1" smtClean="0"/>
              <a:t>hypolipidemika</a:t>
            </a:r>
            <a:r>
              <a:rPr lang="cs-CZ" baseline="0" dirty="0" smtClean="0"/>
              <a:t>, která stejně příliš nefungují. Ke zlepšení fluidity žluči se podává kyselina </a:t>
            </a:r>
            <a:r>
              <a:rPr lang="cs-CZ" baseline="0" dirty="0" err="1" smtClean="0"/>
              <a:t>ursodeoxycholová</a:t>
            </a:r>
            <a:r>
              <a:rPr lang="cs-CZ" baseline="0" dirty="0" smtClean="0"/>
              <a:t>. Často toto onemocnění ale stejně progreduje do cirhózy a je nutná transplantace jater.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12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paní Marcely byla diagnóza primární biliární cholangitidy potvrzena i histologicky (byly</a:t>
            </a:r>
            <a:r>
              <a:rPr lang="cs-CZ" baseline="0" dirty="0" smtClean="0"/>
              <a:t> </a:t>
            </a:r>
            <a:r>
              <a:rPr lang="cs-CZ" dirty="0" smtClean="0"/>
              <a:t>zjištěny projevy chronické cholestázy, dále mírné zánětlivé změny jaterního</a:t>
            </a:r>
            <a:r>
              <a:rPr lang="cs-CZ" baseline="0" dirty="0" smtClean="0"/>
              <a:t> parenchymu a také již mírná fibróza) a byla u ní zahájena léčba výše zmíněnou kyselinou </a:t>
            </a:r>
            <a:r>
              <a:rPr lang="cs-CZ" baseline="0" dirty="0" err="1" smtClean="0"/>
              <a:t>ursodeoxycholovou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prep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Ursosanem</a:t>
            </a:r>
            <a:r>
              <a:rPr lang="cs-CZ" baseline="0" dirty="0" smtClean="0"/>
              <a:t> v dávce 500 mg 2x denně).</a:t>
            </a:r>
          </a:p>
          <a:p>
            <a:r>
              <a:rPr lang="cs-CZ" baseline="0" dirty="0" smtClean="0"/>
              <a:t>Na obrázku můžete vidět efekt této léčby po cca 2 měsících. Došlo k poklesu hladiny bilirubinu v séru a k docela významnému snížení hladin cholesterolu i triglyceridů. Efekt na jaterní enzymy nebyl jednoznačně pozitivní (snížily se jen některé, jiné se naopak zvýšily).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38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Až po zaléčení pacientky kyselinou </a:t>
            </a:r>
            <a:r>
              <a:rPr lang="cs-CZ" dirty="0" err="1" smtClean="0"/>
              <a:t>ursodeoxycholovou</a:t>
            </a:r>
            <a:r>
              <a:rPr lang="cs-CZ" dirty="0" smtClean="0"/>
              <a:t> se gastroenterolog</a:t>
            </a:r>
            <a:r>
              <a:rPr lang="cs-CZ" baseline="0" dirty="0" smtClean="0"/>
              <a:t> rozhodl nasadit </a:t>
            </a:r>
            <a:r>
              <a:rPr lang="cs-CZ" baseline="0" dirty="0" err="1" smtClean="0"/>
              <a:t>statin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atorvastatin</a:t>
            </a:r>
            <a:r>
              <a:rPr lang="cs-CZ" baseline="0" dirty="0" smtClean="0"/>
              <a:t> v dávce 20 mg), po kterém došlo k dalšímu podstatnému snížení hladin krevních lipidů a také aktivit jaterních enzymů. (Možná to bylo vlivem podávání </a:t>
            </a:r>
            <a:r>
              <a:rPr lang="cs-CZ" baseline="0" dirty="0" err="1" smtClean="0"/>
              <a:t>kys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ursodeoxycholové</a:t>
            </a:r>
            <a:r>
              <a:rPr lang="cs-CZ" baseline="0" dirty="0" smtClean="0"/>
              <a:t>, kterou už pacientka užívala v té době 4 měsíce, nebo i vlivem protizánětlivých účinků </a:t>
            </a:r>
            <a:r>
              <a:rPr lang="cs-CZ" baseline="0" dirty="0" err="1" smtClean="0"/>
              <a:t>statinu</a:t>
            </a:r>
            <a:r>
              <a:rPr lang="cs-CZ" baseline="0" dirty="0" smtClean="0"/>
              <a:t>, které se manifestovaly v játrech).</a:t>
            </a:r>
          </a:p>
          <a:p>
            <a:r>
              <a:rPr lang="cs-CZ" baseline="0" dirty="0" smtClean="0"/>
              <a:t>Poučení z této kazuistiky je stejné jako z té první. U každé nově diagnostikované </a:t>
            </a:r>
            <a:r>
              <a:rPr lang="cs-CZ" baseline="0" dirty="0" err="1" smtClean="0"/>
              <a:t>dyslipidémie</a:t>
            </a:r>
            <a:r>
              <a:rPr lang="cs-CZ" baseline="0" dirty="0" smtClean="0"/>
              <a:t> je nutné udělat řádnou diferenciálně diagnostickou rozvahu a vyloučit v první fázi její sekundární etiologii.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7975-9264-4F38-9B65-FBC148BDDE3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20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D1C7-289C-420A-B86A-340C407E0765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4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1172-4AF9-406D-82E0-1EDD859E19B3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5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42F4-3F95-496A-91FB-DCDE56B29789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26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A270-408F-4541-A50C-F3C1FE168D6A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39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69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9927-83D7-44EE-A976-BD770DEFC8A3}" type="datetime1">
              <a:rPr lang="cs-CZ" smtClean="0"/>
              <a:t>10.7.2024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02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AC7F-8EF9-41AE-9923-9272BD3A4C41}" type="datetime1">
              <a:rPr lang="cs-CZ" smtClean="0"/>
              <a:t>10.7.2024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39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91E0-8936-46FD-92AD-E3D06F97A602}" type="datetime1">
              <a:rPr lang="cs-CZ" smtClean="0"/>
              <a:t>10.7.2024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3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A776-685B-434C-8F5B-9B2DB29CE8E6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80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23C-CF61-4BED-9372-73045FCD33BF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4EDF-859F-4367-A72E-A6121B264A4F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Mezikrajské dny klinické biochemie a hematologie Plzeňského a Karlovarského kraje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3392-DBAD-473B-B959-AAE451B89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6496" y="1735814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Patologické jaterní testy              v ordinaci </a:t>
            </a:r>
            <a:r>
              <a:rPr lang="cs-CZ" b="1" dirty="0" err="1" smtClean="0">
                <a:solidFill>
                  <a:srgbClr val="FFC000"/>
                </a:solidFill>
              </a:rPr>
              <a:t>lipidologa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42296" y="3581388"/>
            <a:ext cx="6400800" cy="2151868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Roman Cibulka</a:t>
            </a:r>
          </a:p>
          <a:p>
            <a:r>
              <a:rPr lang="cs-CZ" sz="2800" dirty="0" smtClean="0"/>
              <a:t>Ordinace pro poruchy metabolismu</a:t>
            </a:r>
          </a:p>
          <a:p>
            <a:r>
              <a:rPr lang="cs-CZ" sz="2800" dirty="0" smtClean="0"/>
              <a:t>Ústav klinické biochemie a hematologie</a:t>
            </a:r>
          </a:p>
          <a:p>
            <a:r>
              <a:rPr lang="cs-CZ" sz="2800" dirty="0" smtClean="0"/>
              <a:t>FN Plzeň a LF UK v Plzni</a:t>
            </a:r>
          </a:p>
          <a:p>
            <a:endParaRPr lang="cs-CZ" sz="3000" dirty="0" smtClean="0"/>
          </a:p>
        </p:txBody>
      </p:sp>
    </p:spTree>
    <p:extLst>
      <p:ext uri="{BB962C8B-B14F-4D97-AF65-F5344CB8AC3E}">
        <p14:creationId xmlns:p14="http://schemas.microsoft.com/office/powerpoint/2010/main" val="11824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C000"/>
                </a:solidFill>
              </a:rPr>
              <a:t>Uvedené nálezy jsou velmi suspektní pro: 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familiární </a:t>
            </a:r>
            <a:r>
              <a:rPr lang="cs-CZ" dirty="0" err="1" smtClean="0">
                <a:solidFill>
                  <a:schemeClr val="bg1"/>
                </a:solidFill>
              </a:rPr>
              <a:t>hypercholesterolemii</a:t>
            </a:r>
            <a:endParaRPr lang="cs-CZ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metabolický syndrom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nefrotický syndrom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obstrukci žlučových cest</a:t>
            </a:r>
          </a:p>
          <a:p>
            <a:pPr marL="514350" indent="-514350">
              <a:buAutoNum type="alphaLcParenR"/>
            </a:pPr>
            <a:r>
              <a:rPr lang="cs-CZ" dirty="0" smtClean="0">
                <a:solidFill>
                  <a:schemeClr val="bg1"/>
                </a:solidFill>
              </a:rPr>
              <a:t>nežádoucí účinek hormonální antikoncepce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Setkání </a:t>
            </a:r>
            <a:r>
              <a:rPr lang="cs-CZ" dirty="0" err="1"/>
              <a:t>MedPed</a:t>
            </a:r>
            <a:r>
              <a:rPr lang="cs-CZ" dirty="0"/>
              <a:t> center – Rančířov u </a:t>
            </a:r>
            <a:r>
              <a:rPr lang="cs-CZ" dirty="0" smtClean="0"/>
              <a:t>Jihlavy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0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Paní Marcela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 další fázi se vyloučily časté příčiny chronické </a:t>
            </a:r>
            <a:r>
              <a:rPr lang="cs-CZ" dirty="0" err="1" smtClean="0">
                <a:solidFill>
                  <a:schemeClr val="bg1"/>
                </a:solidFill>
              </a:rPr>
              <a:t>hepatopatie</a:t>
            </a:r>
            <a:endParaRPr lang="cs-CZ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abúzus alkoholu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hladina CDT v normě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virové hepatitidy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hemochromatóza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ložiskové postižení jater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žluč. cest                        – na USG břicha normální nález</a:t>
            </a:r>
          </a:p>
          <a:p>
            <a:pPr>
              <a:buFontTx/>
              <a:buChar char="-"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75615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následně byla pacientka konzultována                       s gastroenterologem, který doporučil další vyšetření</a:t>
            </a:r>
          </a:p>
          <a:p>
            <a:pPr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panel autoprotilátek – </a:t>
            </a:r>
            <a:r>
              <a:rPr lang="cs-CZ" dirty="0" err="1" smtClean="0">
                <a:solidFill>
                  <a:schemeClr val="bg1"/>
                </a:solidFill>
              </a:rPr>
              <a:t>poz</a:t>
            </a:r>
            <a:r>
              <a:rPr lang="cs-CZ" dirty="0" smtClean="0">
                <a:solidFill>
                  <a:schemeClr val="bg1"/>
                </a:solidFill>
              </a:rPr>
              <a:t>. AMA-M2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antimitochondriální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protil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Setkání </a:t>
            </a:r>
            <a:r>
              <a:rPr lang="cs-CZ" dirty="0" err="1"/>
              <a:t>MedPed</a:t>
            </a:r>
            <a:r>
              <a:rPr lang="cs-CZ" dirty="0"/>
              <a:t> center – Rančířov u </a:t>
            </a:r>
            <a:r>
              <a:rPr lang="cs-CZ" dirty="0" smtClean="0"/>
              <a:t>Jihlavy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11</a:t>
            </a:fld>
            <a:endParaRPr lang="cs-CZ" dirty="0"/>
          </a:p>
        </p:txBody>
      </p:sp>
      <p:pic>
        <p:nvPicPr>
          <p:cNvPr id="9" name="Zástupný symbol pro obsah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64" y="3822934"/>
            <a:ext cx="4098850" cy="158134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27596" y="5179708"/>
            <a:ext cx="3988282" cy="222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1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FFC000"/>
                </a:solidFill>
              </a:rPr>
              <a:t>Pro jakou chorobu je typický výskyt </a:t>
            </a:r>
            <a:r>
              <a:rPr lang="cs-CZ" dirty="0" err="1" smtClean="0">
                <a:solidFill>
                  <a:srgbClr val="FFC000"/>
                </a:solidFill>
              </a:rPr>
              <a:t>antimitochondriálních</a:t>
            </a:r>
            <a:r>
              <a:rPr lang="cs-CZ" dirty="0" smtClean="0">
                <a:solidFill>
                  <a:srgbClr val="FFC000"/>
                </a:solidFill>
              </a:rPr>
              <a:t> protilátek?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561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solidFill>
                  <a:srgbClr val="FF0000"/>
                </a:solidFill>
              </a:rPr>
              <a:t>primární biliární cholangitida…cirhóza</a:t>
            </a:r>
          </a:p>
          <a:p>
            <a:pPr lvl="1">
              <a:lnSpc>
                <a:spcPct val="11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AMA-M2 jsou pozitivní až u 95 % pacientů</a:t>
            </a:r>
          </a:p>
          <a:p>
            <a:pPr lvl="1">
              <a:lnSpc>
                <a:spcPct val="11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autoimunní onemocnění, při kterém jsou  poškozovány žlučovody → cholestáza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porucha odtoku žluči do střeva</a:t>
            </a:r>
          </a:p>
          <a:p>
            <a:pPr lvl="1">
              <a:lnSpc>
                <a:spcPct val="110000"/>
              </a:lnSpc>
            </a:pPr>
            <a:r>
              <a:rPr lang="cs-CZ" sz="3000" dirty="0" err="1" smtClean="0">
                <a:solidFill>
                  <a:schemeClr val="bg1"/>
                </a:solidFill>
              </a:rPr>
              <a:t>hypercholesterolemie</a:t>
            </a:r>
            <a:r>
              <a:rPr lang="cs-CZ" sz="3000" dirty="0" smtClean="0">
                <a:solidFill>
                  <a:schemeClr val="bg1"/>
                </a:solidFill>
              </a:rPr>
              <a:t> je žlučového původu</a:t>
            </a:r>
          </a:p>
          <a:p>
            <a:pPr lvl="1">
              <a:lnSpc>
                <a:spcPct val="11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základem léčby je zlepšit fluiditu žluči, nikoliv   podávat </a:t>
            </a:r>
            <a:r>
              <a:rPr lang="cs-CZ" sz="3000" dirty="0" err="1" smtClean="0">
                <a:solidFill>
                  <a:schemeClr val="bg1"/>
                </a:solidFill>
              </a:rPr>
              <a:t>hypolipidemika</a:t>
            </a: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která stejně příliš nefungují</a:t>
            </a:r>
          </a:p>
          <a:p>
            <a:pPr lvl="2">
              <a:lnSpc>
                <a:spcPct val="110000"/>
              </a:lnSpc>
            </a:pPr>
            <a:r>
              <a:rPr lang="cs-CZ" dirty="0" smtClean="0">
                <a:solidFill>
                  <a:schemeClr val="bg1"/>
                </a:solidFill>
              </a:rPr>
              <a:t>lékem první volby je </a:t>
            </a:r>
            <a:r>
              <a:rPr lang="cs-CZ" dirty="0" err="1" smtClean="0">
                <a:solidFill>
                  <a:schemeClr val="bg1"/>
                </a:solidFill>
              </a:rPr>
              <a:t>kys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dirty="0" err="1" smtClean="0">
                <a:solidFill>
                  <a:schemeClr val="bg1"/>
                </a:solidFill>
              </a:rPr>
              <a:t>ursodeoxycholová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Setkání </a:t>
            </a:r>
            <a:r>
              <a:rPr lang="cs-CZ" dirty="0" err="1"/>
              <a:t>MedPed</a:t>
            </a:r>
            <a:r>
              <a:rPr lang="cs-CZ" dirty="0"/>
              <a:t> center – Rančířov u </a:t>
            </a:r>
            <a:r>
              <a:rPr lang="cs-CZ" dirty="0" smtClean="0"/>
              <a:t>Jihlavy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06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Paní Marcela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384376" cy="475615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dg. PBC byla potvrzena také histologicky</a:t>
            </a:r>
          </a:p>
          <a:p>
            <a:pPr lvl="1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známky chronické cholestázy, ..)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zahájena léčba </a:t>
            </a:r>
            <a:r>
              <a:rPr lang="cs-CZ" dirty="0" err="1" smtClean="0">
                <a:solidFill>
                  <a:schemeClr val="bg1"/>
                </a:solidFill>
              </a:rPr>
              <a:t>kys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dirty="0" err="1" smtClean="0">
                <a:solidFill>
                  <a:schemeClr val="bg1"/>
                </a:solidFill>
              </a:rPr>
              <a:t>ursodeoxycholovou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 dávce 2x denně     500 mg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Setkání </a:t>
            </a:r>
            <a:r>
              <a:rPr lang="cs-CZ" dirty="0" err="1"/>
              <a:t>MedPed</a:t>
            </a:r>
            <a:r>
              <a:rPr lang="cs-CZ" dirty="0"/>
              <a:t> center – Rančířov u </a:t>
            </a:r>
            <a:r>
              <a:rPr lang="cs-CZ" dirty="0" smtClean="0"/>
              <a:t>Jihlavy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13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Efekt léčby po 2 měsících: </a:t>
            </a: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pokles hladin bilirubinu, triglyceridů a cholesterolu</a:t>
            </a:r>
          </a:p>
        </p:txBody>
      </p:sp>
      <p:pic>
        <p:nvPicPr>
          <p:cNvPr id="10" name="Zástupný symbol pro obsah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12" y="2194103"/>
            <a:ext cx="4742150" cy="295433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916398" y="2409599"/>
            <a:ext cx="4765164" cy="227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922041" y="4684314"/>
            <a:ext cx="4765164" cy="464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1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Paní Marcela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až po zaléčení PBC       se gastroenterolog rozhodl nasadit </a:t>
            </a:r>
            <a:r>
              <a:rPr lang="cs-CZ" dirty="0" err="1" smtClean="0">
                <a:solidFill>
                  <a:prstClr val="white"/>
                </a:solidFill>
              </a:rPr>
              <a:t>statin</a:t>
            </a:r>
            <a:r>
              <a:rPr lang="cs-CZ" dirty="0" smtClean="0">
                <a:solidFill>
                  <a:prstClr val="white"/>
                </a:solidFill>
              </a:rPr>
              <a:t> </a:t>
            </a:r>
            <a:r>
              <a:rPr lang="cs-CZ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cs-CZ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atorvastatin</a:t>
            </a:r>
            <a:r>
              <a:rPr lang="cs-CZ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 </a:t>
            </a:r>
            <a:r>
              <a:rPr lang="cs-CZ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mg denně</a:t>
            </a:r>
            <a:r>
              <a:rPr lang="cs-CZ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  </a:t>
            </a:r>
          </a:p>
          <a:p>
            <a:pPr lvl="0">
              <a:buFontTx/>
              <a:buChar char="-"/>
            </a:pPr>
            <a:r>
              <a:rPr lang="cs-CZ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                                                </a:t>
            </a:r>
            <a:r>
              <a:rPr lang="cs-CZ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↓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FontTx/>
              <a:buChar char="-"/>
            </a:pPr>
            <a:endParaRPr lang="cs-CZ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FontTx/>
              <a:buChar char="-"/>
            </a:pPr>
            <a:endParaRPr lang="cs-CZ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9978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po </a:t>
            </a:r>
            <a:r>
              <a:rPr lang="cs-CZ" dirty="0">
                <a:solidFill>
                  <a:prstClr val="white"/>
                </a:solidFill>
              </a:rPr>
              <a:t>něm došlo k další redukci hladin krevních </a:t>
            </a:r>
            <a:r>
              <a:rPr lang="cs-CZ" dirty="0" smtClean="0">
                <a:solidFill>
                  <a:prstClr val="white"/>
                </a:solidFill>
              </a:rPr>
              <a:t>lipidů a také ke snížení aktivit jaterních enzymů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séru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Setkání </a:t>
            </a:r>
            <a:r>
              <a:rPr lang="cs-CZ" dirty="0" err="1"/>
              <a:t>MedPed</a:t>
            </a:r>
            <a:r>
              <a:rPr lang="cs-CZ" dirty="0"/>
              <a:t> center – Rančířov u </a:t>
            </a:r>
            <a:r>
              <a:rPr lang="cs-CZ" dirty="0" smtClean="0"/>
              <a:t>Jihlavy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14</a:t>
            </a:fld>
            <a:endParaRPr lang="cs-CZ" dirty="0"/>
          </a:p>
        </p:txBody>
      </p:sp>
      <p:pic>
        <p:nvPicPr>
          <p:cNvPr id="11" name="Zástupný symbol pro obsah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7" y="3909592"/>
            <a:ext cx="4706007" cy="221010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33769" y="5780601"/>
            <a:ext cx="4730164" cy="348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61079" y="4420289"/>
            <a:ext cx="515733" cy="676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490597" y="3770967"/>
            <a:ext cx="36481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B0F0"/>
                </a:solidFill>
              </a:rPr>
              <a:t>Poučení:</a:t>
            </a:r>
            <a:r>
              <a:rPr lang="cs-CZ" sz="2400" dirty="0" smtClean="0">
                <a:solidFill>
                  <a:srgbClr val="00B0F0"/>
                </a:solidFill>
              </a:rPr>
              <a:t>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stejné jako p. Miloslava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cs-CZ" sz="2800" dirty="0" smtClean="0">
                <a:solidFill>
                  <a:srgbClr val="00B0F0"/>
                </a:solidFill>
              </a:rPr>
              <a:t>– u každé nové </a:t>
            </a:r>
            <a:r>
              <a:rPr lang="cs-CZ" sz="2800" dirty="0" err="1" smtClean="0">
                <a:solidFill>
                  <a:srgbClr val="00B0F0"/>
                </a:solidFill>
              </a:rPr>
              <a:t>dyslipidemie</a:t>
            </a:r>
            <a:r>
              <a:rPr lang="cs-CZ" sz="2800" dirty="0" smtClean="0">
                <a:solidFill>
                  <a:srgbClr val="00B0F0"/>
                </a:solidFill>
              </a:rPr>
              <a:t> udělat   </a:t>
            </a:r>
            <a:r>
              <a:rPr lang="cs-CZ" sz="2800" dirty="0" err="1" smtClean="0">
                <a:solidFill>
                  <a:srgbClr val="00B0F0"/>
                </a:solidFill>
              </a:rPr>
              <a:t>dif</a:t>
            </a:r>
            <a:r>
              <a:rPr lang="cs-CZ" sz="2800" dirty="0" smtClean="0">
                <a:solidFill>
                  <a:srgbClr val="00B0F0"/>
                </a:solidFill>
              </a:rPr>
              <a:t>. dg. rozvahu              a vyloučit sekundární etiologii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541964" y="321285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↓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C000"/>
                </a:solidFill>
              </a:rPr>
              <a:t>Děkuji vám za </a:t>
            </a:r>
            <a:r>
              <a:rPr lang="cs-CZ" sz="4000" dirty="0" smtClean="0">
                <a:solidFill>
                  <a:srgbClr val="FFC000"/>
                </a:solidFill>
              </a:rPr>
              <a:t>pozornost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Setkání MedPed center – Rančířov u </a:t>
            </a:r>
            <a:r>
              <a:rPr lang="cs-CZ" dirty="0" smtClean="0"/>
              <a:t>Jihlavy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15</a:t>
            </a:fld>
            <a:endParaRPr lang="cs-CZ"/>
          </a:p>
        </p:txBody>
      </p:sp>
      <p:pic>
        <p:nvPicPr>
          <p:cNvPr id="7" name="Zástupný symbol pro obsah 2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7" y="1699276"/>
            <a:ext cx="6800847" cy="4327811"/>
          </a:xfrm>
        </p:spPr>
      </p:pic>
    </p:spTree>
    <p:extLst>
      <p:ext uri="{BB962C8B-B14F-4D97-AF65-F5344CB8AC3E}">
        <p14:creationId xmlns:p14="http://schemas.microsoft.com/office/powerpoint/2010/main" val="13504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C000"/>
                </a:solidFill>
              </a:rPr>
              <a:t>Pan Petr </a:t>
            </a:r>
            <a:r>
              <a:rPr lang="cs-CZ" sz="4000" dirty="0">
                <a:solidFill>
                  <a:srgbClr val="FFC000"/>
                </a:solidFill>
              </a:rPr>
              <a:t>– </a:t>
            </a:r>
            <a:r>
              <a:rPr lang="cs-CZ" sz="4000" dirty="0" smtClean="0">
                <a:solidFill>
                  <a:srgbClr val="FFC000"/>
                </a:solidFill>
              </a:rPr>
              <a:t>47 </a:t>
            </a:r>
            <a:r>
              <a:rPr lang="cs-CZ" sz="4000" dirty="0">
                <a:solidFill>
                  <a:srgbClr val="FFC000"/>
                </a:solidFill>
              </a:rPr>
              <a:t>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byl referován gynekologem </a:t>
            </a:r>
            <a:r>
              <a:rPr lang="cs-CZ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jako pacient se zvýšenými jaterními testy (JT) ne zcela jasné etiologie</a:t>
            </a:r>
          </a:p>
          <a:p>
            <a:r>
              <a:rPr lang="cs-CZ" dirty="0" smtClean="0">
                <a:solidFill>
                  <a:schemeClr val="bg1"/>
                </a:solidFill>
                <a:sym typeface="Wingdings" panose="05000000000000000000" pitchFamily="2" charset="2"/>
              </a:rPr>
              <a:t>o pacientovi jsem se telefonicky dozvěděl, že je „trochu při těle“, ale ne obézní, a s alkoholem to prý nepřehání 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Jaterní testy: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sz="1200" dirty="0"/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Jedná se o: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bg1"/>
                </a:solidFill>
              </a:rPr>
              <a:t>hepatocelulární lézi</a:t>
            </a:r>
          </a:p>
          <a:p>
            <a:pPr>
              <a:buFontTx/>
              <a:buChar char="-"/>
            </a:pPr>
            <a:r>
              <a:rPr lang="cs-CZ" sz="2000" dirty="0" err="1" smtClean="0">
                <a:solidFill>
                  <a:schemeClr val="bg1"/>
                </a:solidFill>
              </a:rPr>
              <a:t>cholestatickou</a:t>
            </a:r>
            <a:r>
              <a:rPr lang="cs-CZ" sz="2000" dirty="0" smtClean="0">
                <a:solidFill>
                  <a:schemeClr val="bg1"/>
                </a:solidFill>
              </a:rPr>
              <a:t> lézi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bg1"/>
                </a:solidFill>
              </a:rPr>
              <a:t>nelze spolehlivě určit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Je elevace JT: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bg1"/>
                </a:solidFill>
              </a:rPr>
              <a:t>mírná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bg1"/>
                </a:solidFill>
              </a:rPr>
              <a:t>střední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bg1"/>
                </a:solidFill>
              </a:rPr>
              <a:t>výrazná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2</a:t>
            </a:fld>
            <a:endParaRPr lang="cs-CZ" dirty="0"/>
          </a:p>
        </p:txBody>
      </p:sp>
      <p:pic>
        <p:nvPicPr>
          <p:cNvPr id="9" name="Zástupný symbol pro obsah 10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06" y="2003988"/>
            <a:ext cx="4442460" cy="128210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948264" y="5290072"/>
            <a:ext cx="189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Je potřeba to řešit?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Anamnéza a klin. vyšetření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464496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OA: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léčí se s poruchou met. lipidů a art. hypertenzí       – zatím v péči PL</a:t>
            </a:r>
          </a:p>
          <a:p>
            <a:pPr lvl="1">
              <a:buFontTx/>
              <a:buChar char="-"/>
            </a:pPr>
            <a:r>
              <a:rPr lang="cs-CZ" sz="1600" dirty="0" smtClean="0">
                <a:solidFill>
                  <a:schemeClr val="bg1"/>
                </a:solidFill>
              </a:rPr>
              <a:t>bere </a:t>
            </a:r>
            <a:r>
              <a:rPr lang="cs-CZ" sz="1600" dirty="0" err="1" smtClean="0">
                <a:solidFill>
                  <a:schemeClr val="bg1"/>
                </a:solidFill>
              </a:rPr>
              <a:t>Agen</a:t>
            </a:r>
            <a:r>
              <a:rPr lang="cs-CZ" sz="1600" dirty="0" smtClean="0">
                <a:solidFill>
                  <a:schemeClr val="bg1"/>
                </a:solidFill>
              </a:rPr>
              <a:t>, </a:t>
            </a:r>
            <a:r>
              <a:rPr lang="cs-CZ" sz="1600" dirty="0" err="1" smtClean="0">
                <a:solidFill>
                  <a:schemeClr val="bg1"/>
                </a:solidFill>
              </a:rPr>
              <a:t>Atoris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nedávno zjištěn diabetes </a:t>
            </a:r>
            <a:r>
              <a:rPr lang="cs-CZ" dirty="0" err="1" smtClean="0">
                <a:solidFill>
                  <a:schemeClr val="bg1"/>
                </a:solidFill>
              </a:rPr>
              <a:t>mellitus</a:t>
            </a:r>
            <a:r>
              <a:rPr lang="cs-CZ" dirty="0" smtClean="0">
                <a:solidFill>
                  <a:schemeClr val="bg1"/>
                </a:solidFill>
              </a:rPr>
              <a:t> – zatím neřešeno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má </a:t>
            </a:r>
            <a:r>
              <a:rPr lang="cs-CZ" dirty="0" err="1" smtClean="0">
                <a:solidFill>
                  <a:schemeClr val="bg1"/>
                </a:solidFill>
              </a:rPr>
              <a:t>revm</a:t>
            </a:r>
            <a:r>
              <a:rPr lang="cs-CZ" dirty="0" smtClean="0">
                <a:solidFill>
                  <a:schemeClr val="bg1"/>
                </a:solidFill>
              </a:rPr>
              <a:t>. artritis – léčba přerušena pro patologické jaterní testy </a:t>
            </a:r>
            <a:r>
              <a:rPr lang="cs-CZ" dirty="0" smtClean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3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muž 47 let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Jedná se o člověka, který je             jen lehce při těle?</a:t>
            </a:r>
          </a:p>
        </p:txBody>
      </p:sp>
      <p:pic>
        <p:nvPicPr>
          <p:cNvPr id="13" name="Zástupný symbol pro obsah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7" y="2204864"/>
            <a:ext cx="370665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C000"/>
                </a:solidFill>
              </a:rPr>
              <a:t>Laboratorní </a:t>
            </a:r>
            <a:r>
              <a:rPr lang="cs-CZ" sz="4000" dirty="0">
                <a:solidFill>
                  <a:srgbClr val="FFC000"/>
                </a:solidFill>
              </a:rPr>
              <a:t>vyšetření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Jaká je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cílová hodnota LDL-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chol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     u diabetika kuřáka s 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dyslipidemií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hypertenzí?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4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400" dirty="0" smtClean="0">
                <a:solidFill>
                  <a:prstClr val="white"/>
                </a:solidFill>
              </a:rPr>
              <a:t>Další výsledky: </a:t>
            </a:r>
          </a:p>
          <a:p>
            <a:pPr marL="0" lvl="0" indent="0">
              <a:buNone/>
            </a:pPr>
            <a:endParaRPr lang="cs-CZ" sz="2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cs-CZ" sz="2400" dirty="0" smtClean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cs-CZ" sz="24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cs-CZ" sz="1200" dirty="0" smtClean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cs-CZ" sz="2000" dirty="0" smtClean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cs-CZ" sz="1200" dirty="0" smtClean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cs-CZ" sz="2000" dirty="0" smtClean="0">
                <a:solidFill>
                  <a:prstClr val="white"/>
                </a:solidFill>
              </a:rPr>
              <a:t>O čem svědčí tyto výsledky</a:t>
            </a:r>
            <a:r>
              <a:rPr lang="cs-CZ" sz="2000" dirty="0" smtClean="0">
                <a:solidFill>
                  <a:prstClr val="white"/>
                </a:solidFill>
              </a:rPr>
              <a:t>?</a:t>
            </a:r>
          </a:p>
          <a:p>
            <a:pPr lvl="0">
              <a:buFontTx/>
              <a:buChar char="-"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kompenzace DM?</a:t>
            </a:r>
          </a:p>
          <a:p>
            <a:pPr lvl="0">
              <a:buFontTx/>
              <a:buChar char="-"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 DM?</a:t>
            </a:r>
          </a:p>
          <a:p>
            <a:pPr marL="0" lvl="0" indent="0">
              <a:buNone/>
            </a:pPr>
            <a:r>
              <a:rPr lang="cs-CZ" sz="2000" dirty="0" smtClean="0">
                <a:solidFill>
                  <a:prstClr val="white"/>
                </a:solidFill>
              </a:rPr>
              <a:t>Je </a:t>
            </a:r>
            <a:r>
              <a:rPr lang="cs-CZ" sz="2000" dirty="0" smtClean="0">
                <a:solidFill>
                  <a:prstClr val="white"/>
                </a:solidFill>
              </a:rPr>
              <a:t>DM v tomto případě na dietu nebo na farmakoterapii?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Je uspokojivě léčená </a:t>
            </a:r>
            <a:r>
              <a:rPr lang="cs-CZ" sz="2000" dirty="0" err="1">
                <a:solidFill>
                  <a:schemeClr val="bg1"/>
                </a:solidFill>
              </a:rPr>
              <a:t>dyslipidemie</a:t>
            </a:r>
            <a:r>
              <a:rPr lang="cs-CZ" sz="2000" dirty="0">
                <a:solidFill>
                  <a:schemeClr val="bg1"/>
                </a:solidFill>
              </a:rPr>
              <a:t>?</a:t>
            </a:r>
          </a:p>
          <a:p>
            <a:pPr marL="0" lvl="0" indent="0">
              <a:buNone/>
            </a:pPr>
            <a:endParaRPr lang="cs-CZ" sz="20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Zástupný symbol pro obsah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0" y="2079077"/>
            <a:ext cx="6792309" cy="723367"/>
          </a:xfrm>
          <a:prstGeom prst="rect">
            <a:avLst/>
          </a:prstGeom>
        </p:spPr>
      </p:pic>
      <p:pic>
        <p:nvPicPr>
          <p:cNvPr id="11" name="Zástupný symbol pro obsah 9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7" y="2946708"/>
            <a:ext cx="4359213" cy="1042421"/>
          </a:xfrm>
          <a:prstGeom prst="rect">
            <a:avLst/>
          </a:prstGeom>
        </p:spPr>
      </p:pic>
      <p:pic>
        <p:nvPicPr>
          <p:cNvPr id="13" name="Zástupný symbol pro obsah 1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03" y="2946708"/>
            <a:ext cx="4121397" cy="21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FFC000"/>
                </a:solidFill>
              </a:rPr>
              <a:t>Dif</a:t>
            </a:r>
            <a:r>
              <a:rPr lang="cs-CZ" sz="4000" dirty="0" smtClean="0">
                <a:solidFill>
                  <a:srgbClr val="FFC000"/>
                </a:solidFill>
              </a:rPr>
              <a:t>. dg. </a:t>
            </a:r>
            <a:r>
              <a:rPr lang="cs-CZ" sz="4000" dirty="0" err="1" smtClean="0">
                <a:solidFill>
                  <a:srgbClr val="FFC000"/>
                </a:solidFill>
              </a:rPr>
              <a:t>hepatopatie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3200" y="1600200"/>
            <a:ext cx="22672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900" dirty="0" smtClean="0">
                <a:solidFill>
                  <a:schemeClr val="bg1"/>
                </a:solidFill>
              </a:rPr>
              <a:t>Prevalence? </a:t>
            </a:r>
          </a:p>
          <a:p>
            <a:pPr marL="0" indent="0">
              <a:buNone/>
            </a:pPr>
            <a:r>
              <a:rPr lang="cs-CZ" sz="1900" dirty="0" smtClean="0">
                <a:solidFill>
                  <a:schemeClr val="bg1"/>
                </a:solidFill>
              </a:rPr>
              <a:t>Jak </a:t>
            </a:r>
            <a:r>
              <a:rPr lang="cs-CZ" sz="1900" dirty="0">
                <a:solidFill>
                  <a:schemeClr val="bg1"/>
                </a:solidFill>
              </a:rPr>
              <a:t>vyloučit/potvrdit?</a:t>
            </a:r>
          </a:p>
          <a:p>
            <a:pPr marL="0" indent="0">
              <a:buNone/>
            </a:pPr>
            <a:endParaRPr lang="cs-CZ" sz="1900" dirty="0" smtClean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5</a:t>
            </a:fld>
            <a:endParaRPr lang="cs-CZ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47048" cy="4997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bg1"/>
                </a:solidFill>
              </a:rPr>
              <a:t>nealkoholová tuková choroba jater (NAFLD), nově MAFLD </a:t>
            </a:r>
            <a:r>
              <a:rPr lang="cs-CZ" sz="2200" dirty="0" smtClean="0">
                <a:solidFill>
                  <a:schemeClr val="bg1"/>
                </a:solidFill>
              </a:rPr>
              <a:t>(</a:t>
            </a:r>
            <a:r>
              <a:rPr lang="cs-CZ" sz="2200" dirty="0" err="1" smtClean="0">
                <a:solidFill>
                  <a:schemeClr val="bg1"/>
                </a:solidFill>
              </a:rPr>
              <a:t>metabolic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dysfunction-associated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fatty</a:t>
            </a:r>
            <a:r>
              <a:rPr lang="cs-CZ" sz="2200" dirty="0" smtClean="0">
                <a:solidFill>
                  <a:schemeClr val="bg1"/>
                </a:solidFill>
              </a:rPr>
              <a:t> liver d.)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bg1"/>
                </a:solidFill>
              </a:rPr>
              <a:t>zhoubné nádory jater a žluč. cest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bg1"/>
                </a:solidFill>
              </a:rPr>
              <a:t>abúzus alkoholu</a:t>
            </a:r>
          </a:p>
          <a:p>
            <a:pPr>
              <a:lnSpc>
                <a:spcPct val="110000"/>
              </a:lnSpc>
            </a:pPr>
            <a:r>
              <a:rPr lang="cs-CZ" dirty="0" err="1" smtClean="0">
                <a:solidFill>
                  <a:schemeClr val="bg1"/>
                </a:solidFill>
              </a:rPr>
              <a:t>chron</a:t>
            </a:r>
            <a:r>
              <a:rPr lang="cs-CZ" dirty="0" smtClean="0">
                <a:solidFill>
                  <a:schemeClr val="bg1"/>
                </a:solidFill>
              </a:rPr>
              <a:t>. virové hepatitidy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bg1"/>
                </a:solidFill>
              </a:rPr>
              <a:t>autoimunní hepatitidy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bg1"/>
                </a:solidFill>
              </a:rPr>
              <a:t>hemochromatóza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bg1"/>
                </a:solidFill>
              </a:rPr>
              <a:t>deficit </a:t>
            </a:r>
            <a:r>
              <a:rPr lang="cs-CZ" dirty="0" err="1" smtClean="0">
                <a:solidFill>
                  <a:schemeClr val="bg1"/>
                </a:solidFill>
              </a:rPr>
              <a:t>lysosomální</a:t>
            </a:r>
            <a:r>
              <a:rPr lang="cs-CZ" dirty="0" smtClean="0">
                <a:solidFill>
                  <a:schemeClr val="bg1"/>
                </a:solidFill>
              </a:rPr>
              <a:t> kyselé lipázy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solidFill>
                  <a:schemeClr val="bg1"/>
                </a:solidFill>
              </a:rPr>
              <a:t>deficit alfa1-antitrypsinu</a:t>
            </a:r>
          </a:p>
          <a:p>
            <a:pPr>
              <a:lnSpc>
                <a:spcPct val="110000"/>
              </a:lnSpc>
            </a:pPr>
            <a:r>
              <a:rPr lang="cs-CZ" sz="2200" dirty="0" smtClean="0">
                <a:solidFill>
                  <a:schemeClr val="bg1"/>
                </a:solidFill>
              </a:rPr>
              <a:t>něco dalšího?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FIB-4 skóre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>
            <a:noAutofit/>
          </a:bodyPr>
          <a:lstStyle/>
          <a:p>
            <a:r>
              <a:rPr lang="cs-CZ" sz="2600" dirty="0">
                <a:solidFill>
                  <a:schemeClr val="bg1"/>
                </a:solidFill>
              </a:rPr>
              <a:t>Co to je FIB-4 skóre?</a:t>
            </a:r>
          </a:p>
          <a:p>
            <a:r>
              <a:rPr lang="cs-CZ" sz="2600" dirty="0">
                <a:solidFill>
                  <a:schemeClr val="bg1"/>
                </a:solidFill>
              </a:rPr>
              <a:t>K čemu se požívá?</a:t>
            </a:r>
          </a:p>
          <a:p>
            <a:r>
              <a:rPr lang="cs-CZ" sz="2600" dirty="0">
                <a:solidFill>
                  <a:schemeClr val="bg1"/>
                </a:solidFill>
              </a:rPr>
              <a:t>U jakých pacientů je vhodné používat FIB-4 skóre?</a:t>
            </a:r>
          </a:p>
          <a:p>
            <a:r>
              <a:rPr lang="cs-CZ" sz="2600" dirty="0">
                <a:solidFill>
                  <a:schemeClr val="bg1"/>
                </a:solidFill>
              </a:rPr>
              <a:t>Co je součástí výpočtu?</a:t>
            </a:r>
          </a:p>
          <a:p>
            <a:r>
              <a:rPr lang="cs-CZ" sz="2600" dirty="0">
                <a:solidFill>
                  <a:schemeClr val="bg1"/>
                </a:solidFill>
              </a:rPr>
              <a:t>Může výpočet někdy poskytovat falešně vyšší hodnotu?</a:t>
            </a:r>
          </a:p>
          <a:p>
            <a:r>
              <a:rPr lang="cs-CZ" sz="2600" dirty="0" smtClean="0">
                <a:solidFill>
                  <a:schemeClr val="bg1"/>
                </a:solidFill>
              </a:rPr>
              <a:t>Jaké další vyšetření je </a:t>
            </a:r>
            <a:r>
              <a:rPr lang="cs-CZ" sz="2600" dirty="0">
                <a:solidFill>
                  <a:schemeClr val="bg1"/>
                </a:solidFill>
              </a:rPr>
              <a:t>indikováno u pac., </a:t>
            </a:r>
            <a:r>
              <a:rPr lang="cs-CZ" sz="2600" dirty="0" smtClean="0">
                <a:solidFill>
                  <a:schemeClr val="bg1"/>
                </a:solidFill>
              </a:rPr>
              <a:t>u kterého vyjde </a:t>
            </a:r>
            <a:r>
              <a:rPr lang="cs-CZ" sz="2600" dirty="0">
                <a:solidFill>
                  <a:schemeClr val="bg1"/>
                </a:solidFill>
              </a:rPr>
              <a:t>zvýšená hodnota?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08304" y="1600200"/>
            <a:ext cx="1378496" cy="4525963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1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Paní Marcela – 39 let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Setkání </a:t>
            </a:r>
            <a:r>
              <a:rPr lang="cs-CZ" dirty="0" err="1"/>
              <a:t>MedPed</a:t>
            </a:r>
            <a:r>
              <a:rPr lang="cs-CZ" dirty="0"/>
              <a:t> center – Rančířov u </a:t>
            </a:r>
            <a:r>
              <a:rPr lang="cs-CZ" dirty="0" smtClean="0"/>
              <a:t>Jihlavy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7</a:t>
            </a:fld>
            <a:endParaRPr lang="cs-CZ"/>
          </a:p>
        </p:txBody>
      </p:sp>
      <p:pic>
        <p:nvPicPr>
          <p:cNvPr id="9" name="Zástupný symbol pro obsah 9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30" y="1210612"/>
            <a:ext cx="6830339" cy="4978559"/>
          </a:xfrm>
        </p:spPr>
      </p:pic>
      <p:sp>
        <p:nvSpPr>
          <p:cNvPr id="10" name="Minus 9"/>
          <p:cNvSpPr/>
          <p:nvPr/>
        </p:nvSpPr>
        <p:spPr>
          <a:xfrm>
            <a:off x="2015476" y="2345972"/>
            <a:ext cx="914400" cy="35254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2310486" y="2585464"/>
            <a:ext cx="914400" cy="35254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5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Paní Marcela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39letá žena</a:t>
            </a:r>
          </a:p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s ničím se trvale neléčící</a:t>
            </a:r>
          </a:p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před 3 lety prodělala zápal plic, jinak s ničím závažněji nestonala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operace, úrazy: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0">
              <a:buFontTx/>
              <a:buChar char="-"/>
            </a:pPr>
            <a:r>
              <a:rPr lang="cs-CZ" dirty="0" smtClean="0">
                <a:solidFill>
                  <a:prstClr val="white"/>
                </a:solidFill>
              </a:rPr>
              <a:t>užívala </a:t>
            </a:r>
            <a:r>
              <a:rPr lang="cs-CZ" dirty="0" err="1" smtClean="0">
                <a:solidFill>
                  <a:prstClr val="white"/>
                </a:solidFill>
              </a:rPr>
              <a:t>horm</a:t>
            </a:r>
            <a:r>
              <a:rPr lang="cs-CZ" dirty="0" smtClean="0">
                <a:solidFill>
                  <a:prstClr val="white"/>
                </a:solidFill>
              </a:rPr>
              <a:t>. antikoncepci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Maitalon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estrogen +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gestagen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cs-CZ" dirty="0" smtClean="0">
                <a:solidFill>
                  <a:schemeClr val="bg1"/>
                </a:solidFill>
              </a:rPr>
              <a:t>jiné léky neužívala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70912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nekuřačka, alkohol pila jen výjimečně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 RA byl výskyt nádorových onemocnění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(matka zemřela na ca vaječníku, sestra na ca prsu), </a:t>
            </a:r>
            <a:r>
              <a:rPr lang="cs-CZ" dirty="0" smtClean="0">
                <a:solidFill>
                  <a:schemeClr val="bg1"/>
                </a:solidFill>
              </a:rPr>
              <a:t>KV onemocnění v RA nebyla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stěžovala si na únavu      a svědění kůže                  v posledním roce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A7D1-3E0B-431C-A60B-1C5FC5075D5F}" type="datetime1">
              <a:rPr lang="cs-CZ" smtClean="0"/>
              <a:t>10.7.2024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Setkání </a:t>
            </a:r>
            <a:r>
              <a:rPr lang="cs-CZ" dirty="0" err="1"/>
              <a:t>MedPed</a:t>
            </a:r>
            <a:r>
              <a:rPr lang="cs-CZ" dirty="0"/>
              <a:t> center – Rančířov u </a:t>
            </a:r>
            <a:r>
              <a:rPr lang="cs-CZ" dirty="0" smtClean="0"/>
              <a:t>Jihlavy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2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Paní Marcela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fyzikální nález v normě až na podváhu</a:t>
            </a:r>
          </a:p>
          <a:p>
            <a:pPr lvl="1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44 kg při výšce 158 cm, BMI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17,5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kg/m</a:t>
            </a:r>
            <a:r>
              <a:rPr lang="cs-CZ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hladina TSH byla v normě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84B-3822-413A-9F15-E23BD859B882}" type="datetime1">
              <a:rPr lang="cs-CZ" smtClean="0"/>
              <a:t>10.7.2024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Setkání </a:t>
            </a:r>
            <a:r>
              <a:rPr lang="cs-CZ" dirty="0" err="1"/>
              <a:t>MedPed</a:t>
            </a:r>
            <a:r>
              <a:rPr lang="cs-CZ" dirty="0"/>
              <a:t> center – Rančířov u </a:t>
            </a:r>
            <a:r>
              <a:rPr lang="cs-CZ" dirty="0" smtClean="0"/>
              <a:t>Jihlavy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392-DBAD-473B-B959-AAE451B898F9}" type="slidenum">
              <a:rPr lang="cs-CZ" smtClean="0"/>
              <a:t>9</a:t>
            </a:fld>
            <a:endParaRPr lang="cs-CZ"/>
          </a:p>
        </p:txBody>
      </p:sp>
      <p:pic>
        <p:nvPicPr>
          <p:cNvPr id="9" name="Zástupný symbol pro obsah 6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79" y="1690368"/>
            <a:ext cx="4437841" cy="4345626"/>
          </a:xfrm>
        </p:spPr>
      </p:pic>
      <p:pic>
        <p:nvPicPr>
          <p:cNvPr id="10" name="Zástupný symbol pro obsah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5242"/>
            <a:ext cx="4221788" cy="216024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425666" y="2709000"/>
            <a:ext cx="2882638" cy="4319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427938" y="3964517"/>
            <a:ext cx="2880366" cy="414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429476" y="1899098"/>
            <a:ext cx="2878828" cy="194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89886" y="5030977"/>
            <a:ext cx="2753922" cy="198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4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Vypadá to jako FH,                     ale je to skutečně FH?&amp;quot;&quot;/&gt;&lt;property id=&quot;20307&quot; value=&quot;256&quot;/&gt;&lt;/object&gt;&lt;object type=&quot;3&quot; unique_id=&quot;10386&quot;&gt;&lt;property id=&quot;20148&quot; value=&quot;5&quot;/&gt;&lt;property id=&quot;20300&quot; value=&quot;Slide 2 - &amp;quot;V běžném životě obvykle platí:&amp;quot;&quot;/&gt;&lt;property id=&quot;20307&quot; value=&quot;270&quot;/&gt;&lt;/object&gt;&lt;object type=&quot;3&quot; unique_id=&quot;10447&quot;&gt;&lt;property id=&quot;20148&quot; value=&quot;5&quot;/&gt;&lt;property id=&quot;20300&quot; value=&quot;Slide 3 - &amp;quot;Vypadá to jako FH,                                ale je to skutečně FH?&amp;quot;&quot;/&gt;&lt;property id=&quot;20307&quot; value=&quot;271&quot;/&gt;&lt;/object&gt;&lt;object type=&quot;3&quot; unique_id=&quot;10565&quot;&gt;&lt;property id=&quot;20148&quot; value=&quot;5&quot;/&gt;&lt;property id=&quot;20300&quot; value=&quot;Slide 4 - &amp;quot;Vypadá to jako FH,                                ale je to skutečně FH?&amp;quot;&quot;/&gt;&lt;property id=&quot;20307&quot; value=&quot;273&quot;/&gt;&lt;/object&gt;&lt;object type=&quot;3&quot; unique_id=&quot;10593&quot;&gt;&lt;property id=&quot;20148&quot; value=&quot;5&quot;/&gt;&lt;property id=&quot;20300&quot; value=&quot;Slide 6 - &amp;quot;Pan Miloslav&amp;quot;&quot;/&gt;&lt;property id=&quot;20307&quot; value=&quot;274&quot;/&gt;&lt;/object&gt;&lt;object type=&quot;3&quot; unique_id=&quot;10650&quot;&gt;&lt;property id=&quot;20148&quot; value=&quot;5&quot;/&gt;&lt;property id=&quot;20300&quot; value=&quot;Slide 9 - &amp;quot;Jaký další krok byste doporučili?&amp;quot;&quot;/&gt;&lt;property id=&quot;20307&quot; value=&quot;277&quot;/&gt;&lt;/object&gt;&lt;object type=&quot;3&quot; unique_id=&quot;10651&quot;&gt;&lt;property id=&quot;20148&quot; value=&quot;5&quot;/&gt;&lt;property id=&quot;20300&quot; value=&quot;Slide 10 - &amp;quot;Který důležitý výsledek                         na výsledkových listech chyběl?&amp;quot;&quot;/&gt;&lt;property id=&quot;20307&quot; value=&quot;278&quot;/&gt;&lt;/object&gt;&lt;object type=&quot;3&quot; unique_id=&quot;58883&quot;&gt;&lt;property id=&quot;20148&quot; value=&quot;5&quot;/&gt;&lt;property id=&quot;20300&quot; value=&quot;Slide 12 - &amp;quot;Pan Miloslav&amp;quot;&quot;/&gt;&lt;property id=&quot;20307&quot; value=&quot;281&quot;/&gt;&lt;/object&gt;&lt;object type=&quot;3&quot; unique_id=&quot;59108&quot;&gt;&lt;property id=&quot;20148&quot; value=&quot;5&quot;/&gt;&lt;property id=&quot;20300&quot; value=&quot;Slide 13 - &amp;quot;Paní Vlasta – 64 let&amp;quot;&quot;/&gt;&lt;property id=&quot;20307&quot; value=&quot;282&quot;/&gt;&lt;/object&gt;&lt;object type=&quot;3&quot; unique_id=&quot;59160&quot;&gt;&lt;property id=&quot;20148&quot; value=&quot;5&quot;/&gt;&lt;property id=&quot;20300&quot; value=&quot;Slide 14 - &amp;quot;Paní Vlasta&amp;quot;&quot;/&gt;&lt;property id=&quot;20307&quot; value=&quot;283&quot;/&gt;&lt;/object&gt;&lt;object type=&quot;3&quot; unique_id=&quot;59418&quot;&gt;&lt;property id=&quot;20148&quot; value=&quot;5&quot;/&gt;&lt;property id=&quot;20300&quot; value=&quot;Slide 15 - &amp;quot;Paní Vlasta&amp;quot;&quot;/&gt;&lt;property id=&quot;20307&quot; value=&quot;284&quot;/&gt;&lt;/object&gt;&lt;object type=&quot;3&quot; unique_id=&quot;59419&quot;&gt;&lt;property id=&quot;20148&quot; value=&quot;5&quot;/&gt;&lt;property id=&quot;20300&quot; value=&quot;Slide 16 - &amp;quot;Myslíte, že má paní Vlasta FH?&amp;quot;&quot;/&gt;&lt;property id=&quot;20307&quot; value=&quot;285&quot;/&gt;&lt;/object&gt;&lt;object type=&quot;3&quot; unique_id=&quot;59477&quot;&gt;&lt;property id=&quot;20148&quot; value=&quot;5&quot;/&gt;&lt;property id=&quot;20300&quot; value=&quot;Slide 20 - &amp;quot;Paní Vlasta - léčba&amp;quot;&quot;/&gt;&lt;property id=&quot;20307&quot; value=&quot;286&quot;/&gt;&lt;/object&gt;&lt;object type=&quot;3&quot; unique_id=&quot;59759&quot;&gt;&lt;property id=&quot;20148&quot; value=&quot;5&quot;/&gt;&lt;property id=&quot;20300&quot; value=&quot;Slide 17 - &amp;quot;Nizozemský skórovací systém&amp;quot;&quot;/&gt;&lt;property id=&quot;20307&quot; value=&quot;288&quot;/&gt;&lt;/object&gt;&lt;object type=&quot;3&quot; unique_id=&quot;59760&quot;&gt;&lt;property id=&quot;20148&quot; value=&quot;5&quot;/&gt;&lt;property id=&quot;20300&quot; value=&quot;Slide 18 - &amp;quot;Paní Vlasta - léčba&amp;quot;&quot;/&gt;&lt;property id=&quot;20307&quot; value=&quot;287&quot;/&gt;&lt;/object&gt;&lt;object type=&quot;3&quot; unique_id=&quot;60114&quot;&gt;&lt;property id=&quot;20148&quot; value=&quot;5&quot;/&gt;&lt;property id=&quot;20300&quot; value=&quot;Slide 5 - &amp;quot;Pan Miloslav – 60 let&amp;quot;&quot;/&gt;&lt;property id=&quot;20307&quot; value=&quot;291&quot;/&gt;&lt;/object&gt;&lt;object type=&quot;3&quot; unique_id=&quot;60115&quot;&gt;&lt;property id=&quot;20148&quot; value=&quot;5&quot;/&gt;&lt;property id=&quot;20300&quot; value=&quot;Slide 7 - &amp;quot;Pan Miloslav&amp;quot;&quot;/&gt;&lt;property id=&quot;20307&quot; value=&quot;293&quot;/&gt;&lt;/object&gt;&lt;object type=&quot;3&quot; unique_id=&quot;60116&quot;&gt;&lt;property id=&quot;20148&quot; value=&quot;5&quot;/&gt;&lt;property id=&quot;20300&quot; value=&quot;Slide 8 - &amp;quot;Pan Miloslav&amp;quot;&quot;/&gt;&lt;property id=&quot;20307&quot; value=&quot;295&quot;/&gt;&lt;/object&gt;&lt;object type=&quot;3&quot; unique_id=&quot;60117&quot;&gt;&lt;property id=&quot;20148&quot; value=&quot;5&quot;/&gt;&lt;property id=&quot;20300&quot; value=&quot;Slide 11 - &amp;quot;Pan Miloslav&amp;quot;&quot;/&gt;&lt;property id=&quot;20307&quot; value=&quot;297&quot;/&gt;&lt;/object&gt;&lt;object type=&quot;3&quot; unique_id=&quot;60118&quot;&gt;&lt;property id=&quot;20148&quot; value=&quot;5&quot;/&gt;&lt;property id=&quot;20300&quot; value=&quot;Slide 19 - &amp;quot;Paní Vlasta - léčba&amp;quot;&quot;/&gt;&lt;property id=&quot;20307&quot; value=&quot;306&quot;/&gt;&lt;/object&gt;&lt;object type=&quot;3&quot; unique_id=&quot;60119&quot;&gt;&lt;property id=&quot;20148&quot; value=&quot;5&quot;/&gt;&lt;property id=&quot;20300&quot; value=&quot;Slide 21 - &amp;quot;Paní Marcela – 39 let&amp;quot;&quot;/&gt;&lt;property id=&quot;20307&quot; value=&quot;298&quot;/&gt;&lt;/object&gt;&lt;object type=&quot;3&quot; unique_id=&quot;60120&quot;&gt;&lt;property id=&quot;20148&quot; value=&quot;5&quot;/&gt;&lt;property id=&quot;20300&quot; value=&quot;Slide 22 - &amp;quot;Paní Marcela&amp;quot;&quot;/&gt;&lt;property id=&quot;20307&quot; value=&quot;299&quot;/&gt;&lt;/object&gt;&lt;object type=&quot;3&quot; unique_id=&quot;60121&quot;&gt;&lt;property id=&quot;20148&quot; value=&quot;5&quot;/&gt;&lt;property id=&quot;20300&quot; value=&quot;Slide 23 - &amp;quot;Paní Marcela&amp;quot;&quot;/&gt;&lt;property id=&quot;20307&quot; value=&quot;300&quot;/&gt;&lt;/object&gt;&lt;object type=&quot;3&quot; unique_id=&quot;60122&quot;&gt;&lt;property id=&quot;20148&quot; value=&quot;5&quot;/&gt;&lt;property id=&quot;20300&quot; value=&quot;Slide 24 - &amp;quot;Uvedené nálezy jsou velmi suspektní pro: &amp;quot;&quot;/&gt;&lt;property id=&quot;20307&quot; value=&quot;301&quot;/&gt;&lt;/object&gt;&lt;object type=&quot;3&quot; unique_id=&quot;60123&quot;&gt;&lt;property id=&quot;20148&quot; value=&quot;5&quot;/&gt;&lt;property id=&quot;20300&quot; value=&quot;Slide 25 - &amp;quot;Paní Marcela&amp;quot;&quot;/&gt;&lt;property id=&quot;20307&quot; value=&quot;302&quot;/&gt;&lt;/object&gt;&lt;object type=&quot;3&quot; unique_id=&quot;60124&quot;&gt;&lt;property id=&quot;20148&quot; value=&quot;5&quot;/&gt;&lt;property id=&quot;20300&quot; value=&quot;Slide 26 - &amp;quot;Pro jakou chorobu je typický výskyt antimitochondriálních protilátek?&amp;quot;&quot;/&gt;&lt;property id=&quot;20307&quot; value=&quot;303&quot;/&gt;&lt;/object&gt;&lt;object type=&quot;3&quot; unique_id=&quot;60125&quot;&gt;&lt;property id=&quot;20148&quot; value=&quot;5&quot;/&gt;&lt;property id=&quot;20300&quot; value=&quot;Slide 27 - &amp;quot;Paní Marcela&amp;quot;&quot;/&gt;&lt;property id=&quot;20307&quot; value=&quot;304&quot;/&gt;&lt;/object&gt;&lt;object type=&quot;3&quot; unique_id=&quot;60126&quot;&gt;&lt;property id=&quot;20148&quot; value=&quot;5&quot;/&gt;&lt;property id=&quot;20300&quot; value=&quot;Slide 28 - &amp;quot;Paní Marcela&amp;quot;&quot;/&gt;&lt;property id=&quot;20307&quot; value=&quot;305&quot;/&gt;&lt;/object&gt;&lt;object type=&quot;3&quot; unique_id=&quot;60127&quot;&gt;&lt;property id=&quot;20148&quot; value=&quot;5&quot;/&gt;&lt;property id=&quot;20300&quot; value=&quot;Slide 29 - &amp;quot;Co říci závěrem?&amp;quot;&quot;/&gt;&lt;property id=&quot;20307&quot; value=&quot;3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</TotalTime>
  <Words>1640</Words>
  <Application>Microsoft Office PowerPoint</Application>
  <PresentationFormat>Předvádění na obrazovce (4:3)</PresentationFormat>
  <Paragraphs>207</Paragraphs>
  <Slides>15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Motiv systému Office</vt:lpstr>
      <vt:lpstr>Patologické jaterní testy              v ordinaci lipidologa</vt:lpstr>
      <vt:lpstr>Pan Petr – 47 let</vt:lpstr>
      <vt:lpstr>Anamnéza a klin. vyšetření</vt:lpstr>
      <vt:lpstr>Laboratorní vyšetření</vt:lpstr>
      <vt:lpstr>Dif. dg. hepatopatie</vt:lpstr>
      <vt:lpstr>FIB-4 skóre</vt:lpstr>
      <vt:lpstr>Paní Marcela – 39 let</vt:lpstr>
      <vt:lpstr>Paní Marcela</vt:lpstr>
      <vt:lpstr>Paní Marcela</vt:lpstr>
      <vt:lpstr>Uvedené nálezy jsou velmi suspektní pro: </vt:lpstr>
      <vt:lpstr>Paní Marcela</vt:lpstr>
      <vt:lpstr>Pro jakou chorobu je typický výskyt antimitochondriálních protilátek?</vt:lpstr>
      <vt:lpstr>Paní Marcela</vt:lpstr>
      <vt:lpstr>Paní Marcela</vt:lpstr>
      <vt:lpstr>Děkuji vám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Cibulka</dc:creator>
  <cp:lastModifiedBy>Cibulka Roman</cp:lastModifiedBy>
  <cp:revision>257</cp:revision>
  <dcterms:created xsi:type="dcterms:W3CDTF">2013-03-16T16:24:31Z</dcterms:created>
  <dcterms:modified xsi:type="dcterms:W3CDTF">2024-07-10T10:41:13Z</dcterms:modified>
</cp:coreProperties>
</file>