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3" r:id="rId1"/>
  </p:sldMasterIdLst>
  <p:sldIdLst>
    <p:sldId id="256" r:id="rId2"/>
    <p:sldId id="297" r:id="rId3"/>
    <p:sldId id="298" r:id="rId4"/>
    <p:sldId id="295" r:id="rId5"/>
    <p:sldId id="289" r:id="rId6"/>
    <p:sldId id="288" r:id="rId7"/>
    <p:sldId id="300" r:id="rId8"/>
    <p:sldId id="301" r:id="rId9"/>
    <p:sldId id="299" r:id="rId10"/>
    <p:sldId id="26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lcova Marie" initials="SM" lastIdx="0" clrIdx="0">
    <p:extLst>
      <p:ext uri="{19B8F6BF-5375-455C-9EA6-DF929625EA0E}">
        <p15:presenceInfo xmlns:p15="http://schemas.microsoft.com/office/powerpoint/2012/main" userId="S-1-5-21-71462306-1090664017-1453867065-18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4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7382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361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693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178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80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0484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59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774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>
                    <a:lumMod val="9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>
                    <a:lumMod val="9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1192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433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091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4050791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pPr/>
              <a:t>5/3/2023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233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1">
              <a:lumMod val="50000"/>
              <a:lumOff val="5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t>5/3/2023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789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5/3/2023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28872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3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smtClean="0"/>
              <a:t>Kazuistiky – vliv infúze, </a:t>
            </a:r>
            <a:r>
              <a:rPr lang="cs-CZ" b="1" smtClean="0"/>
              <a:t>antikoagulans 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 smtClean="0"/>
              <a:t>M. Šolcová</a:t>
            </a:r>
            <a:r>
              <a:rPr lang="cs-CZ" b="1" smtClean="0"/>
              <a:t>, </a:t>
            </a:r>
            <a:r>
              <a:rPr lang="cs-CZ" b="1" smtClean="0"/>
              <a:t>3-4/23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79454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Směrnice KV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MS </a:t>
            </a:r>
            <a:r>
              <a:rPr lang="cs-CZ" dirty="0" err="1" smtClean="0"/>
              <a:t>Teams</a:t>
            </a:r>
            <a:r>
              <a:rPr lang="cs-CZ" dirty="0" smtClean="0"/>
              <a:t> – Provoz – Soubory – LIS – </a:t>
            </a:r>
            <a:r>
              <a:rPr lang="cs-CZ" sz="2800" b="1" dirty="0" smtClean="0">
                <a:solidFill>
                  <a:srgbClr val="00B050"/>
                </a:solidFill>
              </a:rPr>
              <a:t>000Směrnice KV </a:t>
            </a:r>
            <a:r>
              <a:rPr lang="cs-CZ" sz="2800" b="1" dirty="0" smtClean="0">
                <a:solidFill>
                  <a:schemeClr val="tx1"/>
                </a:solidFill>
              </a:rPr>
              <a:t>(v budoucnu v SLP)</a:t>
            </a:r>
            <a:endParaRPr lang="cs-CZ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561059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Vliv antikoagulačního činidla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3989" y="1071799"/>
            <a:ext cx="4258491" cy="516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98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Závěr: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913773" y="2367092"/>
            <a:ext cx="10868923" cy="3424107"/>
          </a:xfrm>
        </p:spPr>
        <p:txBody>
          <a:bodyPr/>
          <a:lstStyle/>
          <a:p>
            <a:pPr lvl="0"/>
            <a:r>
              <a:rPr lang="cs-CZ" sz="2400" b="1" dirty="0">
                <a:solidFill>
                  <a:srgbClr val="00B0F0"/>
                </a:solidFill>
              </a:rPr>
              <a:t>Otestuj přítomnost K</a:t>
            </a:r>
            <a:r>
              <a:rPr lang="cs-CZ" sz="2400" b="1" baseline="-25000" dirty="0">
                <a:solidFill>
                  <a:srgbClr val="00B0F0"/>
                </a:solidFill>
              </a:rPr>
              <a:t>3</a:t>
            </a:r>
            <a:r>
              <a:rPr lang="cs-CZ" sz="2400" b="1" dirty="0">
                <a:solidFill>
                  <a:srgbClr val="00B0F0"/>
                </a:solidFill>
              </a:rPr>
              <a:t>EDTA – podezření?, jak prokázat?</a:t>
            </a:r>
            <a:endParaRPr lang="cs-CZ" sz="2400" dirty="0">
              <a:solidFill>
                <a:srgbClr val="00B0F0"/>
              </a:solidFill>
            </a:endParaRPr>
          </a:p>
          <a:p>
            <a:r>
              <a:rPr lang="cs-CZ" sz="2400" dirty="0">
                <a:solidFill>
                  <a:srgbClr val="FF0000"/>
                </a:solidFill>
              </a:rPr>
              <a:t>Extrémně vysoké P/S K </a:t>
            </a:r>
            <a:r>
              <a:rPr lang="cs-CZ" sz="2400" dirty="0"/>
              <a:t>(</a:t>
            </a:r>
            <a:r>
              <a:rPr lang="cs-CZ" sz="2400" dirty="0">
                <a:solidFill>
                  <a:srgbClr val="FFC000"/>
                </a:solidFill>
              </a:rPr>
              <a:t>kontroluj i výsledek při vydání hemolýza </a:t>
            </a:r>
            <a:r>
              <a:rPr lang="cs-CZ" sz="2400" dirty="0"/>
              <a:t>– neodpovídá hemolýze, </a:t>
            </a:r>
            <a:r>
              <a:rPr lang="cs-CZ" sz="2400" dirty="0">
                <a:solidFill>
                  <a:srgbClr val="00B050"/>
                </a:solidFill>
              </a:rPr>
              <a:t>při HI </a:t>
            </a:r>
            <a:r>
              <a:rPr lang="cs-CZ" sz="2400" dirty="0" smtClean="0">
                <a:solidFill>
                  <a:srgbClr val="00B050"/>
                </a:solidFill>
              </a:rPr>
              <a:t>1000 = 10 g/l </a:t>
            </a:r>
            <a:r>
              <a:rPr lang="cs-CZ" sz="2400" dirty="0">
                <a:solidFill>
                  <a:srgbClr val="00B050"/>
                </a:solidFill>
              </a:rPr>
              <a:t>zvýšení o 4 </a:t>
            </a:r>
            <a:r>
              <a:rPr lang="cs-CZ" sz="2400" dirty="0" err="1">
                <a:solidFill>
                  <a:srgbClr val="00B050"/>
                </a:solidFill>
              </a:rPr>
              <a:t>mmol</a:t>
            </a:r>
            <a:r>
              <a:rPr lang="cs-CZ" sz="2400" dirty="0">
                <a:solidFill>
                  <a:srgbClr val="00B050"/>
                </a:solidFill>
              </a:rPr>
              <a:t>/l</a:t>
            </a:r>
            <a:r>
              <a:rPr lang="cs-CZ" sz="2400" dirty="0"/>
              <a:t>) – podezření na </a:t>
            </a:r>
            <a:r>
              <a:rPr lang="cs-CZ" sz="2400" dirty="0">
                <a:solidFill>
                  <a:srgbClr val="FF0000"/>
                </a:solidFill>
              </a:rPr>
              <a:t>vliv infúze či přelití z </a:t>
            </a:r>
            <a:r>
              <a:rPr lang="cs-CZ" sz="2400" dirty="0" smtClean="0">
                <a:solidFill>
                  <a:srgbClr val="FF0000"/>
                </a:solidFill>
              </a:rPr>
              <a:t>K3EDTA, vyloučit dlouhý transport (+ chlad?), vysoký počet krevních elementů </a:t>
            </a:r>
            <a:r>
              <a:rPr lang="cs-CZ" sz="2400" dirty="0" smtClean="0">
                <a:solidFill>
                  <a:srgbClr val="00B050"/>
                </a:solidFill>
              </a:rPr>
              <a:t>(trombo, </a:t>
            </a:r>
            <a:r>
              <a:rPr lang="cs-CZ" sz="2400" dirty="0" err="1" smtClean="0">
                <a:solidFill>
                  <a:srgbClr val="00B050"/>
                </a:solidFill>
              </a:rPr>
              <a:t>leuko</a:t>
            </a:r>
            <a:r>
              <a:rPr lang="cs-CZ" sz="2400" dirty="0" smtClean="0">
                <a:solidFill>
                  <a:srgbClr val="00B050"/>
                </a:solidFill>
              </a:rPr>
              <a:t> – 100 . 10</a:t>
            </a:r>
            <a:r>
              <a:rPr lang="cs-CZ" sz="2400" baseline="30000" dirty="0" smtClean="0">
                <a:solidFill>
                  <a:srgbClr val="00B050"/>
                </a:solidFill>
              </a:rPr>
              <a:t>9</a:t>
            </a:r>
            <a:r>
              <a:rPr lang="cs-CZ" sz="2400" dirty="0" smtClean="0">
                <a:solidFill>
                  <a:srgbClr val="00B050"/>
                </a:solidFill>
              </a:rPr>
              <a:t>/l trombo a 100 . 10</a:t>
            </a:r>
            <a:r>
              <a:rPr lang="cs-CZ" sz="2400" baseline="30000" dirty="0" smtClean="0">
                <a:solidFill>
                  <a:srgbClr val="00B050"/>
                </a:solidFill>
              </a:rPr>
              <a:t>9</a:t>
            </a:r>
            <a:r>
              <a:rPr lang="cs-CZ" sz="2400" dirty="0" smtClean="0">
                <a:solidFill>
                  <a:srgbClr val="00B050"/>
                </a:solidFill>
              </a:rPr>
              <a:t>/l </a:t>
            </a:r>
            <a:r>
              <a:rPr lang="cs-CZ" sz="2400" dirty="0" err="1" smtClean="0">
                <a:solidFill>
                  <a:srgbClr val="00B050"/>
                </a:solidFill>
              </a:rPr>
              <a:t>leuko</a:t>
            </a:r>
            <a:r>
              <a:rPr lang="cs-CZ" sz="2400" dirty="0" smtClean="0">
                <a:solidFill>
                  <a:srgbClr val="00B050"/>
                </a:solidFill>
              </a:rPr>
              <a:t> zvyšuje K o 1 </a:t>
            </a:r>
            <a:r>
              <a:rPr lang="cs-CZ" sz="2400" dirty="0" err="1" smtClean="0">
                <a:solidFill>
                  <a:srgbClr val="00B050"/>
                </a:solidFill>
              </a:rPr>
              <a:t>mmol</a:t>
            </a:r>
            <a:r>
              <a:rPr lang="cs-CZ" sz="2400" dirty="0" smtClean="0">
                <a:solidFill>
                  <a:srgbClr val="00B050"/>
                </a:solidFill>
              </a:rPr>
              <a:t>/l). </a:t>
            </a:r>
          </a:p>
          <a:p>
            <a:r>
              <a:rPr lang="cs-CZ" sz="2400" dirty="0" smtClean="0"/>
              <a:t>Pokud vše OK, </a:t>
            </a:r>
            <a:r>
              <a:rPr lang="cs-CZ" sz="2400" dirty="0"/>
              <a:t>doplň </a:t>
            </a:r>
            <a:r>
              <a:rPr lang="cs-CZ" sz="2400" dirty="0">
                <a:solidFill>
                  <a:srgbClr val="FFC000"/>
                </a:solidFill>
              </a:rPr>
              <a:t>Ca a Mg</a:t>
            </a:r>
            <a:r>
              <a:rPr lang="cs-CZ" sz="2400" dirty="0"/>
              <a:t>, jejich extrémně nízké hodnoty svědčí o přítomnosti </a:t>
            </a:r>
            <a:r>
              <a:rPr lang="cs-CZ" sz="2400" dirty="0" smtClean="0"/>
              <a:t>EDTA (snížená bude i aktivita enzymů, Mg je </a:t>
            </a:r>
            <a:r>
              <a:rPr lang="cs-CZ" sz="2400" dirty="0" err="1" smtClean="0"/>
              <a:t>kofaktore</a:t>
            </a:r>
            <a:r>
              <a:rPr lang="cs-CZ" sz="2400" dirty="0" err="1"/>
              <a:t>m</a:t>
            </a:r>
            <a:r>
              <a:rPr lang="cs-CZ" sz="2400" dirty="0" smtClean="0"/>
              <a:t> řady enzymů, např. ALP).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717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</a:t>
            </a:r>
            <a:r>
              <a:rPr lang="cs-CZ" baseline="-25000" dirty="0" smtClean="0"/>
              <a:t>3</a:t>
            </a:r>
            <a:r>
              <a:rPr lang="cs-CZ" dirty="0" smtClean="0"/>
              <a:t>EDTA – přelito z KO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930206" y="2404873"/>
            <a:ext cx="7685282" cy="308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524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Vliv infúze FR – nevydávat!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786384" y="1826331"/>
            <a:ext cx="6258775" cy="4336725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7159752" y="3575304"/>
            <a:ext cx="4700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rgbClr val="FF0000"/>
                </a:solidFill>
              </a:rPr>
              <a:t>Při podezření na odběr z infúze doplnit CB a alb!</a:t>
            </a: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697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2880" y="286603"/>
            <a:ext cx="11494008" cy="1450757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Vliv infúze </a:t>
            </a:r>
            <a:r>
              <a:rPr lang="cs-CZ" dirty="0" err="1" smtClean="0"/>
              <a:t>Plasmalyte</a:t>
            </a:r>
            <a:r>
              <a:rPr lang="cs-CZ" dirty="0" smtClean="0"/>
              <a:t> – nevydávat!</a:t>
            </a:r>
            <a:br>
              <a:rPr lang="cs-CZ" dirty="0" smtClean="0"/>
            </a:br>
            <a:r>
              <a:rPr lang="cs-CZ" dirty="0" smtClean="0"/>
              <a:t>Viróza – opak. zvracení, teplota, hyperventilace - RAL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139696" y="1737360"/>
            <a:ext cx="4814646" cy="4640543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7150608" y="3503633"/>
            <a:ext cx="3959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rgbClr val="FF0000"/>
                </a:solidFill>
              </a:rPr>
              <a:t>Plasmalyte</a:t>
            </a:r>
            <a:r>
              <a:rPr lang="cs-CZ" dirty="0" smtClean="0">
                <a:solidFill>
                  <a:srgbClr val="FF0000"/>
                </a:solidFill>
              </a:rPr>
              <a:t>: Na, K, Cl, Mg (</a:t>
            </a:r>
            <a:r>
              <a:rPr lang="cs-CZ" dirty="0" err="1" smtClean="0">
                <a:solidFill>
                  <a:srgbClr val="FF0000"/>
                </a:solidFill>
              </a:rPr>
              <a:t>nrení</a:t>
            </a:r>
            <a:r>
              <a:rPr lang="cs-CZ" dirty="0" smtClean="0">
                <a:solidFill>
                  <a:srgbClr val="FF0000"/>
                </a:solidFill>
              </a:rPr>
              <a:t> Ca, P)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7150608" y="4398264"/>
            <a:ext cx="52412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Ionizovaný vápník cca 50 % celkového Ca </a:t>
            </a:r>
            <a:br>
              <a:rPr lang="cs-CZ" dirty="0" smtClean="0"/>
            </a:br>
            <a:r>
              <a:rPr lang="cs-CZ" dirty="0" smtClean="0"/>
              <a:t>(vliv pH a albuminu)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7150608" y="5641848"/>
            <a:ext cx="5221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aRAL</a:t>
            </a:r>
            <a:r>
              <a:rPr lang="cs-CZ" dirty="0" smtClean="0"/>
              <a:t>, přesto také MAC AG 19 (keto)+ MAL (</a:t>
            </a:r>
            <a:r>
              <a:rPr lang="cs-CZ" dirty="0" err="1" smtClean="0"/>
              <a:t>hypoCl</a:t>
            </a:r>
            <a:r>
              <a:rPr lang="cs-CZ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7280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Vliv infúze </a:t>
            </a:r>
            <a:r>
              <a:rPr lang="cs-CZ" dirty="0" err="1" smtClean="0"/>
              <a:t>Plasmalyte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519589" y="2011680"/>
            <a:ext cx="6474492" cy="3766457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386354" y="3248577"/>
            <a:ext cx="30302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Plasmalyte</a:t>
            </a:r>
            <a:r>
              <a:rPr lang="cs-CZ" dirty="0"/>
              <a:t>: 140-5-98, Mg 1,5,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acetát</a:t>
            </a:r>
            <a:r>
              <a:rPr lang="cs-CZ" dirty="0"/>
              <a:t>, </a:t>
            </a:r>
            <a:r>
              <a:rPr lang="cs-CZ" dirty="0" err="1"/>
              <a:t>glukonát</a:t>
            </a:r>
            <a:r>
              <a:rPr lang="cs-CZ" dirty="0"/>
              <a:t> - alkalizující</a:t>
            </a:r>
          </a:p>
        </p:txBody>
      </p:sp>
    </p:spTree>
    <p:extLst>
      <p:ext uri="{BB962C8B-B14F-4D97-AF65-F5344CB8AC3E}">
        <p14:creationId xmlns:p14="http://schemas.microsoft.com/office/powerpoint/2010/main" val="845152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Vliv infúze </a:t>
            </a:r>
            <a:r>
              <a:rPr lang="cs-CZ" dirty="0" err="1" smtClean="0"/>
              <a:t>Plasmalyte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182112" y="1941973"/>
            <a:ext cx="5855069" cy="4294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85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Infúze </a:t>
            </a:r>
            <a:r>
              <a:rPr lang="cs-CZ" dirty="0" err="1" smtClean="0"/>
              <a:t>KCl</a:t>
            </a:r>
            <a:r>
              <a:rPr lang="cs-CZ" smtClean="0"/>
              <a:t> 7,5%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641922" y="2455817"/>
            <a:ext cx="9104176" cy="3317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16837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a">
  <a:themeElements>
    <a:clrScheme name="Retrospektiva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E3DA18C2-75F1-4980-A5F0-165F6F71DE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402</TotalTime>
  <Words>251</Words>
  <Application>Microsoft Office PowerPoint</Application>
  <PresentationFormat>Širokoúhlá obrazovka</PresentationFormat>
  <Paragraphs>20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3" baseType="lpstr">
      <vt:lpstr>Calibri</vt:lpstr>
      <vt:lpstr>Calibri Light</vt:lpstr>
      <vt:lpstr>Retrospektiva</vt:lpstr>
      <vt:lpstr>Kazuistiky – vliv infúze, antikoagulans </vt:lpstr>
      <vt:lpstr>Vliv antikoagulačního činidla</vt:lpstr>
      <vt:lpstr>Závěr: </vt:lpstr>
      <vt:lpstr>K3EDTA – přelito z KO</vt:lpstr>
      <vt:lpstr>Vliv infúze FR – nevydávat!</vt:lpstr>
      <vt:lpstr>Vliv infúze Plasmalyte – nevydávat! Viróza – opak. zvracení, teplota, hyperventilace - RAL</vt:lpstr>
      <vt:lpstr>Vliv infúze Plasmalyte</vt:lpstr>
      <vt:lpstr>Vliv infúze Plasmalyte</vt:lpstr>
      <vt:lpstr>Infúze KCl 7,5%</vt:lpstr>
      <vt:lpstr>Směrnice KV</vt:lpstr>
    </vt:vector>
  </TitlesOfParts>
  <Company>Fakultní nemocnice Plzeň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Kazuistiky</dc:title>
  <dc:creator>Solcova Marie</dc:creator>
  <cp:lastModifiedBy>Solcova Marie</cp:lastModifiedBy>
  <cp:revision>153</cp:revision>
  <dcterms:created xsi:type="dcterms:W3CDTF">2023-03-07T14:25:22Z</dcterms:created>
  <dcterms:modified xsi:type="dcterms:W3CDTF">2023-05-03T09:54:00Z</dcterms:modified>
</cp:coreProperties>
</file>