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297" r:id="rId3"/>
    <p:sldId id="298" r:id="rId4"/>
    <p:sldId id="295" r:id="rId5"/>
    <p:sldId id="289" r:id="rId6"/>
    <p:sldId id="288" r:id="rId7"/>
    <p:sldId id="300" r:id="rId8"/>
    <p:sldId id="301" r:id="rId9"/>
    <p:sldId id="299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lcova Marie" initials="SM" lastIdx="0" clrIdx="0">
    <p:extLst>
      <p:ext uri="{19B8F6BF-5375-455C-9EA6-DF929625EA0E}">
        <p15:presenceInfo xmlns:p15="http://schemas.microsoft.com/office/powerpoint/2012/main" userId="S-1-5-21-71462306-1090664017-1453867065-18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38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6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693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17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0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48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77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9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43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9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33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887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Kazuistiky – vliv infúze, </a:t>
            </a:r>
            <a:r>
              <a:rPr lang="cs-CZ" b="1" smtClean="0"/>
              <a:t>antikoagulans 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M. Šolcová</a:t>
            </a:r>
            <a:r>
              <a:rPr lang="cs-CZ" b="1" smtClean="0"/>
              <a:t>, </a:t>
            </a:r>
            <a:r>
              <a:rPr lang="cs-CZ" b="1" smtClean="0"/>
              <a:t>3-4/23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945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Směrnice KV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MS </a:t>
            </a:r>
            <a:r>
              <a:rPr lang="cs-CZ" dirty="0" err="1" smtClean="0"/>
              <a:t>Teams</a:t>
            </a:r>
            <a:r>
              <a:rPr lang="cs-CZ" dirty="0" smtClean="0"/>
              <a:t> – Provoz – Soubory – LIS – </a:t>
            </a:r>
            <a:r>
              <a:rPr lang="cs-CZ" sz="2800" b="1" dirty="0" smtClean="0">
                <a:solidFill>
                  <a:srgbClr val="00B050"/>
                </a:solidFill>
              </a:rPr>
              <a:t>000Směrnice KV </a:t>
            </a:r>
            <a:r>
              <a:rPr lang="cs-CZ" sz="2800" b="1" dirty="0" smtClean="0">
                <a:solidFill>
                  <a:schemeClr val="tx1"/>
                </a:solidFill>
              </a:rPr>
              <a:t>(v budoucnu v SLP)</a:t>
            </a:r>
            <a:endParaRPr lang="cs-CZ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61059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Vliv antikoagulačního činidla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989" y="1071799"/>
            <a:ext cx="4258491" cy="51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0868923" cy="3424107"/>
          </a:xfrm>
        </p:spPr>
        <p:txBody>
          <a:bodyPr/>
          <a:lstStyle/>
          <a:p>
            <a:pPr lvl="0"/>
            <a:r>
              <a:rPr lang="cs-CZ" sz="2400" b="1" dirty="0">
                <a:solidFill>
                  <a:srgbClr val="00B0F0"/>
                </a:solidFill>
              </a:rPr>
              <a:t>Otestuj přítomnost K</a:t>
            </a:r>
            <a:r>
              <a:rPr lang="cs-CZ" sz="2400" b="1" baseline="-25000" dirty="0">
                <a:solidFill>
                  <a:srgbClr val="00B0F0"/>
                </a:solidFill>
              </a:rPr>
              <a:t>3</a:t>
            </a:r>
            <a:r>
              <a:rPr lang="cs-CZ" sz="2400" b="1" dirty="0">
                <a:solidFill>
                  <a:srgbClr val="00B0F0"/>
                </a:solidFill>
              </a:rPr>
              <a:t>EDTA – podezření?, jak prokázat?</a:t>
            </a:r>
            <a:endParaRPr lang="cs-CZ" sz="2400" dirty="0">
              <a:solidFill>
                <a:srgbClr val="00B0F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Extrémně vysoké P/S K </a:t>
            </a:r>
            <a:r>
              <a:rPr lang="cs-CZ" sz="2400" dirty="0"/>
              <a:t>(</a:t>
            </a:r>
            <a:r>
              <a:rPr lang="cs-CZ" sz="2400" dirty="0">
                <a:solidFill>
                  <a:srgbClr val="FFC000"/>
                </a:solidFill>
              </a:rPr>
              <a:t>kontroluj i výsledek při vydání hemolýza </a:t>
            </a:r>
            <a:r>
              <a:rPr lang="cs-CZ" sz="2400" dirty="0"/>
              <a:t>– neodpovídá hemolýze, </a:t>
            </a:r>
            <a:r>
              <a:rPr lang="cs-CZ" sz="2400" dirty="0">
                <a:solidFill>
                  <a:srgbClr val="00B050"/>
                </a:solidFill>
              </a:rPr>
              <a:t>při HI </a:t>
            </a:r>
            <a:r>
              <a:rPr lang="cs-CZ" sz="2400" dirty="0" smtClean="0">
                <a:solidFill>
                  <a:srgbClr val="00B050"/>
                </a:solidFill>
              </a:rPr>
              <a:t>1000 = 10 g/l </a:t>
            </a:r>
            <a:r>
              <a:rPr lang="cs-CZ" sz="2400" dirty="0">
                <a:solidFill>
                  <a:srgbClr val="00B050"/>
                </a:solidFill>
              </a:rPr>
              <a:t>zvýšení o 4 </a:t>
            </a:r>
            <a:r>
              <a:rPr lang="cs-CZ" sz="2400" dirty="0" err="1">
                <a:solidFill>
                  <a:srgbClr val="00B050"/>
                </a:solidFill>
              </a:rPr>
              <a:t>mmol</a:t>
            </a:r>
            <a:r>
              <a:rPr lang="cs-CZ" sz="2400" dirty="0">
                <a:solidFill>
                  <a:srgbClr val="00B050"/>
                </a:solidFill>
              </a:rPr>
              <a:t>/l</a:t>
            </a:r>
            <a:r>
              <a:rPr lang="cs-CZ" sz="2400" dirty="0"/>
              <a:t>) – podezření na </a:t>
            </a:r>
            <a:r>
              <a:rPr lang="cs-CZ" sz="2400" dirty="0">
                <a:solidFill>
                  <a:srgbClr val="FF0000"/>
                </a:solidFill>
              </a:rPr>
              <a:t>vliv infúze či přelití z </a:t>
            </a:r>
            <a:r>
              <a:rPr lang="cs-CZ" sz="2400" dirty="0" smtClean="0">
                <a:solidFill>
                  <a:srgbClr val="FF0000"/>
                </a:solidFill>
              </a:rPr>
              <a:t>K3EDTA, vyloučit dlouhý transport (+ chlad?), vysoký počet krevních elementů </a:t>
            </a:r>
            <a:r>
              <a:rPr lang="cs-CZ" sz="2400" dirty="0" smtClean="0">
                <a:solidFill>
                  <a:srgbClr val="00B050"/>
                </a:solidFill>
              </a:rPr>
              <a:t>(trombo, </a:t>
            </a:r>
            <a:r>
              <a:rPr lang="cs-CZ" sz="2400" dirty="0" err="1" smtClean="0">
                <a:solidFill>
                  <a:srgbClr val="00B050"/>
                </a:solidFill>
              </a:rPr>
              <a:t>leuko</a:t>
            </a:r>
            <a:r>
              <a:rPr lang="cs-CZ" sz="2400" dirty="0" smtClean="0">
                <a:solidFill>
                  <a:srgbClr val="00B050"/>
                </a:solidFill>
              </a:rPr>
              <a:t> – 100 . 10</a:t>
            </a:r>
            <a:r>
              <a:rPr lang="cs-CZ" sz="2400" baseline="30000" dirty="0" smtClean="0">
                <a:solidFill>
                  <a:srgbClr val="00B050"/>
                </a:solidFill>
              </a:rPr>
              <a:t>9</a:t>
            </a:r>
            <a:r>
              <a:rPr lang="cs-CZ" sz="2400" dirty="0" smtClean="0">
                <a:solidFill>
                  <a:srgbClr val="00B050"/>
                </a:solidFill>
              </a:rPr>
              <a:t>/l trombo a 100 . 10</a:t>
            </a:r>
            <a:r>
              <a:rPr lang="cs-CZ" sz="2400" baseline="30000" dirty="0" smtClean="0">
                <a:solidFill>
                  <a:srgbClr val="00B050"/>
                </a:solidFill>
              </a:rPr>
              <a:t>9</a:t>
            </a:r>
            <a:r>
              <a:rPr lang="cs-CZ" sz="2400" dirty="0" smtClean="0">
                <a:solidFill>
                  <a:srgbClr val="00B050"/>
                </a:solidFill>
              </a:rPr>
              <a:t>/l </a:t>
            </a:r>
            <a:r>
              <a:rPr lang="cs-CZ" sz="2400" dirty="0" err="1" smtClean="0">
                <a:solidFill>
                  <a:srgbClr val="00B050"/>
                </a:solidFill>
              </a:rPr>
              <a:t>leuko</a:t>
            </a:r>
            <a:r>
              <a:rPr lang="cs-CZ" sz="2400" dirty="0" smtClean="0">
                <a:solidFill>
                  <a:srgbClr val="00B050"/>
                </a:solidFill>
              </a:rPr>
              <a:t> zvyšuje K o 1 </a:t>
            </a:r>
            <a:r>
              <a:rPr lang="cs-CZ" sz="2400" dirty="0" err="1" smtClean="0">
                <a:solidFill>
                  <a:srgbClr val="00B050"/>
                </a:solidFill>
              </a:rPr>
              <a:t>mmol</a:t>
            </a:r>
            <a:r>
              <a:rPr lang="cs-CZ" sz="2400" dirty="0" smtClean="0">
                <a:solidFill>
                  <a:srgbClr val="00B050"/>
                </a:solidFill>
              </a:rPr>
              <a:t>/l). </a:t>
            </a:r>
          </a:p>
          <a:p>
            <a:r>
              <a:rPr lang="cs-CZ" sz="2400" dirty="0" smtClean="0"/>
              <a:t>Pokud vše OK, </a:t>
            </a:r>
            <a:r>
              <a:rPr lang="cs-CZ" sz="2400" dirty="0"/>
              <a:t>doplň </a:t>
            </a:r>
            <a:r>
              <a:rPr lang="cs-CZ" sz="2400" dirty="0">
                <a:solidFill>
                  <a:srgbClr val="FFC000"/>
                </a:solidFill>
              </a:rPr>
              <a:t>Ca a Mg</a:t>
            </a:r>
            <a:r>
              <a:rPr lang="cs-CZ" sz="2400" dirty="0"/>
              <a:t>, jejich extrémně nízké hodnoty svědčí o přítomnosti </a:t>
            </a:r>
            <a:r>
              <a:rPr lang="cs-CZ" sz="2400" dirty="0" smtClean="0"/>
              <a:t>EDTA (snížená bude i aktivita enzymů, Mg je </a:t>
            </a:r>
            <a:r>
              <a:rPr lang="cs-CZ" sz="2400" dirty="0" err="1" smtClean="0"/>
              <a:t>kofaktore</a:t>
            </a:r>
            <a:r>
              <a:rPr lang="cs-CZ" sz="2400" dirty="0" err="1"/>
              <a:t>m</a:t>
            </a:r>
            <a:r>
              <a:rPr lang="cs-CZ" sz="2400" dirty="0" smtClean="0"/>
              <a:t> řady enzymů, např. ALP).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717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</a:t>
            </a:r>
            <a:r>
              <a:rPr lang="cs-CZ" baseline="-25000" dirty="0" smtClean="0"/>
              <a:t>3</a:t>
            </a:r>
            <a:r>
              <a:rPr lang="cs-CZ" dirty="0" smtClean="0"/>
              <a:t>EDTA – přelito z KO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930206" y="2404873"/>
            <a:ext cx="7685282" cy="308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24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infúze FR – nevydávat!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786384" y="1826331"/>
            <a:ext cx="6258775" cy="433672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7159752" y="3575304"/>
            <a:ext cx="4700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Při podezření na odběr z infúze doplnit CB a alb!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69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" y="286603"/>
            <a:ext cx="11494008" cy="145075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Vliv infúze </a:t>
            </a:r>
            <a:r>
              <a:rPr lang="cs-CZ" dirty="0" err="1" smtClean="0"/>
              <a:t>Plasmalyte</a:t>
            </a:r>
            <a:r>
              <a:rPr lang="cs-CZ" dirty="0" smtClean="0"/>
              <a:t> – nevydávat!</a:t>
            </a:r>
            <a:br>
              <a:rPr lang="cs-CZ" dirty="0" smtClean="0"/>
            </a:br>
            <a:r>
              <a:rPr lang="cs-CZ" dirty="0" smtClean="0"/>
              <a:t>Viróza – opak. zvracení, teplota, hyperventilace - RAL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139696" y="1737360"/>
            <a:ext cx="4814646" cy="464054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7150608" y="3503633"/>
            <a:ext cx="3959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Plasmalyte</a:t>
            </a:r>
            <a:r>
              <a:rPr lang="cs-CZ" dirty="0" smtClean="0">
                <a:solidFill>
                  <a:srgbClr val="FF0000"/>
                </a:solidFill>
              </a:rPr>
              <a:t>: Na, K, Cl, Mg (</a:t>
            </a:r>
            <a:r>
              <a:rPr lang="cs-CZ" dirty="0" err="1" smtClean="0">
                <a:solidFill>
                  <a:srgbClr val="FF0000"/>
                </a:solidFill>
              </a:rPr>
              <a:t>nrení</a:t>
            </a:r>
            <a:r>
              <a:rPr lang="cs-CZ" dirty="0" smtClean="0">
                <a:solidFill>
                  <a:srgbClr val="FF0000"/>
                </a:solidFill>
              </a:rPr>
              <a:t> Ca, P)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150608" y="4398264"/>
            <a:ext cx="524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Ionizovaný vápník cca 50 % celkového Ca </a:t>
            </a:r>
            <a:br>
              <a:rPr lang="cs-CZ" dirty="0" smtClean="0"/>
            </a:br>
            <a:r>
              <a:rPr lang="cs-CZ" dirty="0" smtClean="0"/>
              <a:t>(vliv pH a albuminu)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50608" y="5641848"/>
            <a:ext cx="5221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aRAL</a:t>
            </a:r>
            <a:r>
              <a:rPr lang="cs-CZ" dirty="0" smtClean="0"/>
              <a:t>, přesto také MAC AG 19 (keto)+ MAL (</a:t>
            </a:r>
            <a:r>
              <a:rPr lang="cs-CZ" dirty="0" err="1" smtClean="0"/>
              <a:t>hypoCl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728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infúze </a:t>
            </a:r>
            <a:r>
              <a:rPr lang="cs-CZ" dirty="0" err="1" smtClean="0"/>
              <a:t>Plasmalyte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519589" y="2011680"/>
            <a:ext cx="6474492" cy="376645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386354" y="3248577"/>
            <a:ext cx="3030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Plasmalyte</a:t>
            </a:r>
            <a:r>
              <a:rPr lang="cs-CZ" dirty="0"/>
              <a:t>: 140-5-98, Mg 1,5,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acetát</a:t>
            </a:r>
            <a:r>
              <a:rPr lang="cs-CZ" dirty="0"/>
              <a:t>, </a:t>
            </a:r>
            <a:r>
              <a:rPr lang="cs-CZ" dirty="0" err="1"/>
              <a:t>glukonát</a:t>
            </a:r>
            <a:r>
              <a:rPr lang="cs-CZ" dirty="0"/>
              <a:t> - alkalizující</a:t>
            </a:r>
          </a:p>
        </p:txBody>
      </p:sp>
    </p:spTree>
    <p:extLst>
      <p:ext uri="{BB962C8B-B14F-4D97-AF65-F5344CB8AC3E}">
        <p14:creationId xmlns:p14="http://schemas.microsoft.com/office/powerpoint/2010/main" val="84515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infúze </a:t>
            </a:r>
            <a:r>
              <a:rPr lang="cs-CZ" dirty="0" err="1" smtClean="0"/>
              <a:t>Plasmalyte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182112" y="1941973"/>
            <a:ext cx="5855069" cy="429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5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Infúze </a:t>
            </a:r>
            <a:r>
              <a:rPr lang="cs-CZ" dirty="0" err="1" smtClean="0"/>
              <a:t>KCl</a:t>
            </a:r>
            <a:r>
              <a:rPr lang="cs-CZ" smtClean="0"/>
              <a:t> 7,5%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41922" y="2455817"/>
            <a:ext cx="9104176" cy="331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1683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</TotalTime>
  <Words>251</Words>
  <Application>Microsoft Office PowerPoint</Application>
  <PresentationFormat>Širokoúhlá obrazovka</PresentationFormat>
  <Paragraphs>20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Retrospektiva</vt:lpstr>
      <vt:lpstr>Kazuistiky – vliv infúze, antikoagulans </vt:lpstr>
      <vt:lpstr>Vliv antikoagulačního činidla</vt:lpstr>
      <vt:lpstr>Závěr: </vt:lpstr>
      <vt:lpstr>K3EDTA – přelito z KO</vt:lpstr>
      <vt:lpstr>Vliv infúze FR – nevydávat!</vt:lpstr>
      <vt:lpstr>Vliv infúze Plasmalyte – nevydávat! Viróza – opak. zvracení, teplota, hyperventilace - RAL</vt:lpstr>
      <vt:lpstr>Vliv infúze Plasmalyte</vt:lpstr>
      <vt:lpstr>Vliv infúze Plasmalyte</vt:lpstr>
      <vt:lpstr>Infúze KCl 7,5%</vt:lpstr>
      <vt:lpstr>Směrnice KV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Kazuistiky</dc:title>
  <dc:creator>Solcova Marie</dc:creator>
  <cp:lastModifiedBy>Solcova Marie</cp:lastModifiedBy>
  <cp:revision>153</cp:revision>
  <dcterms:created xsi:type="dcterms:W3CDTF">2023-03-07T14:25:22Z</dcterms:created>
  <dcterms:modified xsi:type="dcterms:W3CDTF">2023-05-03T09:54:00Z</dcterms:modified>
</cp:coreProperties>
</file>