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05" r:id="rId3"/>
    <p:sldId id="304" r:id="rId4"/>
    <p:sldId id="306" r:id="rId5"/>
    <p:sldId id="307" r:id="rId6"/>
    <p:sldId id="311" r:id="rId7"/>
    <p:sldId id="312" r:id="rId8"/>
    <p:sldId id="313" r:id="rId9"/>
    <p:sldId id="314" r:id="rId10"/>
    <p:sldId id="315" r:id="rId11"/>
    <p:sldId id="316" r:id="rId12"/>
    <p:sldId id="309" r:id="rId13"/>
    <p:sldId id="319" r:id="rId14"/>
    <p:sldId id="320" r:id="rId15"/>
    <p:sldId id="321" r:id="rId16"/>
    <p:sldId id="323" r:id="rId17"/>
    <p:sldId id="324" r:id="rId18"/>
    <p:sldId id="317" r:id="rId19"/>
    <p:sldId id="326" r:id="rId20"/>
    <p:sldId id="325" r:id="rId21"/>
    <p:sldId id="329" r:id="rId22"/>
    <p:sldId id="327" r:id="rId23"/>
    <p:sldId id="330" r:id="rId24"/>
    <p:sldId id="331" r:id="rId25"/>
    <p:sldId id="332" r:id="rId26"/>
  </p:sldIdLst>
  <p:sldSz cx="9144000" cy="6858000" type="screen4x3"/>
  <p:notesSz cx="6858000" cy="9144000"/>
  <p:custDataLst>
    <p:tags r:id="rId28"/>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4A28"/>
    <a:srgbClr val="F9B073"/>
    <a:srgbClr val="CC55D5"/>
    <a:srgbClr val="FFE285"/>
    <a:srgbClr val="9BCDA7"/>
    <a:srgbClr val="FF3300"/>
    <a:srgbClr val="FAC090"/>
    <a:srgbClr val="FFCC00"/>
    <a:srgbClr val="F5801F"/>
    <a:srgbClr val="F61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36" autoAdjust="0"/>
  </p:normalViewPr>
  <p:slideViewPr>
    <p:cSldViewPr>
      <p:cViewPr varScale="1">
        <p:scale>
          <a:sx n="82" d="100"/>
          <a:sy n="82" d="100"/>
        </p:scale>
        <p:origin x="24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C4FD2-6E91-43A9-93BC-6F5AB1B0BA68}" type="datetimeFigureOut">
              <a:rPr lang="cs-CZ" smtClean="0"/>
              <a:pPr/>
              <a:t>5.6.2023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5170C-557C-44DE-8226-8A7229BAA762}" type="slidenum">
              <a:rPr lang="cs-CZ" smtClean="0"/>
              <a:pPr/>
              <a:t>‹#›</a:t>
            </a:fld>
            <a:endParaRPr lang="cs-CZ"/>
          </a:p>
        </p:txBody>
      </p:sp>
    </p:spTree>
    <p:extLst>
      <p:ext uri="{BB962C8B-B14F-4D97-AF65-F5344CB8AC3E}">
        <p14:creationId xmlns:p14="http://schemas.microsoft.com/office/powerpoint/2010/main" val="275522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Dobrý den, vážené kolegyně a vážení kolegové. Je pro mne velkou ctí, že mohu</a:t>
            </a:r>
            <a:r>
              <a:rPr lang="cs-CZ" baseline="0" dirty="0" smtClean="0"/>
              <a:t> vystoupit na tomto fóru, za což bych chtěl poděkovat především paní profesorce Rosolové, která mne požádala, abych zpracoval prezentaci na téma familiární </a:t>
            </a:r>
            <a:r>
              <a:rPr lang="cs-CZ" baseline="0" dirty="0" err="1" smtClean="0"/>
              <a:t>hypercholesterolémie</a:t>
            </a:r>
            <a:r>
              <a:rPr lang="cs-CZ" baseline="0" dirty="0" smtClean="0"/>
              <a:t> a smíšená familiární </a:t>
            </a:r>
            <a:r>
              <a:rPr lang="cs-CZ" baseline="0" dirty="0" err="1" smtClean="0"/>
              <a:t>dyslipidémie</a:t>
            </a:r>
            <a:r>
              <a:rPr lang="cs-CZ" baseline="0" dirty="0" smtClean="0"/>
              <a:t>.</a:t>
            </a:r>
          </a:p>
          <a:p>
            <a:r>
              <a:rPr lang="cs-CZ" baseline="0" dirty="0" smtClean="0"/>
              <a:t>Dovolte mi, abych tuto prezentaci zahájil kazuistikou.</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a:t>
            </a:fld>
            <a:endParaRPr lang="cs-CZ"/>
          </a:p>
        </p:txBody>
      </p:sp>
    </p:spTree>
    <p:extLst>
      <p:ext uri="{BB962C8B-B14F-4D97-AF65-F5344CB8AC3E}">
        <p14:creationId xmlns:p14="http://schemas.microsoft.com/office/powerpoint/2010/main" val="183843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 již bylo řečeno, fyzikální známky FH mohou, ale také nemusí být přítomny. Nelze se na ně tedy při diagnostice FH spoléhat. Základním projevem FH je zvýšená hladina cholesterolu v krvi postiženého jedince, která by měla být přítomna vždy. Jedná</a:t>
            </a:r>
            <a:r>
              <a:rPr lang="cs-CZ" baseline="0" dirty="0" smtClean="0"/>
              <a:t> se o cholesterol přenášený v LDL částicích, tedy LDL-cholesterol.</a:t>
            </a:r>
            <a:r>
              <a:rPr lang="cs-CZ" dirty="0" smtClean="0"/>
              <a:t> Diagnóza FH je zvažována při překročení 95. percentilu hodnot</a:t>
            </a:r>
            <a:r>
              <a:rPr lang="cs-CZ" baseline="0" dirty="0" smtClean="0"/>
              <a:t> specifických pro danou populaci, věk a pohlaví. Heterozygoti mají hladinu celkového cholesterolu obvykle v rozmezí 7-12 </a:t>
            </a:r>
            <a:r>
              <a:rPr lang="cs-CZ" baseline="0" dirty="0" err="1" smtClean="0"/>
              <a:t>mmol</a:t>
            </a:r>
            <a:r>
              <a:rPr lang="cs-CZ" baseline="0" dirty="0" smtClean="0"/>
              <a:t>/l a hladinu LDL-cholesterolu </a:t>
            </a:r>
            <a:r>
              <a:rPr lang="cs-CZ" dirty="0" smtClean="0">
                <a:solidFill>
                  <a:schemeClr val="bg1"/>
                </a:solidFill>
              </a:rPr>
              <a:t>≥ 5 </a:t>
            </a:r>
            <a:r>
              <a:rPr lang="cs-CZ" dirty="0" err="1" smtClean="0">
                <a:solidFill>
                  <a:schemeClr val="bg1"/>
                </a:solidFill>
              </a:rPr>
              <a:t>mmol</a:t>
            </a:r>
            <a:r>
              <a:rPr lang="cs-CZ" dirty="0" smtClean="0">
                <a:solidFill>
                  <a:schemeClr val="bg1"/>
                </a:solidFill>
              </a:rPr>
              <a:t>/l. Pro homozygotní formu jsou typické hladiny</a:t>
            </a:r>
            <a:r>
              <a:rPr lang="cs-CZ" baseline="0" dirty="0" smtClean="0">
                <a:solidFill>
                  <a:schemeClr val="bg1"/>
                </a:solidFill>
              </a:rPr>
              <a:t> celkového cholesterolu </a:t>
            </a:r>
            <a:r>
              <a:rPr lang="cs-CZ" dirty="0" smtClean="0">
                <a:solidFill>
                  <a:schemeClr val="bg1"/>
                </a:solidFill>
              </a:rPr>
              <a:t>≥ 15 a LDL-cholesterolu ≥ 13 </a:t>
            </a:r>
            <a:r>
              <a:rPr lang="cs-CZ" dirty="0" err="1" smtClean="0">
                <a:solidFill>
                  <a:schemeClr val="bg1"/>
                </a:solidFill>
              </a:rPr>
              <a:t>mmol</a:t>
            </a:r>
            <a:r>
              <a:rPr lang="cs-CZ" dirty="0" smtClean="0">
                <a:solidFill>
                  <a:schemeClr val="bg1"/>
                </a:solidFill>
              </a:rPr>
              <a:t>/l. </a:t>
            </a:r>
            <a:r>
              <a:rPr lang="cs-CZ" baseline="0" dirty="0" smtClean="0"/>
              <a:t>Pro FH není typické zvýšení triglyceridů – jejich hladina bývá buď zcela v normě nebo jen lehce zvýšená. Stejně tak není pro FH typická obezita.</a:t>
            </a:r>
          </a:p>
          <a:p>
            <a:r>
              <a:rPr lang="cs-CZ" baseline="0" dirty="0" smtClean="0"/>
              <a:t>Při diagnostice FH bychom měli brát v úvahu všechna výše zmíněná kritéria. V klinické praxi se často využívá nizozemský skórovací systém (</a:t>
            </a:r>
            <a:r>
              <a:rPr lang="cs-CZ" baseline="0" dirty="0" err="1" smtClean="0"/>
              <a:t>Dutch</a:t>
            </a:r>
            <a:r>
              <a:rPr lang="cs-CZ" baseline="0" dirty="0" smtClean="0"/>
              <a:t> Lipid Network).</a:t>
            </a:r>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10</a:t>
            </a:fld>
            <a:endParaRPr lang="cs-CZ"/>
          </a:p>
        </p:txBody>
      </p:sp>
    </p:spTree>
    <p:extLst>
      <p:ext uri="{BB962C8B-B14F-4D97-AF65-F5344CB8AC3E}">
        <p14:creationId xmlns:p14="http://schemas.microsoft.com/office/powerpoint/2010/main" val="29200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 něj</a:t>
            </a:r>
            <a:r>
              <a:rPr lang="cs-CZ" baseline="0" dirty="0" smtClean="0"/>
              <a:t> zahrnujeme údaje získané z rodinné anamnézy, osobní anamnézy, fyzikálního vyšetření, laboratorního vyšetření a eventuálně i molekulárně genetického vyšetření. Přítomnost jednotlivých příznaků bodujeme. V každé kategorii je vybrána a započítána do celkového skóre jen jedna, ta nejvyšší, bodová hodnota. Diagnóza FH je potvrzená při skóre 8 bodů a více. Je jasné, že nález kauzální mutace (v genech pro LDL receptor, </a:t>
            </a:r>
            <a:r>
              <a:rPr lang="cs-CZ" baseline="0" dirty="0" err="1" smtClean="0"/>
              <a:t>apolipoprotein</a:t>
            </a:r>
            <a:r>
              <a:rPr lang="cs-CZ" baseline="0" dirty="0" smtClean="0"/>
              <a:t> B-100 a/nebo PCSK9) znamená jistou diagnózu. Zdaleka ne vždy je ale mutace nalezena a není to ani podmínkou. 8 bodů lze nasbírat i jinde.</a:t>
            </a:r>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11</a:t>
            </a:fld>
            <a:endParaRPr lang="cs-CZ"/>
          </a:p>
        </p:txBody>
      </p:sp>
    </p:spTree>
    <p:extLst>
      <p:ext uri="{BB962C8B-B14F-4D97-AF65-F5344CB8AC3E}">
        <p14:creationId xmlns:p14="http://schemas.microsoft.com/office/powerpoint/2010/main" val="341042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Příkladem může být pacient</a:t>
            </a:r>
            <a:r>
              <a:rPr lang="cs-CZ" baseline="0" dirty="0" smtClean="0"/>
              <a:t>, jehož kazuistiku jsem uváděl na začátku přednášky. Měl otce, který prodělal infarkt myokardu ve 42 letech (1 bod), sám měl </a:t>
            </a:r>
            <a:r>
              <a:rPr lang="cs-CZ" baseline="0" dirty="0" err="1" smtClean="0"/>
              <a:t>arcus</a:t>
            </a:r>
            <a:r>
              <a:rPr lang="cs-CZ" baseline="0" dirty="0" smtClean="0"/>
              <a:t> </a:t>
            </a:r>
            <a:r>
              <a:rPr lang="cs-CZ" baseline="0" dirty="0" err="1" smtClean="0"/>
              <a:t>lipoides</a:t>
            </a:r>
            <a:r>
              <a:rPr lang="cs-CZ" baseline="0" dirty="0" smtClean="0"/>
              <a:t> </a:t>
            </a:r>
            <a:r>
              <a:rPr lang="cs-CZ" baseline="0" dirty="0" err="1" smtClean="0"/>
              <a:t>corneae</a:t>
            </a:r>
            <a:r>
              <a:rPr lang="cs-CZ" baseline="0" dirty="0" smtClean="0"/>
              <a:t> zjištěný ve 40 letech (4 body) a LDL-cholesterol okolo 6 </a:t>
            </a:r>
            <a:r>
              <a:rPr lang="cs-CZ" baseline="0" dirty="0" err="1" smtClean="0"/>
              <a:t>mmol</a:t>
            </a:r>
            <a:r>
              <a:rPr lang="cs-CZ" baseline="0" dirty="0" smtClean="0"/>
              <a:t>/l (3 body). Jeho skóre podle nizozemského systému bylo tedy 8 bodů a diagnóza FH byla potvrzená ještě předtím, než byl znám výsledek DNA analýzy.</a:t>
            </a:r>
          </a:p>
          <a:p>
            <a:r>
              <a:rPr lang="cs-CZ" baseline="0" dirty="0" smtClean="0"/>
              <a:t>Vpravo můžeme vidět ještě další možné výsledky: skóre 6-8 bodů znamená pravděpodobnou FH, skóre 3-5 bodů možnou FH a skóre pod 3 body nepravděpodobnou FH.</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12</a:t>
            </a:fld>
            <a:endParaRPr lang="cs-CZ"/>
          </a:p>
        </p:txBody>
      </p:sp>
    </p:spTree>
    <p:extLst>
      <p:ext uri="{BB962C8B-B14F-4D97-AF65-F5344CB8AC3E}">
        <p14:creationId xmlns:p14="http://schemas.microsoft.com/office/powerpoint/2010/main" val="404705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Jestliže</a:t>
            </a:r>
            <a:r>
              <a:rPr lang="cs-CZ" baseline="0" dirty="0" smtClean="0"/>
              <a:t> jsem zmínil pojmy DNA analýza, molekulární genetika apod., měl bych alespoň stručně shrnout, jaké mohou být příčiny FH. Ty jsou totiž na úrovni genů. Tou základní a nejčastější příčinou bývá mutace v genu pro LDL receptor (na 19. chromozómu). Jedná se o klasickou FH (v užším slova smyslu). Tyto mutace vedou k poruše LDL receptorů, které špatně vychytávají LDL částice, což se projeví </a:t>
            </a:r>
            <a:r>
              <a:rPr lang="cs-CZ" baseline="0" dirty="0" err="1" smtClean="0"/>
              <a:t>hypercholesterolémií</a:t>
            </a:r>
            <a:r>
              <a:rPr lang="cs-CZ" baseline="0" dirty="0" smtClean="0"/>
              <a:t>. Zároveň vzrůstá podíl endogenní biosyntézy cholesterolu v buňkách.</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13</a:t>
            </a:fld>
            <a:endParaRPr lang="cs-CZ"/>
          </a:p>
        </p:txBody>
      </p:sp>
    </p:spTree>
    <p:extLst>
      <p:ext uri="{BB962C8B-B14F-4D97-AF65-F5344CB8AC3E}">
        <p14:creationId xmlns:p14="http://schemas.microsoft.com/office/powerpoint/2010/main" val="369493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Druhou možností je mutace v genu pro </a:t>
            </a:r>
            <a:r>
              <a:rPr lang="cs-CZ" dirty="0" err="1" smtClean="0"/>
              <a:t>apolipoprotein</a:t>
            </a:r>
            <a:r>
              <a:rPr lang="cs-CZ" dirty="0" smtClean="0"/>
              <a:t> (</a:t>
            </a:r>
            <a:r>
              <a:rPr lang="cs-CZ" dirty="0" err="1" smtClean="0"/>
              <a:t>apo</a:t>
            </a:r>
            <a:r>
              <a:rPr lang="cs-CZ" dirty="0" smtClean="0"/>
              <a:t>) B-100 (na 2. chromozómu) vedoucí k defektu proteinu </a:t>
            </a:r>
            <a:r>
              <a:rPr lang="cs-CZ" dirty="0" err="1" smtClean="0"/>
              <a:t>apo</a:t>
            </a:r>
            <a:r>
              <a:rPr lang="cs-CZ" dirty="0" smtClean="0"/>
              <a:t> B-100. Ten je na povrchu LDL částice (na obrázku je znázorněn modře) a prostřednictvím</a:t>
            </a:r>
            <a:r>
              <a:rPr lang="cs-CZ" baseline="0" dirty="0" smtClean="0"/>
              <a:t> něj dosedá LDL částice na LDL receptor. Tato porucha, která se označuje jako familiární defekt </a:t>
            </a:r>
            <a:r>
              <a:rPr lang="cs-CZ" baseline="0" dirty="0" err="1" smtClean="0"/>
              <a:t>apo</a:t>
            </a:r>
            <a:r>
              <a:rPr lang="cs-CZ" baseline="0" dirty="0" smtClean="0"/>
              <a:t> B-100, vede opět k poruše vychytávání LDL částic, </a:t>
            </a:r>
            <a:r>
              <a:rPr lang="cs-CZ" baseline="0" dirty="0" err="1" smtClean="0"/>
              <a:t>hypercholesterolémii</a:t>
            </a:r>
            <a:r>
              <a:rPr lang="cs-CZ" baseline="0" dirty="0" smtClean="0"/>
              <a:t> a zvýšené endogenní biosyntéze cholesterolu. Fenotypově je tato porucha prakticky neodlišitelná od klasické FH, odlišení je možné jen molekulárně genetickými metodami.</a:t>
            </a:r>
          </a:p>
          <a:p>
            <a:r>
              <a:rPr lang="cs-CZ" baseline="0" dirty="0" smtClean="0"/>
              <a:t>Třetí možnou příčinou FH jsou mutace v genu pro PCSK9, vedoucí k nadprodukci proteinu PCSK9. Tyto mutace jsou velmi vzácné a opět jsou odhalitelné jen molekulárně geneticky. Měli bychom si ale velmi stručně říci, co to je PCSK9, neboť na to bude navazovat další přednáška.</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14</a:t>
            </a:fld>
            <a:endParaRPr lang="cs-CZ"/>
          </a:p>
        </p:txBody>
      </p:sp>
    </p:spTree>
    <p:extLst>
      <p:ext uri="{BB962C8B-B14F-4D97-AF65-F5344CB8AC3E}">
        <p14:creationId xmlns:p14="http://schemas.microsoft.com/office/powerpoint/2010/main" val="26366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baseline="0" dirty="0" smtClean="0"/>
              <a:t>PCSK9 je enzym ze skupiny savčích proteáz, který ovlivňuje významným způsobem počet LDL receptorů a tím pádem míru vychytávání LDL částic z krve a tím pádem hladinu LDL-cholesterolu. Je syntetizován nejvíce v játrech (ale také například ve střevě, v ledvinách a v nervové tkáni).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0" baseline="0" dirty="0" smtClean="0"/>
              <a:t>PCSK9 se může vázat na LDL receptor spolu s LDL částicí, čímž předurčí degradaci LDL receptoru v lysozomu cílové buňky (viz pravá část obrázku). Pokud se PCSK9 na LDL receptor nenaváže, LDL receptor může být znovu použit, říkáme že recykluje zpět na buněčný povrch (viz levá část obrázku).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0" baseline="0" dirty="0" smtClean="0"/>
              <a:t>Mutace zvyšující produkci PCSK9 (mutace </a:t>
            </a:r>
            <a:r>
              <a:rPr lang="cs-CZ" b="0" baseline="0" dirty="0" err="1" smtClean="0"/>
              <a:t>gain-of</a:t>
            </a:r>
            <a:r>
              <a:rPr lang="cs-CZ" b="0" baseline="0" dirty="0" smtClean="0"/>
              <a:t> </a:t>
            </a:r>
            <a:r>
              <a:rPr lang="cs-CZ" b="0" baseline="0" dirty="0" err="1" smtClean="0"/>
              <a:t>function</a:t>
            </a:r>
            <a:r>
              <a:rPr lang="cs-CZ" b="0" baseline="0" dirty="0" smtClean="0"/>
              <a:t>) j</a:t>
            </a:r>
            <a:r>
              <a:rPr lang="cs-CZ" sz="1200" kern="1200" dirty="0" smtClean="0">
                <a:solidFill>
                  <a:schemeClr val="tx1"/>
                </a:solidFill>
                <a:effectLst/>
                <a:latin typeface="+mn-lt"/>
                <a:ea typeface="+mn-ea"/>
                <a:cs typeface="+mn-cs"/>
              </a:rPr>
              <a:t>sou spojené s nižším počtem recyklujících LDL-receptorů, a proto vedou k </a:t>
            </a:r>
            <a:r>
              <a:rPr lang="cs-CZ" sz="1200" kern="1200" dirty="0" err="1" smtClean="0">
                <a:solidFill>
                  <a:schemeClr val="tx1"/>
                </a:solidFill>
                <a:effectLst/>
                <a:latin typeface="+mn-lt"/>
                <a:ea typeface="+mn-ea"/>
                <a:cs typeface="+mn-cs"/>
              </a:rPr>
              <a:t>hypercholesterolémii</a:t>
            </a:r>
            <a:r>
              <a:rPr lang="cs-CZ" sz="1200" kern="1200" dirty="0" smtClean="0">
                <a:solidFill>
                  <a:schemeClr val="tx1"/>
                </a:solidFill>
                <a:effectLst/>
                <a:latin typeface="+mn-lt"/>
                <a:ea typeface="+mn-ea"/>
                <a:cs typeface="+mn-cs"/>
              </a:rPr>
              <a:t>. Existuje možnost, jak farmakologicky snížit produkci</a:t>
            </a:r>
            <a:r>
              <a:rPr lang="cs-CZ" sz="1200" kern="1200" baseline="0" dirty="0" smtClean="0">
                <a:solidFill>
                  <a:schemeClr val="tx1"/>
                </a:solidFill>
                <a:effectLst/>
                <a:latin typeface="+mn-lt"/>
                <a:ea typeface="+mn-ea"/>
                <a:cs typeface="+mn-cs"/>
              </a:rPr>
              <a:t> PCSK9, pomocí tzv. PCSK9 inhibitorů.</a:t>
            </a:r>
            <a:endParaRPr lang="cs-CZ" b="0" baseline="0" dirty="0" smtClean="0"/>
          </a:p>
          <a:p>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15</a:t>
            </a:fld>
            <a:endParaRPr lang="cs-CZ"/>
          </a:p>
        </p:txBody>
      </p:sp>
    </p:spTree>
    <p:extLst>
      <p:ext uri="{BB962C8B-B14F-4D97-AF65-F5344CB8AC3E}">
        <p14:creationId xmlns:p14="http://schemas.microsoft.com/office/powerpoint/2010/main" val="4154556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Všechny výše zmíněné mutace se dědí</a:t>
            </a:r>
            <a:r>
              <a:rPr lang="cs-CZ" baseline="0" dirty="0" smtClean="0"/>
              <a:t> autozomálně dominantně, což znamená, že přítomnost postižené alely se vždy manifestuje jako onemocnění. Prakticky to znamená, že pokud máme pacienta heterozygota s FH, musí mít FH 1 z jeho rodičů (a samozřejmě také 1 z jeho prarodičů) a jeho sourozenci a děti mají 50 % pravděpodobnost, že také budou mít FH. V každé rodině pacienta s FH je tak obvykle několik postižených příbuzných, po kterých je nutné aktivně pátrat. (Existuje i autozomálně recesivní </a:t>
            </a:r>
            <a:r>
              <a:rPr lang="cs-CZ" baseline="0" dirty="0" err="1" smtClean="0"/>
              <a:t>hypercholesterolémie</a:t>
            </a:r>
            <a:r>
              <a:rPr lang="cs-CZ" baseline="0" dirty="0" smtClean="0"/>
              <a:t>, spojená s poruchou endocytózy komplexu LDL částice/LDL receptor, která je vzácná. U tohoto typu není přítomen vertikální přenos onemocnění. Fenotypově je toto onemocnění podobné spíše homozygotní formě FH)).</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16</a:t>
            </a:fld>
            <a:endParaRPr lang="cs-CZ"/>
          </a:p>
        </p:txBody>
      </p:sp>
    </p:spTree>
    <p:extLst>
      <p:ext uri="{BB962C8B-B14F-4D97-AF65-F5344CB8AC3E}">
        <p14:creationId xmlns:p14="http://schemas.microsoft.com/office/powerpoint/2010/main" val="3930926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Abychom mohli zabránit předčasným kardiovaskulárním onemocněním v důsledku FH, je nutné</a:t>
            </a:r>
            <a:r>
              <a:rPr lang="cs-CZ" baseline="0" dirty="0" smtClean="0"/>
              <a:t> provádět důsledný </a:t>
            </a:r>
            <a:r>
              <a:rPr lang="cs-CZ" baseline="0" dirty="0" err="1" smtClean="0"/>
              <a:t>screening</a:t>
            </a:r>
            <a:r>
              <a:rPr lang="cs-CZ" baseline="0" dirty="0" smtClean="0"/>
              <a:t> FH, ale samozřejmě i dalších </a:t>
            </a:r>
            <a:r>
              <a:rPr lang="cs-CZ" baseline="0" dirty="0" err="1" smtClean="0"/>
              <a:t>dyslipidémií</a:t>
            </a:r>
            <a:r>
              <a:rPr lang="cs-CZ" baseline="0" dirty="0" smtClean="0"/>
              <a:t>. Zásadní roli ve vyhledávání pacientů s </a:t>
            </a:r>
            <a:r>
              <a:rPr lang="cs-CZ" baseline="0" dirty="0" err="1" smtClean="0"/>
              <a:t>dyslipidémiemi</a:t>
            </a:r>
            <a:r>
              <a:rPr lang="cs-CZ" baseline="0" dirty="0" smtClean="0"/>
              <a:t> hrají praktičtí lékaři, jednak pro děti a dorost, kteří provádějí selektivní </a:t>
            </a:r>
            <a:r>
              <a:rPr lang="cs-CZ" baseline="0" dirty="0" err="1" smtClean="0"/>
              <a:t>screening</a:t>
            </a:r>
            <a:r>
              <a:rPr lang="cs-CZ" baseline="0" dirty="0" smtClean="0"/>
              <a:t> (jen u dětí, u kterých je v RA předčasná manifestace aterosklerózy a/nebo závažná </a:t>
            </a:r>
            <a:r>
              <a:rPr lang="cs-CZ" baseline="0" dirty="0" err="1" smtClean="0"/>
              <a:t>dyslipidémie</a:t>
            </a:r>
            <a:r>
              <a:rPr lang="cs-CZ" baseline="0" dirty="0" smtClean="0"/>
              <a:t>), jednak praktičtí lékaři pro dospělé, kteří provádějí plošný </a:t>
            </a:r>
            <a:r>
              <a:rPr lang="cs-CZ" baseline="0" dirty="0" err="1" smtClean="0"/>
              <a:t>screening</a:t>
            </a:r>
            <a:r>
              <a:rPr lang="cs-CZ" baseline="0" dirty="0" smtClean="0"/>
              <a:t> u všech obyvatel.</a:t>
            </a:r>
          </a:p>
          <a:p>
            <a:r>
              <a:rPr lang="cs-CZ" baseline="0" dirty="0" smtClean="0"/>
              <a:t>Podle vyhlášky č. 70 z roku 2012 o preventivních prohlídkách by se mělo provádět laboratorní vyšetření </a:t>
            </a:r>
            <a:r>
              <a:rPr lang="cs-CZ" baseline="0" dirty="0" err="1" smtClean="0"/>
              <a:t>lipidogramu</a:t>
            </a:r>
            <a:r>
              <a:rPr lang="cs-CZ" baseline="0" dirty="0" smtClean="0"/>
              <a:t> (koncentrací celkového cholesterolu, HDL-cholesterolu, LDL-cholesterolu a triglyceridů) při první všeobecné preventivní prohlídce po ukončení péče u poskytovatele v oboru praktický lékař pro děti a dorost a dále ve 30, 40, 50 a 60 letech věku.</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17</a:t>
            </a:fld>
            <a:endParaRPr lang="cs-CZ"/>
          </a:p>
        </p:txBody>
      </p:sp>
    </p:spTree>
    <p:extLst>
      <p:ext uri="{BB962C8B-B14F-4D97-AF65-F5344CB8AC3E}">
        <p14:creationId xmlns:p14="http://schemas.microsoft.com/office/powerpoint/2010/main" val="350048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Co se týká léčby FH, ještě před jejím zahájením je nutné </a:t>
            </a:r>
            <a:r>
              <a:rPr lang="cs-CZ" baseline="0" dirty="0" smtClean="0"/>
              <a:t>stanovit kardiovaskulární riziko pacienta a podle něj cílové hodnoty krevních lipidů. Pacient s FH má vždy riziko vysoké a někdy dokonce i velmi vysoké. Primárním (nejdůležitějším) cílem je hladina LDL-cholesterolu, která by měla být u pacienta s vysokým rizikem snížena pod 2,6 </a:t>
            </a:r>
            <a:r>
              <a:rPr lang="cs-CZ" baseline="0" dirty="0" err="1" smtClean="0"/>
              <a:t>mmol</a:t>
            </a:r>
            <a:r>
              <a:rPr lang="cs-CZ" baseline="0" dirty="0" smtClean="0"/>
              <a:t>/l a u pacienta s velmi vysokým rizikem pod 1,8 </a:t>
            </a:r>
            <a:r>
              <a:rPr lang="cs-CZ" baseline="0" dirty="0" err="1" smtClean="0"/>
              <a:t>mmol</a:t>
            </a:r>
            <a:r>
              <a:rPr lang="cs-CZ" baseline="0" dirty="0" smtClean="0"/>
              <a:t>/l.</a:t>
            </a:r>
          </a:p>
          <a:p>
            <a:r>
              <a:rPr lang="cs-CZ" baseline="0" dirty="0" smtClean="0"/>
              <a:t>Základem léčby je dodržování zdravého životního stylu. Z farmak je pak lékem první volby </a:t>
            </a:r>
            <a:r>
              <a:rPr lang="cs-CZ" baseline="0" dirty="0" err="1" smtClean="0"/>
              <a:t>statin</a:t>
            </a:r>
            <a:r>
              <a:rPr lang="cs-CZ" baseline="0" dirty="0" smtClean="0"/>
              <a:t>. Léčbu </a:t>
            </a:r>
            <a:r>
              <a:rPr lang="cs-CZ" baseline="0" dirty="0" err="1" smtClean="0"/>
              <a:t>statinem</a:t>
            </a:r>
            <a:r>
              <a:rPr lang="cs-CZ" baseline="0" dirty="0" smtClean="0"/>
              <a:t> zahajujeme časně, často již v dětském věku, a měli bychom ji titrovat až do maximální tolerované dávky. </a:t>
            </a:r>
            <a:r>
              <a:rPr lang="cs-CZ" baseline="0" dirty="0" err="1" smtClean="0"/>
              <a:t>Statin</a:t>
            </a:r>
            <a:r>
              <a:rPr lang="cs-CZ" baseline="0" dirty="0" smtClean="0"/>
              <a:t> má potenciál snížit hladinu LDL-cholesterolu až o 50 %. Pokud </a:t>
            </a:r>
            <a:r>
              <a:rPr lang="cs-CZ" baseline="0" dirty="0" err="1" smtClean="0"/>
              <a:t>monoterapie</a:t>
            </a:r>
            <a:r>
              <a:rPr lang="cs-CZ" baseline="0" dirty="0" smtClean="0"/>
              <a:t> </a:t>
            </a:r>
            <a:r>
              <a:rPr lang="cs-CZ" baseline="0" dirty="0" err="1" smtClean="0"/>
              <a:t>statinem</a:t>
            </a:r>
            <a:r>
              <a:rPr lang="cs-CZ" baseline="0" dirty="0" smtClean="0"/>
              <a:t> nestačí k dosažení cílové hodnoty LDL-cholesterolu, přidáváme do kombinace </a:t>
            </a:r>
            <a:r>
              <a:rPr lang="cs-CZ" baseline="0" dirty="0" err="1" smtClean="0"/>
              <a:t>ezetimib</a:t>
            </a:r>
            <a:r>
              <a:rPr lang="cs-CZ" baseline="0" dirty="0" smtClean="0"/>
              <a:t>. Tato tzv. duální inhibice (</a:t>
            </a:r>
            <a:r>
              <a:rPr lang="cs-CZ" baseline="0" dirty="0" err="1" smtClean="0"/>
              <a:t>statin</a:t>
            </a:r>
            <a:r>
              <a:rPr lang="cs-CZ" baseline="0" dirty="0" smtClean="0"/>
              <a:t> + </a:t>
            </a:r>
            <a:r>
              <a:rPr lang="cs-CZ" baseline="0" dirty="0" err="1" smtClean="0"/>
              <a:t>ezetimib</a:t>
            </a:r>
            <a:r>
              <a:rPr lang="cs-CZ" baseline="0" dirty="0" smtClean="0"/>
              <a:t>) má potenciál snížit hladinu LDL-cholesterolu o dalších cca 20 % (tedy celkem o 70 %). Pokud ani tato léčba nestačí, můžeme přidat v indikovaných případech do kombinace inhibitor PCSK9, neboli tzv. biologickou léčbu </a:t>
            </a:r>
            <a:r>
              <a:rPr lang="cs-CZ" baseline="0" dirty="0" err="1" smtClean="0"/>
              <a:t>dyslipidémie</a:t>
            </a:r>
            <a:r>
              <a:rPr lang="cs-CZ" baseline="0" dirty="0" smtClean="0"/>
              <a:t>, o které bude mluvit v následující přednášce paní prof. Rosolová.</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18</a:t>
            </a:fld>
            <a:endParaRPr lang="cs-CZ"/>
          </a:p>
        </p:txBody>
      </p:sp>
    </p:spTree>
    <p:extLst>
      <p:ext uri="{BB962C8B-B14F-4D97-AF65-F5344CB8AC3E}">
        <p14:creationId xmlns:p14="http://schemas.microsoft.com/office/powerpoint/2010/main" val="444591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Smíšená familiární </a:t>
            </a:r>
            <a:r>
              <a:rPr lang="cs-CZ" dirty="0" err="1" smtClean="0"/>
              <a:t>dyslipidémie</a:t>
            </a:r>
            <a:r>
              <a:rPr lang="cs-CZ" dirty="0" smtClean="0"/>
              <a:t> (nebo také smíšená familiární </a:t>
            </a:r>
            <a:r>
              <a:rPr lang="cs-CZ" dirty="0" err="1" smtClean="0"/>
              <a:t>hyperlipidémie</a:t>
            </a:r>
            <a:r>
              <a:rPr lang="cs-CZ" dirty="0" smtClean="0"/>
              <a:t>) je nejčastější geneticky podmíněná </a:t>
            </a:r>
            <a:r>
              <a:rPr lang="cs-CZ" dirty="0" err="1" smtClean="0"/>
              <a:t>dyslipidémie</a:t>
            </a:r>
            <a:r>
              <a:rPr lang="cs-CZ" dirty="0" smtClean="0"/>
              <a:t>. I tato </a:t>
            </a:r>
            <a:r>
              <a:rPr lang="cs-CZ" dirty="0" err="1" smtClean="0"/>
              <a:t>dyslipidémie</a:t>
            </a:r>
            <a:r>
              <a:rPr lang="cs-CZ" dirty="0" smtClean="0"/>
              <a:t> vede k vysokému riziku </a:t>
            </a:r>
            <a:r>
              <a:rPr lang="cs-CZ" baseline="0" dirty="0" smtClean="0"/>
              <a:t>předčasné manifestace aterosklerózy. U osob s infarktem myokardu ve věku mladším než 40 let byla diagnostikována až ve 40 % případů. Četnost jejího výskytu je 1:50-100 obyvatel (zatímco u FH je výskyt vzácnější, v ČR asi 1:250 obyvatel). Název je trochu zavádějící, neboť slovo familiární se obvykle používá k označení </a:t>
            </a:r>
            <a:r>
              <a:rPr lang="cs-CZ" baseline="0" dirty="0" err="1" smtClean="0"/>
              <a:t>monogenních</a:t>
            </a:r>
            <a:r>
              <a:rPr lang="cs-CZ" baseline="0" dirty="0" smtClean="0"/>
              <a:t> onemocnění (jako je např. FH). Smíšená familiární </a:t>
            </a:r>
            <a:r>
              <a:rPr lang="cs-CZ" baseline="0" dirty="0" err="1" smtClean="0"/>
              <a:t>dyslipidemie</a:t>
            </a:r>
            <a:r>
              <a:rPr lang="cs-CZ" baseline="0" dirty="0" smtClean="0"/>
              <a:t> je ale polygenní onemocnění, u kterého hraje roli více genů menšího účinku a zcela jistě i zevní faktory (zejm. životní styl). Nicméně základ nemoci je zcela jistě genetický.</a:t>
            </a:r>
          </a:p>
          <a:p>
            <a:r>
              <a:rPr lang="cs-CZ" baseline="0" dirty="0" smtClean="0"/>
              <a:t>Tato </a:t>
            </a:r>
            <a:r>
              <a:rPr lang="cs-CZ" baseline="0" dirty="0" err="1" smtClean="0"/>
              <a:t>dyslipidémie</a:t>
            </a:r>
            <a:r>
              <a:rPr lang="cs-CZ" baseline="0" dirty="0" smtClean="0"/>
              <a:t> je charakterizována nadprodukcí VLDL částic v játrech. Z nich následně vznikají tzv. malé </a:t>
            </a:r>
            <a:r>
              <a:rPr lang="cs-CZ" baseline="0" dirty="0" err="1" smtClean="0"/>
              <a:t>denzní</a:t>
            </a:r>
            <a:r>
              <a:rPr lang="cs-CZ" baseline="0" dirty="0" smtClean="0"/>
              <a:t> LDL částice, které kvůli své malé velikosti snadno pronikají endotelem do cévní stěny a jsou proto velmi </a:t>
            </a:r>
            <a:r>
              <a:rPr lang="cs-CZ" baseline="0" dirty="0" err="1" smtClean="0"/>
              <a:t>aterogenní</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19</a:t>
            </a:fld>
            <a:endParaRPr lang="cs-CZ"/>
          </a:p>
        </p:txBody>
      </p:sp>
    </p:spTree>
    <p:extLst>
      <p:ext uri="{BB962C8B-B14F-4D97-AF65-F5344CB8AC3E}">
        <p14:creationId xmlns:p14="http://schemas.microsoft.com/office/powerpoint/2010/main" val="139312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roce 2003 byl do Ordinace pro poruchy metabolismu, která funguje na našem Ústavu (klinické biochemie a hematologie Fakultní nemocnice v Plzni), odeslán tehdy 40letý pacient, kterému byla při preventivní prohlídce zjištěna</a:t>
            </a:r>
            <a:r>
              <a:rPr lang="cs-CZ" baseline="0" dirty="0" smtClean="0"/>
              <a:t> poměrně výrazně zvýšená hladina cholesterolu v krvi. Tento muž se v té době s ničím neléčil, jednalo se o štíhlého sportovce, který vážil 75 kg při výšce 177 cm (body </a:t>
            </a:r>
            <a:r>
              <a:rPr lang="cs-CZ" baseline="0" dirty="0" err="1" smtClean="0"/>
              <a:t>mass</a:t>
            </a:r>
            <a:r>
              <a:rPr lang="cs-CZ" baseline="0" dirty="0" smtClean="0"/>
              <a:t> index měl 24 kg/m</a:t>
            </a:r>
            <a:r>
              <a:rPr lang="cs-CZ" baseline="30000" dirty="0" smtClean="0"/>
              <a:t>2</a:t>
            </a:r>
            <a:r>
              <a:rPr lang="cs-CZ" baseline="0" dirty="0" smtClean="0"/>
              <a:t> a obvod pasu 85 cm). Při fyzikálním vyšetření mu byl zjištěn bílošedý prstenec kolem duhovky, jinak byl jeho nález v mezích normy.</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2</a:t>
            </a:fld>
            <a:endParaRPr lang="cs-CZ"/>
          </a:p>
        </p:txBody>
      </p:sp>
    </p:spTree>
    <p:extLst>
      <p:ext uri="{BB962C8B-B14F-4D97-AF65-F5344CB8AC3E}">
        <p14:creationId xmlns:p14="http://schemas.microsoft.com/office/powerpoint/2010/main" val="1547694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Fyzikální nález bývá u smíšené familiární </a:t>
            </a:r>
            <a:r>
              <a:rPr lang="cs-CZ" baseline="0" dirty="0" err="1" smtClean="0"/>
              <a:t>dyslipidémie</a:t>
            </a:r>
            <a:r>
              <a:rPr lang="cs-CZ" baseline="0" dirty="0" smtClean="0"/>
              <a:t> normální, známky typické pro FH zde nebývají přítomny. Často bývá abdominální obezita jakožto příznak metabolického syndromu. Zdá se, že právě inzulínová rezistence spojená s metabolickým syndromem je to, co je spouštěčem této </a:t>
            </a:r>
            <a:r>
              <a:rPr lang="cs-CZ" baseline="0" dirty="0" err="1" smtClean="0"/>
              <a:t>dyslipidémie</a:t>
            </a:r>
            <a:r>
              <a:rPr lang="cs-CZ" baseline="0" dirty="0" smtClean="0"/>
              <a:t>. V laboratorním obraze nacházíme smíšenou </a:t>
            </a:r>
            <a:r>
              <a:rPr lang="cs-CZ" baseline="0" dirty="0" err="1" smtClean="0"/>
              <a:t>hyperlipidémii</a:t>
            </a:r>
            <a:r>
              <a:rPr lang="cs-CZ" baseline="0" dirty="0" smtClean="0"/>
              <a:t> (</a:t>
            </a:r>
            <a:r>
              <a:rPr lang="cs-CZ" baseline="0" dirty="0" err="1" smtClean="0"/>
              <a:t>hypercholesterolémii</a:t>
            </a:r>
            <a:r>
              <a:rPr lang="cs-CZ" baseline="0" dirty="0" smtClean="0"/>
              <a:t> + </a:t>
            </a:r>
            <a:r>
              <a:rPr lang="cs-CZ" baseline="0" dirty="0" err="1" smtClean="0"/>
              <a:t>hypertriglyceridémii</a:t>
            </a:r>
            <a:r>
              <a:rPr lang="cs-CZ" baseline="0" dirty="0" smtClean="0"/>
              <a:t>) a zvýšenou koncentraci </a:t>
            </a:r>
            <a:r>
              <a:rPr lang="cs-CZ" baseline="0" dirty="0" err="1" smtClean="0"/>
              <a:t>apo</a:t>
            </a:r>
            <a:r>
              <a:rPr lang="cs-CZ" baseline="0" dirty="0" smtClean="0"/>
              <a:t> B (≥ 1,2 g/l), která nás informuje o zmnožení malých </a:t>
            </a:r>
            <a:r>
              <a:rPr lang="cs-CZ" baseline="0" dirty="0" err="1" smtClean="0"/>
              <a:t>denzních</a:t>
            </a:r>
            <a:r>
              <a:rPr lang="cs-CZ" baseline="0" dirty="0" smtClean="0"/>
              <a:t> LDL částic. (Mohou být přítomny i další známky metabolického syndromu jako např. snížený HDL-cholesterol, hyperglykémie, arteriální hypertenze aj.).</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Zatímco známky FH jsou u nemocného s FH přítomny už od narození, smíšená familiární </a:t>
            </a:r>
            <a:r>
              <a:rPr lang="cs-CZ" baseline="0" dirty="0" err="1" smtClean="0"/>
              <a:t>dyslipidemie</a:t>
            </a:r>
            <a:r>
              <a:rPr lang="cs-CZ" baseline="0" dirty="0" smtClean="0"/>
              <a:t> se většinou naplno manifestuje až v dospělosti. To je příklad i pacienta, jehož výsledky můžete vidět na obrázku. V době, kdy studoval, tak téměř denně sportoval, čímž si výrazně vylepšoval svůj lipidový profil. Po nástupu do zaměstnání a založení rodiny se jeho výsledky začaly zhoršovat (k původně izolované </a:t>
            </a:r>
            <a:r>
              <a:rPr lang="cs-CZ" baseline="0" dirty="0" err="1" smtClean="0"/>
              <a:t>hypercholesterolémii</a:t>
            </a:r>
            <a:r>
              <a:rPr lang="cs-CZ" baseline="0" dirty="0" smtClean="0"/>
              <a:t> se přidaly i zvýšené triglyceridy). Podobný nález má i starší bratr pacienta, jehož </a:t>
            </a:r>
            <a:r>
              <a:rPr lang="cs-CZ" baseline="0" dirty="0" err="1" smtClean="0"/>
              <a:t>lipidogram</a:t>
            </a:r>
            <a:r>
              <a:rPr lang="cs-CZ" baseline="0" dirty="0" smtClean="0"/>
              <a:t> můžeme vidět na obrázku vpravo.</a:t>
            </a:r>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20</a:t>
            </a:fld>
            <a:endParaRPr lang="cs-CZ"/>
          </a:p>
        </p:txBody>
      </p:sp>
    </p:spTree>
    <p:extLst>
      <p:ext uri="{BB962C8B-B14F-4D97-AF65-F5344CB8AC3E}">
        <p14:creationId xmlns:p14="http://schemas.microsoft.com/office/powerpoint/2010/main" val="158169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V léčbě smíšené familiární </a:t>
            </a:r>
            <a:r>
              <a:rPr lang="cs-CZ" baseline="0" dirty="0" err="1" smtClean="0"/>
              <a:t>dyslipidemie</a:t>
            </a:r>
            <a:r>
              <a:rPr lang="cs-CZ" baseline="0" dirty="0" smtClean="0"/>
              <a:t> hrají, na rozdíl od FH, klíčovou roli nefarmakologická opatření (dieta, pohyb). Obvykle pomůže redukce nadměrné tělesné hmotnosti. Pokud má pacient vysoké kardiovaskulární riziko, zahajujeme farmakoterapii. I zde je základním </a:t>
            </a:r>
            <a:r>
              <a:rPr lang="cs-CZ" baseline="0" dirty="0" err="1" smtClean="0"/>
              <a:t>hypolipidemikem</a:t>
            </a:r>
            <a:r>
              <a:rPr lang="cs-CZ" baseline="0" dirty="0" smtClean="0"/>
              <a:t> </a:t>
            </a:r>
            <a:r>
              <a:rPr lang="cs-CZ" baseline="0" dirty="0" err="1" smtClean="0"/>
              <a:t>statin</a:t>
            </a:r>
            <a:r>
              <a:rPr lang="cs-CZ" baseline="0" dirty="0" smtClean="0"/>
              <a:t> (případně v kombinaci s </a:t>
            </a:r>
            <a:r>
              <a:rPr lang="cs-CZ" baseline="0" dirty="0" err="1" smtClean="0"/>
              <a:t>ezetimibem</a:t>
            </a:r>
            <a:r>
              <a:rPr lang="cs-CZ" baseline="0" dirty="0" smtClean="0"/>
              <a:t>) k dosažení cílové hodnoty LDL-cholesterolu. Pokud má pacient setrvale hladinu triglyceridů nalačno ≥ 2,3 </a:t>
            </a:r>
            <a:r>
              <a:rPr lang="cs-CZ" baseline="0" dirty="0" err="1" smtClean="0"/>
              <a:t>mmol</a:t>
            </a:r>
            <a:r>
              <a:rPr lang="cs-CZ" baseline="0" dirty="0" smtClean="0"/>
              <a:t>/l, přidáváme k léčbě </a:t>
            </a:r>
            <a:r>
              <a:rPr lang="cs-CZ" baseline="0" dirty="0" err="1" smtClean="0"/>
              <a:t>fibrát</a:t>
            </a:r>
            <a:r>
              <a:rPr lang="cs-CZ" baseline="0" dirty="0" smtClean="0"/>
              <a:t>. (PCSK9 inhibitory nebyly pro léčbu této </a:t>
            </a:r>
            <a:r>
              <a:rPr lang="cs-CZ" baseline="0" dirty="0" err="1" smtClean="0"/>
              <a:t>dyslipidemie</a:t>
            </a:r>
            <a:r>
              <a:rPr lang="cs-CZ" baseline="0" dirty="0" smtClean="0"/>
              <a:t> zatím bohužel schváleny).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 co říci závěrem?</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21</a:t>
            </a:fld>
            <a:endParaRPr lang="cs-CZ"/>
          </a:p>
        </p:txBody>
      </p:sp>
    </p:spTree>
    <p:extLst>
      <p:ext uri="{BB962C8B-B14F-4D97-AF65-F5344CB8AC3E}">
        <p14:creationId xmlns:p14="http://schemas.microsoft.com/office/powerpoint/2010/main" val="1045893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Jak familiární </a:t>
            </a:r>
            <a:r>
              <a:rPr lang="cs-CZ" dirty="0" err="1" smtClean="0"/>
              <a:t>hypercholesterolémie</a:t>
            </a:r>
            <a:r>
              <a:rPr lang="cs-CZ" dirty="0" smtClean="0"/>
              <a:t>,</a:t>
            </a:r>
            <a:r>
              <a:rPr lang="cs-CZ" baseline="0" dirty="0" smtClean="0"/>
              <a:t> tak smíšená familiární </a:t>
            </a:r>
            <a:r>
              <a:rPr lang="cs-CZ" baseline="0" dirty="0" err="1" smtClean="0"/>
              <a:t>dyslipidemie</a:t>
            </a:r>
            <a:r>
              <a:rPr lang="cs-CZ" baseline="0" dirty="0" smtClean="0"/>
              <a:t>, jsou metabolické poruchy, které pokud nejsou včas odhaleny, mohou vést k předčasným kardiovaskulárním onemocněním s rizikem úmrtí nebo doživotních následků. Je proto důležité provádět jejich </a:t>
            </a:r>
            <a:r>
              <a:rPr lang="cs-CZ" baseline="0" dirty="0" err="1" smtClean="0"/>
              <a:t>screening</a:t>
            </a:r>
            <a:r>
              <a:rPr lang="cs-CZ" baseline="0" dirty="0" smtClean="0"/>
              <a:t> a včas zahájit jejich léčbu. Pokud některou z těchto chorob diagnostikujeme, měli bychom vyšetřit i přímé příbuzné pacienta, neboť obě nemoci mají familiární výskyt.</a:t>
            </a:r>
            <a:endParaRPr lang="cs-CZ" dirty="0" smtClean="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22</a:t>
            </a:fld>
            <a:endParaRPr lang="cs-CZ"/>
          </a:p>
        </p:txBody>
      </p:sp>
    </p:spTree>
    <p:extLst>
      <p:ext uri="{BB962C8B-B14F-4D97-AF65-F5344CB8AC3E}">
        <p14:creationId xmlns:p14="http://schemas.microsoft.com/office/powerpoint/2010/main" val="3728217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Pokud </a:t>
            </a:r>
            <a:r>
              <a:rPr lang="cs-CZ" baseline="0" dirty="0" err="1" smtClean="0"/>
              <a:t>dyslipidémii</a:t>
            </a:r>
            <a:r>
              <a:rPr lang="cs-CZ" baseline="0" dirty="0" smtClean="0"/>
              <a:t> odhalíme, je důležité pozvat pacienta ještě na 1 vyšetření s odstupem několika týdnů až 2 měsíců. Toto vyšetření je důležité kvůli vyloučení nějaké </a:t>
            </a:r>
            <a:r>
              <a:rPr lang="cs-CZ" baseline="0" dirty="0" err="1" smtClean="0"/>
              <a:t>preanalytické</a:t>
            </a:r>
            <a:r>
              <a:rPr lang="cs-CZ" baseline="0" dirty="0" smtClean="0"/>
              <a:t> či analytické chyby. Zároveň je nutné vyloučit alespoň hlavní příčiny sekundárních </a:t>
            </a:r>
            <a:r>
              <a:rPr lang="cs-CZ" baseline="0" dirty="0" err="1" smtClean="0"/>
              <a:t>dyslipidémií</a:t>
            </a:r>
            <a:r>
              <a:rPr lang="cs-CZ" baseline="0" dirty="0" smtClean="0"/>
              <a:t>, abychom třeba neléčili někoho jako FH a nešlo přitom o hypotyreózu. Je proto důležité stanovit (např. právě při výše zmíněném 2. odběru) určitě alespoň TSH, glykémii, jaterní testy, ledvinné testy a chemické vyšetření moči. Poté, když </a:t>
            </a:r>
            <a:r>
              <a:rPr lang="cs-CZ" baseline="0" dirty="0" err="1" smtClean="0"/>
              <a:t>dyslipidémii</a:t>
            </a:r>
            <a:r>
              <a:rPr lang="cs-CZ" baseline="0" dirty="0" smtClean="0"/>
              <a:t> potvrdíme a vyloučíme, že není sekundární, stanovíme kardiovaskulární riziko a podle něj vhodnou léčbu. U všech pacientů doporučíme nefarmakologickou léčbu (dietu, pohyb a v rámci prevence kardiovaskulárních onemocnění zcela jistě doporučíme pacientovi nekouřit). U pacientů ve vysokém (a samozřejmě i velmi vysokém) kardiovaskulárním riziku zahájíme farmakoterapii. Tu dále modifikujeme tak, abychom v optimálním případě dosáhli cílových hodnot krevních lipidů.</a:t>
            </a:r>
          </a:p>
          <a:p>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23</a:t>
            </a:fld>
            <a:endParaRPr lang="cs-CZ"/>
          </a:p>
        </p:txBody>
      </p:sp>
    </p:spTree>
    <p:extLst>
      <p:ext uri="{BB962C8B-B14F-4D97-AF65-F5344CB8AC3E}">
        <p14:creationId xmlns:p14="http://schemas.microsoft.com/office/powerpoint/2010/main" val="1678319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Pacienty s podezřením na geneticky podmíněnou </a:t>
            </a:r>
            <a:r>
              <a:rPr lang="cs-CZ" dirty="0" err="1" smtClean="0"/>
              <a:t>dyslipidémii</a:t>
            </a:r>
            <a:r>
              <a:rPr lang="cs-CZ" dirty="0" smtClean="0"/>
              <a:t> </a:t>
            </a:r>
            <a:r>
              <a:rPr lang="cs-CZ" baseline="0" dirty="0" smtClean="0"/>
              <a:t>je vhodné odeslat na specializované pracoviště, které má větší možnosti jak z hlediska diagnostiky (molekulárně genetické vyšetření), tak z hlediska preskripce nejmodernější léčby. V České republice se jedná o pracoviště zastřešená projektem </a:t>
            </a:r>
            <a:r>
              <a:rPr lang="cs-CZ" baseline="0" dirty="0" err="1" smtClean="0"/>
              <a:t>MedPed</a:t>
            </a:r>
            <a:r>
              <a:rPr lang="cs-CZ" baseline="0" dirty="0" smtClean="0"/>
              <a:t>. V Plzeňském kraji to je Centrum preventivní kardiologie na 2. interní klinice FN Plzeň a Ordinace pro poruchy metabolismu na Ústavu klinické biochemie a hematologie FN Plzeň.</a:t>
            </a:r>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24</a:t>
            </a:fld>
            <a:endParaRPr lang="cs-CZ"/>
          </a:p>
        </p:txBody>
      </p:sp>
    </p:spTree>
    <p:extLst>
      <p:ext uri="{BB962C8B-B14F-4D97-AF65-F5344CB8AC3E}">
        <p14:creationId xmlns:p14="http://schemas.microsoft.com/office/powerpoint/2010/main" val="3002974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Děkuji vám za pozornost a loučím se s vámi pohledem na logo projektu MedPed, které obsahuje to</a:t>
            </a:r>
            <a:r>
              <a:rPr lang="cs-CZ" baseline="0" dirty="0" smtClean="0"/>
              <a:t> nejpodstatnější, co si odnést z mé přednášky: </a:t>
            </a:r>
            <a:r>
              <a:rPr lang="cs-CZ" b="1" baseline="0" dirty="0" smtClean="0"/>
              <a:t>M</a:t>
            </a:r>
            <a:r>
              <a:rPr lang="cs-CZ" baseline="0" dirty="0" smtClean="0"/>
              <a:t>ake </a:t>
            </a:r>
            <a:r>
              <a:rPr lang="cs-CZ" b="1" baseline="0" dirty="0" smtClean="0"/>
              <a:t>e</a:t>
            </a:r>
            <a:r>
              <a:rPr lang="cs-CZ" baseline="0" dirty="0" smtClean="0"/>
              <a:t>arly </a:t>
            </a:r>
            <a:r>
              <a:rPr lang="cs-CZ" b="1" baseline="0" dirty="0" err="1" smtClean="0"/>
              <a:t>d</a:t>
            </a:r>
            <a:r>
              <a:rPr lang="cs-CZ" baseline="0" dirty="0" err="1" smtClean="0"/>
              <a:t>iagnoses</a:t>
            </a:r>
            <a:r>
              <a:rPr lang="cs-CZ" baseline="0" dirty="0" smtClean="0"/>
              <a:t> to </a:t>
            </a:r>
            <a:r>
              <a:rPr lang="cs-CZ" b="1" baseline="0" dirty="0" err="1" smtClean="0"/>
              <a:t>p</a:t>
            </a:r>
            <a:r>
              <a:rPr lang="cs-CZ" baseline="0" dirty="0" err="1" smtClean="0"/>
              <a:t>revent</a:t>
            </a:r>
            <a:r>
              <a:rPr lang="cs-CZ" baseline="0" dirty="0" smtClean="0"/>
              <a:t> </a:t>
            </a:r>
            <a:r>
              <a:rPr lang="cs-CZ" b="1" baseline="0" dirty="0" smtClean="0"/>
              <a:t>e</a:t>
            </a:r>
            <a:r>
              <a:rPr lang="cs-CZ" baseline="0" dirty="0" smtClean="0"/>
              <a:t>arly </a:t>
            </a:r>
            <a:r>
              <a:rPr lang="cs-CZ" b="1" baseline="0" dirty="0" err="1" smtClean="0"/>
              <a:t>d</a:t>
            </a:r>
            <a:r>
              <a:rPr lang="cs-CZ" baseline="0" dirty="0" err="1" smtClean="0"/>
              <a:t>eaths</a:t>
            </a:r>
            <a:r>
              <a:rPr lang="cs-CZ" baseline="0" dirty="0" smtClean="0"/>
              <a:t> in </a:t>
            </a:r>
            <a:r>
              <a:rPr lang="cs-CZ" baseline="0" dirty="0" err="1" smtClean="0"/>
              <a:t>medical</a:t>
            </a:r>
            <a:r>
              <a:rPr lang="cs-CZ" baseline="0" dirty="0" smtClean="0"/>
              <a:t> </a:t>
            </a:r>
            <a:r>
              <a:rPr lang="cs-CZ" baseline="0" dirty="0" err="1" smtClean="0"/>
              <a:t>pedigrees</a:t>
            </a:r>
            <a:r>
              <a:rPr lang="cs-CZ" baseline="0" dirty="0" smtClean="0"/>
              <a:t>, což se dá volně přeložit jako „stanov včasnou diagnózu, abys zabránil předčasným úmrtím“ v postižených rodinách.</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25</a:t>
            </a:fld>
            <a:endParaRPr lang="cs-CZ"/>
          </a:p>
        </p:txBody>
      </p:sp>
    </p:spTree>
    <p:extLst>
      <p:ext uri="{BB962C8B-B14F-4D97-AF65-F5344CB8AC3E}">
        <p14:creationId xmlns:p14="http://schemas.microsoft.com/office/powerpoint/2010/main" val="154470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Laboratorně byla tomuto pacientovi potvrzena zvýšená hladina cholesterolu v krvi při normální hladině triglyceridů. Jednalo se tedy o izolovanou </a:t>
            </a:r>
            <a:r>
              <a:rPr lang="cs-CZ" dirty="0" err="1" smtClean="0"/>
              <a:t>hypercholesterolémii</a:t>
            </a:r>
            <a:r>
              <a:rPr lang="cs-CZ" dirty="0" smtClean="0"/>
              <a:t>. Jaterní testy, ledvinné testy, glykémie a hladina tyreotropinu</a:t>
            </a:r>
            <a:r>
              <a:rPr lang="cs-CZ" baseline="0" dirty="0" smtClean="0"/>
              <a:t> (TSH) byly v normě, čímž se vyloučily nejčastější příčiny sekundární </a:t>
            </a:r>
            <a:r>
              <a:rPr lang="cs-CZ" baseline="0" dirty="0" err="1" smtClean="0"/>
              <a:t>dyslipidémie</a:t>
            </a:r>
            <a:r>
              <a:rPr lang="cs-CZ" baseline="0" dirty="0" smtClean="0"/>
              <a:t>.</a:t>
            </a:r>
          </a:p>
          <a:p>
            <a:r>
              <a:rPr lang="cs-CZ" baseline="0" dirty="0" smtClean="0"/>
              <a:t>Laboratorní nález byl potvrzen ještě jedním vyšetřením, které bylo provedeno s odstupem několika týdnů. Toto vyšetření se provádí z důvodu vyloučení nějaké </a:t>
            </a:r>
            <a:r>
              <a:rPr lang="cs-CZ" baseline="0" dirty="0" err="1" smtClean="0"/>
              <a:t>preanalytické</a:t>
            </a:r>
            <a:r>
              <a:rPr lang="cs-CZ" baseline="0" dirty="0" smtClean="0"/>
              <a:t> či analytické chyby. Podruhé vyšla hladina celkového cholesterolu i </a:t>
            </a:r>
            <a:r>
              <a:rPr lang="cs-CZ" baseline="0" dirty="0" err="1" smtClean="0"/>
              <a:t>aterogenního</a:t>
            </a:r>
            <a:r>
              <a:rPr lang="cs-CZ" baseline="0" dirty="0" smtClean="0"/>
              <a:t> LDL-cholesterolu dokonce ještě vyšší, nežli tomu bylo při prvním vyšetření.</a:t>
            </a:r>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3</a:t>
            </a:fld>
            <a:endParaRPr lang="cs-CZ"/>
          </a:p>
        </p:txBody>
      </p:sp>
    </p:spTree>
    <p:extLst>
      <p:ext uri="{BB962C8B-B14F-4D97-AF65-F5344CB8AC3E}">
        <p14:creationId xmlns:p14="http://schemas.microsoft.com/office/powerpoint/2010/main" val="96905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rodinné anamnéze pacienta byl pozoruhodný </a:t>
            </a:r>
            <a:r>
              <a:rPr lang="cs-CZ" baseline="0" dirty="0" smtClean="0"/>
              <a:t>časný výskyt ischemické choroby srdeční. Otec pacienta prodělal celkem 3 infarkty myokardu, první ve 42 letech, třetí fatální ve 47 letech. Rovněž otec otce prodělal několik infarktů myokardu.</a:t>
            </a:r>
          </a:p>
          <a:p>
            <a:r>
              <a:rPr lang="cs-CZ" baseline="0" dirty="0" smtClean="0"/>
              <a:t>Na základě těchto informací bylo vysloveno podezření na familiární </a:t>
            </a:r>
            <a:r>
              <a:rPr lang="cs-CZ" baseline="0" dirty="0" err="1" smtClean="0"/>
              <a:t>hypercholesterolémii</a:t>
            </a:r>
            <a:r>
              <a:rPr lang="cs-CZ" baseline="0" dirty="0" smtClean="0"/>
              <a:t>, byl odebrán vzorek krve na molekulárně genetické vyšetření a k vyšetření </a:t>
            </a:r>
            <a:r>
              <a:rPr lang="cs-CZ" baseline="0" dirty="0" err="1" smtClean="0"/>
              <a:t>lipidogramu</a:t>
            </a:r>
            <a:r>
              <a:rPr lang="cs-CZ" baseline="0" dirty="0" smtClean="0"/>
              <a:t> byly pozvány i dvě dcery pacienta. Mladší z nich bylo v době vyšetření 6 let, starší 13 let.</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4</a:t>
            </a:fld>
            <a:endParaRPr lang="cs-CZ"/>
          </a:p>
        </p:txBody>
      </p:sp>
    </p:spTree>
    <p:extLst>
      <p:ext uri="{BB962C8B-B14F-4D97-AF65-F5344CB8AC3E}">
        <p14:creationId xmlns:p14="http://schemas.microsoft.com/office/powerpoint/2010/main" val="22637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 obrázcích </a:t>
            </a:r>
            <a:r>
              <a:rPr lang="cs-CZ" baseline="0" dirty="0" smtClean="0"/>
              <a:t>můžete vidět výsledky </a:t>
            </a:r>
            <a:r>
              <a:rPr lang="cs-CZ" baseline="0" dirty="0" err="1" smtClean="0"/>
              <a:t>lipidogramů</a:t>
            </a:r>
            <a:r>
              <a:rPr lang="cs-CZ" baseline="0" dirty="0" smtClean="0"/>
              <a:t> obou dcer. Vlevo je mladší Anička, vpravo starší Karolína. Na první pohled jsou patrné velmi patologické hodnoty (celkového a LDL-cholesterolu).</a:t>
            </a:r>
          </a:p>
          <a:p>
            <a:r>
              <a:rPr lang="cs-CZ" baseline="0" dirty="0" smtClean="0"/>
              <a:t>Vzorky krve na molekulárně genetické vyšetření byly odebrány také u nich. Výsledkem bylo odhalení stejné mutace v genu pro LDL receptor u otce (našeho pacienta) i obou dcer.</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5</a:t>
            </a:fld>
            <a:endParaRPr lang="cs-CZ"/>
          </a:p>
        </p:txBody>
      </p:sp>
    </p:spTree>
    <p:extLst>
      <p:ext uri="{BB962C8B-B14F-4D97-AF65-F5344CB8AC3E}">
        <p14:creationId xmlns:p14="http://schemas.microsoft.com/office/powerpoint/2010/main" val="151252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Co</a:t>
            </a:r>
            <a:r>
              <a:rPr lang="cs-CZ" baseline="0" dirty="0" smtClean="0"/>
              <a:t> je to vlastně familiární </a:t>
            </a:r>
            <a:r>
              <a:rPr lang="cs-CZ" baseline="0" dirty="0" err="1" smtClean="0"/>
              <a:t>hypercholesterolémie</a:t>
            </a:r>
            <a:r>
              <a:rPr lang="cs-CZ" baseline="0" dirty="0" smtClean="0"/>
              <a:t> (FH)?</a:t>
            </a:r>
            <a:endParaRPr lang="cs-CZ" dirty="0" smtClean="0"/>
          </a:p>
          <a:p>
            <a:r>
              <a:rPr lang="cs-CZ" dirty="0" smtClean="0"/>
              <a:t>FH je vrozená porucha metabolismu, při které vázne transport cholesterolu z krve</a:t>
            </a:r>
            <a:r>
              <a:rPr lang="cs-CZ" baseline="0" dirty="0" smtClean="0"/>
              <a:t> do buněk. Tato choroba se řadí se mezi </a:t>
            </a:r>
            <a:r>
              <a:rPr lang="cs-CZ" baseline="0" dirty="0" err="1" smtClean="0"/>
              <a:t>dyslipidémie</a:t>
            </a:r>
            <a:r>
              <a:rPr lang="cs-CZ" baseline="0" dirty="0" smtClean="0"/>
              <a:t> (chcete-li </a:t>
            </a:r>
            <a:r>
              <a:rPr lang="cs-CZ" baseline="0" dirty="0" err="1" smtClean="0"/>
              <a:t>hyperlipidémie</a:t>
            </a:r>
            <a:r>
              <a:rPr lang="cs-CZ" baseline="0" dirty="0" smtClean="0"/>
              <a:t> či </a:t>
            </a:r>
            <a:r>
              <a:rPr lang="cs-CZ" baseline="0" dirty="0" err="1" smtClean="0"/>
              <a:t>hyperlipoproteinémie</a:t>
            </a:r>
            <a:r>
              <a:rPr lang="cs-CZ" baseline="0" dirty="0" smtClean="0"/>
              <a:t>) a projevuje se zvýšenou hladinou cholesterolu v krvi, zpravidla při normální hladině triglyceridů (tedy izolovanou </a:t>
            </a:r>
            <a:r>
              <a:rPr lang="cs-CZ" baseline="0" dirty="0" err="1" smtClean="0"/>
              <a:t>hypercholesterolémií</a:t>
            </a:r>
            <a:r>
              <a:rPr lang="cs-CZ" baseline="0" dirty="0" smtClean="0"/>
              <a:t>). Je významným rizikovým faktorem aterosklerózy a jejích komplikací v podobě kardiovaskulárních onemocnění. Kardiovaskulární riziko heterozygota s FH je asi 20x vyšší než kardiovaskulární riziko stejně starého jedince bez FH. Heterozygotům hrozí předčasná manifestace aterosklerózy přibližně od 30. roku života, homozygotům již v dětství. FH je proto nutné aktivně vyhledávat a včas zahájit její léčbu. Měli bychom vědět, čím je FH charakteristická.</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6</a:t>
            </a:fld>
            <a:endParaRPr lang="cs-CZ"/>
          </a:p>
        </p:txBody>
      </p:sp>
    </p:spTree>
    <p:extLst>
      <p:ext uri="{BB962C8B-B14F-4D97-AF65-F5344CB8AC3E}">
        <p14:creationId xmlns:p14="http://schemas.microsoft.com/office/powerpoint/2010/main" val="2275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rodinné anamnéze pacienta s FH se setkáváme s častými</a:t>
            </a:r>
            <a:r>
              <a:rPr lang="cs-CZ" baseline="0" dirty="0" smtClean="0"/>
              <a:t> a obvykle také (před)časnými kardiovaskulárními příhodami nebo i s případy náhlé smrti. Někdo z postižené příbuzenské linie se léčí nebo v minulosti léčil s vysokým cholesterolem.</a:t>
            </a:r>
          </a:p>
          <a:p>
            <a:r>
              <a:rPr lang="cs-CZ" baseline="0" dirty="0" smtClean="0"/>
              <a:t>V osobní anamnéze může být samozřejmě také již prodělané kardiovaskulární onemocnění nebo pacient ví o tom, že mu byla někdy stanovena zvýšená hladina cholesterolu v krvi.</a:t>
            </a:r>
          </a:p>
          <a:p>
            <a:r>
              <a:rPr lang="cs-CZ" baseline="0" dirty="0" smtClean="0"/>
              <a:t>Při objektivním vyšetření pacienta s FH můžeme nalézt šlachové či kožní xantomy, </a:t>
            </a:r>
            <a:r>
              <a:rPr lang="cs-CZ" baseline="0" dirty="0" err="1" smtClean="0"/>
              <a:t>tuberomy</a:t>
            </a:r>
            <a:r>
              <a:rPr lang="cs-CZ" baseline="0" dirty="0" smtClean="0"/>
              <a:t>, </a:t>
            </a:r>
            <a:r>
              <a:rPr lang="cs-CZ" baseline="0" dirty="0" err="1" smtClean="0"/>
              <a:t>arcus</a:t>
            </a:r>
            <a:r>
              <a:rPr lang="cs-CZ" baseline="0" dirty="0" smtClean="0"/>
              <a:t> </a:t>
            </a:r>
            <a:r>
              <a:rPr lang="cs-CZ" baseline="0" dirty="0" err="1" smtClean="0"/>
              <a:t>lipoides</a:t>
            </a:r>
            <a:r>
              <a:rPr lang="cs-CZ" baseline="0" dirty="0" smtClean="0"/>
              <a:t> </a:t>
            </a:r>
            <a:r>
              <a:rPr lang="cs-CZ" baseline="0" dirty="0" err="1" smtClean="0"/>
              <a:t>corneae</a:t>
            </a:r>
            <a:r>
              <a:rPr lang="cs-CZ" baseline="0" dirty="0" smtClean="0"/>
              <a:t> a/nebo </a:t>
            </a:r>
            <a:r>
              <a:rPr lang="cs-CZ" baseline="0" dirty="0" err="1" smtClean="0"/>
              <a:t>xantelasmata</a:t>
            </a:r>
            <a:r>
              <a:rPr lang="cs-CZ" baseline="0" dirty="0" smtClean="0"/>
              <a:t> </a:t>
            </a:r>
            <a:r>
              <a:rPr lang="cs-CZ" baseline="0" dirty="0" err="1" smtClean="0"/>
              <a:t>palpebrarum</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7</a:t>
            </a:fld>
            <a:endParaRPr lang="cs-CZ"/>
          </a:p>
        </p:txBody>
      </p:sp>
    </p:spTree>
    <p:extLst>
      <p:ext uri="{BB962C8B-B14F-4D97-AF65-F5344CB8AC3E}">
        <p14:creationId xmlns:p14="http://schemas.microsoft.com/office/powerpoint/2010/main" val="366023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 obrázcích můžete vidět xantomy v různých lokalizacích. Jedná se o podkožní depozita cholesterolu. Často se vyskytují v okolí šlach,</a:t>
            </a:r>
            <a:r>
              <a:rPr lang="cs-CZ" baseline="0" dirty="0" smtClean="0"/>
              <a:t> zejména Achillovy šlachy nebo šlach na </a:t>
            </a:r>
            <a:r>
              <a:rPr lang="cs-CZ" baseline="0" dirty="0" err="1" smtClean="0"/>
              <a:t>dorzu</a:t>
            </a:r>
            <a:r>
              <a:rPr lang="cs-CZ" baseline="0" dirty="0" smtClean="0"/>
              <a:t> ruky a prstů (extenzorů ruky a prstů). Řádné fyzikální vyšetření těchto oblastí by u pacienta s </a:t>
            </a:r>
            <a:r>
              <a:rPr lang="cs-CZ" baseline="0" dirty="0" err="1" smtClean="0"/>
              <a:t>hypercholesterolémií</a:t>
            </a:r>
            <a:r>
              <a:rPr lang="cs-CZ" baseline="0" dirty="0" smtClean="0"/>
              <a:t> nemělo být nikdy opomenuto, protože xantomy jsou významným diagnostickým kritériem FH, jak uvidíme dále.</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8</a:t>
            </a:fld>
            <a:endParaRPr lang="cs-CZ"/>
          </a:p>
        </p:txBody>
      </p:sp>
    </p:spTree>
    <p:extLst>
      <p:ext uri="{BB962C8B-B14F-4D97-AF65-F5344CB8AC3E}">
        <p14:creationId xmlns:p14="http://schemas.microsoft.com/office/powerpoint/2010/main" val="345890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Dalším fyzikálním nálezem u</a:t>
            </a:r>
            <a:r>
              <a:rPr lang="cs-CZ" baseline="0" dirty="0" smtClean="0"/>
              <a:t> FH může být </a:t>
            </a:r>
            <a:r>
              <a:rPr lang="cs-CZ" baseline="0" dirty="0" err="1" smtClean="0"/>
              <a:t>xantelasma</a:t>
            </a:r>
            <a:r>
              <a:rPr lang="cs-CZ" baseline="0" dirty="0" smtClean="0"/>
              <a:t> </a:t>
            </a:r>
            <a:r>
              <a:rPr lang="cs-CZ" baseline="0" dirty="0" err="1" smtClean="0"/>
              <a:t>palpebrarum</a:t>
            </a:r>
            <a:r>
              <a:rPr lang="cs-CZ" baseline="0" dirty="0" smtClean="0"/>
              <a:t>. Jedná se o depozitum cholesterolu v oblasti očních víček, kam se cholesterol predilekčně ukládá.</a:t>
            </a:r>
          </a:p>
          <a:p>
            <a:r>
              <a:rPr lang="cs-CZ" baseline="0" dirty="0" smtClean="0"/>
              <a:t>Dalším nálezem může být </a:t>
            </a:r>
            <a:r>
              <a:rPr lang="cs-CZ" baseline="0" dirty="0" err="1" smtClean="0"/>
              <a:t>arcus</a:t>
            </a:r>
            <a:r>
              <a:rPr lang="cs-CZ" baseline="0" dirty="0" smtClean="0"/>
              <a:t> </a:t>
            </a:r>
            <a:r>
              <a:rPr lang="cs-CZ" baseline="0" dirty="0" err="1" smtClean="0"/>
              <a:t>lipoides</a:t>
            </a:r>
            <a:r>
              <a:rPr lang="cs-CZ" baseline="0" dirty="0" smtClean="0"/>
              <a:t> </a:t>
            </a:r>
            <a:r>
              <a:rPr lang="cs-CZ" baseline="0" dirty="0" err="1" smtClean="0"/>
              <a:t>corneae</a:t>
            </a:r>
            <a:r>
              <a:rPr lang="cs-CZ" baseline="0" dirty="0" smtClean="0"/>
              <a:t>, což je bílošedý prstenec kolem duhovky. Jak </a:t>
            </a:r>
            <a:r>
              <a:rPr lang="cs-CZ" baseline="0" dirty="0" err="1" smtClean="0"/>
              <a:t>xantelasma</a:t>
            </a:r>
            <a:r>
              <a:rPr lang="cs-CZ" baseline="0" dirty="0" smtClean="0"/>
              <a:t> </a:t>
            </a:r>
            <a:r>
              <a:rPr lang="cs-CZ" baseline="0" dirty="0" err="1" smtClean="0"/>
              <a:t>palpebrarum</a:t>
            </a:r>
            <a:r>
              <a:rPr lang="cs-CZ" baseline="0" dirty="0" smtClean="0"/>
              <a:t>, tak </a:t>
            </a:r>
            <a:r>
              <a:rPr lang="cs-CZ" baseline="0" dirty="0" err="1" smtClean="0"/>
              <a:t>arcus</a:t>
            </a:r>
            <a:r>
              <a:rPr lang="cs-CZ" baseline="0" dirty="0" smtClean="0"/>
              <a:t> </a:t>
            </a:r>
            <a:r>
              <a:rPr lang="cs-CZ" baseline="0" dirty="0" err="1" smtClean="0"/>
              <a:t>lipoides</a:t>
            </a:r>
            <a:r>
              <a:rPr lang="cs-CZ" baseline="0" dirty="0" smtClean="0"/>
              <a:t> </a:t>
            </a:r>
            <a:r>
              <a:rPr lang="cs-CZ" baseline="0" dirty="0" err="1" smtClean="0"/>
              <a:t>corneae</a:t>
            </a:r>
            <a:r>
              <a:rPr lang="cs-CZ" baseline="0" dirty="0" smtClean="0"/>
              <a:t> jsou suspektní pro FH zejména u pacientů mladších 45 let. Nejsou to ale tak typické nálezy jako přítomnost xantomů.</a:t>
            </a:r>
            <a:endParaRPr lang="cs-CZ" dirty="0"/>
          </a:p>
        </p:txBody>
      </p:sp>
      <p:sp>
        <p:nvSpPr>
          <p:cNvPr id="4" name="Zástupný symbol pro číslo snímku 3"/>
          <p:cNvSpPr>
            <a:spLocks noGrp="1"/>
          </p:cNvSpPr>
          <p:nvPr>
            <p:ph type="sldNum" sz="quarter" idx="10"/>
          </p:nvPr>
        </p:nvSpPr>
        <p:spPr/>
        <p:txBody>
          <a:bodyPr/>
          <a:lstStyle/>
          <a:p>
            <a:fld id="{1CB5170C-557C-44DE-8226-8A7229BAA762}" type="slidenum">
              <a:rPr lang="cs-CZ" smtClean="0"/>
              <a:pPr/>
              <a:t>9</a:t>
            </a:fld>
            <a:endParaRPr lang="cs-CZ"/>
          </a:p>
        </p:txBody>
      </p:sp>
    </p:spTree>
    <p:extLst>
      <p:ext uri="{BB962C8B-B14F-4D97-AF65-F5344CB8AC3E}">
        <p14:creationId xmlns:p14="http://schemas.microsoft.com/office/powerpoint/2010/main" val="68986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AEEE22C-2B1B-49E6-8D11-F6A6D1CC73BE}"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pl-PL" smtClean="0"/>
              <a:t>Hypolipidemická léčba v r. 2016</a:t>
            </a:r>
            <a:endParaRPr lang="cs-CZ"/>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224273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06CEDBD-D90B-47C2-9145-303E81414E97}"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pl-PL" smtClean="0"/>
              <a:t>Hypolipidemická léčba v r. 2016</a:t>
            </a:r>
            <a:endParaRPr lang="cs-CZ"/>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335856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9AFCD41-7C9D-426F-A35A-A470B11C0884}"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pl-PL" smtClean="0"/>
              <a:t>Hypolipidemická léčba v r. 2016</a:t>
            </a:r>
            <a:endParaRPr lang="cs-CZ"/>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224521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37935F0-9E73-498E-A8AC-A2D3DD3144B1}"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pl-PL" smtClean="0"/>
              <a:t>Hypolipidemická léčba v r. 2016</a:t>
            </a:r>
            <a:endParaRPr lang="cs-CZ"/>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341296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E6F72D2-7496-4B4D-BB4A-9BB89FAD3922}"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pl-PL" smtClean="0"/>
              <a:t>Hypolipidemická léčba v r. 2016</a:t>
            </a:r>
            <a:endParaRPr lang="cs-CZ"/>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329090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pl-PL" smtClean="0"/>
              <a:t>Hypolipidemická léčba v r. 2016</a:t>
            </a:r>
            <a:endParaRPr lang="cs-CZ"/>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178125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4AE4F0D-B117-4204-AC28-438CDB7D6B19}" type="datetime1">
              <a:rPr lang="cs-CZ" smtClean="0"/>
              <a:t>5.6.2023</a:t>
            </a:fld>
            <a:endParaRPr lang="cs-CZ"/>
          </a:p>
        </p:txBody>
      </p:sp>
      <p:sp>
        <p:nvSpPr>
          <p:cNvPr id="8" name="Zástupný symbol pro zápatí 7"/>
          <p:cNvSpPr>
            <a:spLocks noGrp="1"/>
          </p:cNvSpPr>
          <p:nvPr>
            <p:ph type="ftr" sz="quarter" idx="11"/>
          </p:nvPr>
        </p:nvSpPr>
        <p:spPr/>
        <p:txBody>
          <a:bodyPr/>
          <a:lstStyle/>
          <a:p>
            <a:r>
              <a:rPr lang="pl-PL" smtClean="0"/>
              <a:t>Hypolipidemická léčba v r. 2016</a:t>
            </a:r>
            <a:endParaRPr lang="cs-CZ"/>
          </a:p>
        </p:txBody>
      </p:sp>
      <p:sp>
        <p:nvSpPr>
          <p:cNvPr id="9" name="Zástupný symbol pro číslo snímku 8"/>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129767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237C100-D936-4105-B3D0-00EF055FE481}" type="datetime1">
              <a:rPr lang="cs-CZ" smtClean="0"/>
              <a:t>5.6.2023</a:t>
            </a:fld>
            <a:endParaRPr lang="cs-CZ"/>
          </a:p>
        </p:txBody>
      </p:sp>
      <p:sp>
        <p:nvSpPr>
          <p:cNvPr id="4" name="Zástupný symbol pro zápatí 3"/>
          <p:cNvSpPr>
            <a:spLocks noGrp="1"/>
          </p:cNvSpPr>
          <p:nvPr>
            <p:ph type="ftr" sz="quarter" idx="11"/>
          </p:nvPr>
        </p:nvSpPr>
        <p:spPr/>
        <p:txBody>
          <a:bodyPr/>
          <a:lstStyle/>
          <a:p>
            <a:r>
              <a:rPr lang="pl-PL" smtClean="0"/>
              <a:t>Hypolipidemická léčba v r. 2016</a:t>
            </a:r>
            <a:endParaRPr lang="cs-CZ"/>
          </a:p>
        </p:txBody>
      </p:sp>
      <p:sp>
        <p:nvSpPr>
          <p:cNvPr id="5" name="Zástupný symbol pro číslo snímku 4"/>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2001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88FFC64-FA2D-49F2-9003-EE6D65CB4453}" type="datetime1">
              <a:rPr lang="cs-CZ" smtClean="0"/>
              <a:t>5.6.2023</a:t>
            </a:fld>
            <a:endParaRPr lang="cs-CZ"/>
          </a:p>
        </p:txBody>
      </p:sp>
      <p:sp>
        <p:nvSpPr>
          <p:cNvPr id="3" name="Zástupný symbol pro zápatí 2"/>
          <p:cNvSpPr>
            <a:spLocks noGrp="1"/>
          </p:cNvSpPr>
          <p:nvPr>
            <p:ph type="ftr" sz="quarter" idx="11"/>
          </p:nvPr>
        </p:nvSpPr>
        <p:spPr/>
        <p:txBody>
          <a:bodyPr/>
          <a:lstStyle/>
          <a:p>
            <a:r>
              <a:rPr lang="pl-PL" smtClean="0"/>
              <a:t>Hypolipidemická léčba v r. 2016</a:t>
            </a:r>
            <a:endParaRPr lang="cs-CZ"/>
          </a:p>
        </p:txBody>
      </p:sp>
      <p:sp>
        <p:nvSpPr>
          <p:cNvPr id="4" name="Zástupný symbol pro číslo snímku 3"/>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352022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B676379-B92D-4129-91EF-6309A80D9923}"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pl-PL" smtClean="0"/>
              <a:t>Hypolipidemická léčba v r. 2016</a:t>
            </a:r>
            <a:endParaRPr lang="cs-CZ"/>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25795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C2B6894-1C7F-4871-9450-67E742EFE306}"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pl-PL" smtClean="0"/>
              <a:t>Hypolipidemická léčba v r. 2016</a:t>
            </a:r>
            <a:endParaRPr lang="cs-CZ"/>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a:t>
            </a:fld>
            <a:endParaRPr lang="cs-CZ"/>
          </a:p>
        </p:txBody>
      </p:sp>
    </p:spTree>
    <p:extLst>
      <p:ext uri="{BB962C8B-B14F-4D97-AF65-F5344CB8AC3E}">
        <p14:creationId xmlns:p14="http://schemas.microsoft.com/office/powerpoint/2010/main" val="42515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B33"/>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6F97A-2A7C-4971-BDD3-EA6B5013C3C7}" type="datetime1">
              <a:rPr lang="cs-CZ" smtClean="0"/>
              <a:t>5.6.2023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Hypolipidemická léčba v r. 2016</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54404-E315-48AB-B9E0-B2295CE2FFB7}" type="slidenum">
              <a:rPr lang="cs-CZ" smtClean="0"/>
              <a:pPr/>
              <a:t>‹#›</a:t>
            </a:fld>
            <a:endParaRPr lang="cs-CZ"/>
          </a:p>
        </p:txBody>
      </p:sp>
    </p:spTree>
    <p:extLst>
      <p:ext uri="{BB962C8B-B14F-4D97-AF65-F5344CB8AC3E}">
        <p14:creationId xmlns:p14="http://schemas.microsoft.com/office/powerpoint/2010/main" val="133458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tmp"/></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tmp"/><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65713" y="1628800"/>
            <a:ext cx="8670783" cy="1728191"/>
          </a:xfrm>
        </p:spPr>
        <p:txBody>
          <a:bodyPr>
            <a:normAutofit/>
          </a:bodyPr>
          <a:lstStyle/>
          <a:p>
            <a:r>
              <a:rPr lang="cs-CZ" sz="4000" b="1" dirty="0" smtClean="0">
                <a:solidFill>
                  <a:schemeClr val="bg1"/>
                </a:solidFill>
                <a:effectLst>
                  <a:outerShdw blurRad="38100" dist="38100" dir="2700000" algn="tl">
                    <a:srgbClr val="000000">
                      <a:alpha val="43137"/>
                    </a:srgbClr>
                  </a:outerShdw>
                </a:effectLst>
              </a:rPr>
              <a:t>FAMILIÁRNÍ HYPERCHOLESTEROLÉMIE </a:t>
            </a:r>
            <a:r>
              <a:rPr lang="cs-CZ" sz="4000" b="1" dirty="0" smtClean="0">
                <a:solidFill>
                  <a:schemeClr val="tx1">
                    <a:lumMod val="50000"/>
                    <a:lumOff val="50000"/>
                  </a:schemeClr>
                </a:solidFill>
                <a:effectLst>
                  <a:outerShdw blurRad="38100" dist="38100" dir="2700000" algn="tl">
                    <a:srgbClr val="000000">
                      <a:alpha val="43137"/>
                    </a:srgbClr>
                  </a:outerShdw>
                </a:effectLst>
              </a:rPr>
              <a:t>A </a:t>
            </a:r>
            <a:r>
              <a:rPr lang="cs-CZ" sz="4000" b="1" dirty="0" smtClean="0">
                <a:solidFill>
                  <a:schemeClr val="bg1"/>
                </a:solidFill>
                <a:effectLst>
                  <a:outerShdw blurRad="38100" dist="38100" dir="2700000" algn="tl">
                    <a:srgbClr val="000000">
                      <a:alpha val="43137"/>
                    </a:srgbClr>
                  </a:outerShdw>
                </a:effectLst>
              </a:rPr>
              <a:t>SMÍŠENÁ FAMILIÁRNÍ DYSLIPIDEMIE</a:t>
            </a:r>
            <a:endParaRPr lang="cs-CZ" sz="4000" b="1" dirty="0">
              <a:solidFill>
                <a:schemeClr val="bg1"/>
              </a:solidFill>
              <a:effectLst>
                <a:outerShdw blurRad="38100" dist="38100" dir="2700000" algn="tl">
                  <a:srgbClr val="000000">
                    <a:alpha val="43137"/>
                  </a:srgbClr>
                </a:outerShdw>
              </a:effectLst>
            </a:endParaRPr>
          </a:p>
        </p:txBody>
      </p:sp>
      <p:sp>
        <p:nvSpPr>
          <p:cNvPr id="4" name="Podnadpis 3"/>
          <p:cNvSpPr>
            <a:spLocks noGrp="1"/>
          </p:cNvSpPr>
          <p:nvPr>
            <p:ph type="subTitle" idx="1"/>
          </p:nvPr>
        </p:nvSpPr>
        <p:spPr>
          <a:xfrm>
            <a:off x="1371600" y="3886200"/>
            <a:ext cx="6400800" cy="2351112"/>
          </a:xfrm>
        </p:spPr>
        <p:txBody>
          <a:bodyPr>
            <a:normAutofit fontScale="92500" lnSpcReduction="20000"/>
          </a:bodyPr>
          <a:lstStyle/>
          <a:p>
            <a:r>
              <a:rPr lang="cs-CZ" dirty="0" smtClean="0">
                <a:solidFill>
                  <a:srgbClr val="00B0F0"/>
                </a:solidFill>
              </a:rPr>
              <a:t>Roman Cibulka</a:t>
            </a:r>
          </a:p>
          <a:p>
            <a:endParaRPr lang="cs-CZ" dirty="0">
              <a:solidFill>
                <a:srgbClr val="2D5FC3"/>
              </a:solidFill>
            </a:endParaRPr>
          </a:p>
          <a:p>
            <a:r>
              <a:rPr lang="cs-CZ" dirty="0" smtClean="0">
                <a:solidFill>
                  <a:srgbClr val="0070C0"/>
                </a:solidFill>
              </a:rPr>
              <a:t>Ústav klinické biochemie a hematologie LF UK v Plzni a FN Plzeň</a:t>
            </a:r>
          </a:p>
          <a:p>
            <a:r>
              <a:rPr lang="cs-CZ" dirty="0" smtClean="0">
                <a:solidFill>
                  <a:schemeClr val="tx1">
                    <a:lumMod val="65000"/>
                    <a:lumOff val="35000"/>
                  </a:schemeClr>
                </a:solidFill>
              </a:rPr>
              <a:t>Fakulta zdravotnických studií ZČU v Plzni</a:t>
            </a:r>
          </a:p>
          <a:p>
            <a:endParaRPr lang="cs-CZ" dirty="0">
              <a:solidFill>
                <a:srgbClr val="0070C0"/>
              </a:solidFill>
            </a:endParaRPr>
          </a:p>
        </p:txBody>
      </p:sp>
    </p:spTree>
    <p:extLst>
      <p:ext uri="{BB962C8B-B14F-4D97-AF65-F5344CB8AC3E}">
        <p14:creationId xmlns:p14="http://schemas.microsoft.com/office/powerpoint/2010/main" val="1161018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bg1"/>
                </a:solidFill>
              </a:rPr>
              <a:t>Laboratorní obraz FH</a:t>
            </a:r>
            <a:endParaRPr lang="cs-CZ" sz="4000" dirty="0">
              <a:solidFill>
                <a:schemeClr val="bg1"/>
              </a:solidFill>
            </a:endParaRPr>
          </a:p>
        </p:txBody>
      </p:sp>
      <p:sp>
        <p:nvSpPr>
          <p:cNvPr id="3" name="Zástupný symbol pro obsah 2"/>
          <p:cNvSpPr>
            <a:spLocks noGrp="1"/>
          </p:cNvSpPr>
          <p:nvPr>
            <p:ph sz="half" idx="1"/>
          </p:nvPr>
        </p:nvSpPr>
        <p:spPr>
          <a:xfrm>
            <a:off x="457200" y="1600200"/>
            <a:ext cx="4038600" cy="4756150"/>
          </a:xfrm>
        </p:spPr>
        <p:txBody>
          <a:bodyPr>
            <a:normAutofit/>
          </a:bodyPr>
          <a:lstStyle/>
          <a:p>
            <a:pPr>
              <a:lnSpc>
                <a:spcPct val="90000"/>
              </a:lnSpc>
            </a:pPr>
            <a:r>
              <a:rPr lang="cs-CZ" sz="3000" dirty="0" smtClean="0">
                <a:solidFill>
                  <a:schemeClr val="bg1"/>
                </a:solidFill>
              </a:rPr>
              <a:t>výše zmíněné nálezy nemusí být přítomny, </a:t>
            </a:r>
            <a:r>
              <a:rPr lang="cs-CZ" sz="3000" dirty="0" smtClean="0">
                <a:solidFill>
                  <a:srgbClr val="F44A28"/>
                </a:solidFill>
              </a:rPr>
              <a:t>vždy ale bývá </a:t>
            </a:r>
            <a:r>
              <a:rPr lang="cs-CZ" sz="3000" dirty="0" err="1" smtClean="0">
                <a:solidFill>
                  <a:srgbClr val="F44A28"/>
                </a:solidFill>
              </a:rPr>
              <a:t>hypercholesterolémie</a:t>
            </a:r>
            <a:r>
              <a:rPr lang="cs-CZ" sz="3000" dirty="0" smtClean="0">
                <a:solidFill>
                  <a:schemeClr val="tx1">
                    <a:lumMod val="50000"/>
                    <a:lumOff val="50000"/>
                  </a:schemeClr>
                </a:solidFill>
              </a:rPr>
              <a:t>, po které je nutné aktivně pátrat při preventivních prohlídkách!!!</a:t>
            </a:r>
          </a:p>
          <a:p>
            <a:pPr>
              <a:lnSpc>
                <a:spcPct val="90000"/>
              </a:lnSpc>
            </a:pPr>
            <a:r>
              <a:rPr lang="cs-CZ" sz="3000" dirty="0" smtClean="0">
                <a:solidFill>
                  <a:schemeClr val="bg1"/>
                </a:solidFill>
              </a:rPr>
              <a:t>při diagnostice ale bereme v úvahu všechna kritéria          </a:t>
            </a:r>
            <a:r>
              <a:rPr lang="cs-CZ" sz="3000" dirty="0" smtClean="0">
                <a:solidFill>
                  <a:schemeClr val="tx1">
                    <a:lumMod val="75000"/>
                    <a:lumOff val="25000"/>
                  </a:schemeClr>
                </a:solidFill>
              </a:rPr>
              <a:t>–</a:t>
            </a:r>
            <a:r>
              <a:rPr lang="cs-CZ" sz="3000" dirty="0" smtClean="0">
                <a:solidFill>
                  <a:schemeClr val="tx1">
                    <a:lumMod val="50000"/>
                    <a:lumOff val="50000"/>
                  </a:schemeClr>
                </a:solidFill>
              </a:rPr>
              <a:t> </a:t>
            </a:r>
            <a:endParaRPr lang="cs-CZ" sz="2600" dirty="0">
              <a:solidFill>
                <a:schemeClr val="tx1">
                  <a:lumMod val="50000"/>
                  <a:lumOff val="50000"/>
                </a:schemeClr>
              </a:solidFill>
            </a:endParaRPr>
          </a:p>
        </p:txBody>
      </p:sp>
      <p:sp>
        <p:nvSpPr>
          <p:cNvPr id="4" name="Zástupný symbol pro obsah 3"/>
          <p:cNvSpPr>
            <a:spLocks noGrp="1"/>
          </p:cNvSpPr>
          <p:nvPr>
            <p:ph sz="half" idx="2"/>
          </p:nvPr>
        </p:nvSpPr>
        <p:spPr>
          <a:xfrm>
            <a:off x="4648200" y="1600200"/>
            <a:ext cx="4244280" cy="3845023"/>
          </a:xfrm>
        </p:spPr>
        <p:txBody>
          <a:bodyPr>
            <a:noAutofit/>
          </a:bodyPr>
          <a:lstStyle/>
          <a:p>
            <a:pPr>
              <a:lnSpc>
                <a:spcPct val="90000"/>
              </a:lnSpc>
            </a:pPr>
            <a:r>
              <a:rPr lang="cs-CZ" sz="3000" dirty="0" smtClean="0">
                <a:solidFill>
                  <a:schemeClr val="bg1"/>
                </a:solidFill>
              </a:rPr>
              <a:t>heterozygoti s FH mají hladinu </a:t>
            </a:r>
            <a:r>
              <a:rPr lang="cs-CZ" sz="3000" dirty="0" err="1" smtClean="0">
                <a:solidFill>
                  <a:schemeClr val="bg1"/>
                </a:solidFill>
              </a:rPr>
              <a:t>celk</a:t>
            </a:r>
            <a:r>
              <a:rPr lang="cs-CZ" sz="3000" dirty="0" smtClean="0">
                <a:solidFill>
                  <a:schemeClr val="bg1"/>
                </a:solidFill>
              </a:rPr>
              <a:t>. cholesterolu obvykle   7-12 </a:t>
            </a:r>
            <a:r>
              <a:rPr lang="cs-CZ" sz="3000" dirty="0" err="1" smtClean="0">
                <a:solidFill>
                  <a:schemeClr val="bg1"/>
                </a:solidFill>
              </a:rPr>
              <a:t>mmol</a:t>
            </a:r>
            <a:r>
              <a:rPr lang="cs-CZ" sz="3000" dirty="0" smtClean="0">
                <a:solidFill>
                  <a:schemeClr val="bg1"/>
                </a:solidFill>
              </a:rPr>
              <a:t>/l, </a:t>
            </a:r>
            <a:r>
              <a:rPr lang="cs-CZ" sz="1800" dirty="0" smtClean="0">
                <a:solidFill>
                  <a:schemeClr val="tx1">
                    <a:lumMod val="75000"/>
                    <a:lumOff val="25000"/>
                  </a:schemeClr>
                </a:solidFill>
              </a:rPr>
              <a:t>(15 </a:t>
            </a:r>
            <a:r>
              <a:rPr lang="cs-CZ" sz="1800" dirty="0" err="1" smtClean="0">
                <a:solidFill>
                  <a:schemeClr val="tx1">
                    <a:lumMod val="75000"/>
                    <a:lumOff val="25000"/>
                  </a:schemeClr>
                </a:solidFill>
              </a:rPr>
              <a:t>mmol</a:t>
            </a:r>
            <a:r>
              <a:rPr lang="cs-CZ" sz="1800" dirty="0" smtClean="0">
                <a:solidFill>
                  <a:schemeClr val="tx1">
                    <a:lumMod val="75000"/>
                    <a:lumOff val="25000"/>
                  </a:schemeClr>
                </a:solidFill>
              </a:rPr>
              <a:t>/l),</a:t>
            </a:r>
            <a:r>
              <a:rPr lang="cs-CZ" sz="3000" dirty="0" smtClean="0">
                <a:solidFill>
                  <a:schemeClr val="bg1"/>
                </a:solidFill>
              </a:rPr>
              <a:t>                </a:t>
            </a:r>
            <a:r>
              <a:rPr lang="cs-CZ" sz="3000" dirty="0" smtClean="0">
                <a:solidFill>
                  <a:srgbClr val="F44A28"/>
                </a:solidFill>
              </a:rPr>
              <a:t>LDL-cholesterol              ≥ 5 </a:t>
            </a:r>
            <a:r>
              <a:rPr lang="cs-CZ" sz="3000" dirty="0" err="1" smtClean="0">
                <a:solidFill>
                  <a:srgbClr val="F44A28"/>
                </a:solidFill>
              </a:rPr>
              <a:t>mmol</a:t>
            </a:r>
            <a:r>
              <a:rPr lang="cs-CZ" sz="3000" dirty="0" smtClean="0">
                <a:solidFill>
                  <a:srgbClr val="F44A28"/>
                </a:solidFill>
              </a:rPr>
              <a:t>/l</a:t>
            </a:r>
          </a:p>
          <a:p>
            <a:pPr>
              <a:lnSpc>
                <a:spcPct val="90000"/>
              </a:lnSpc>
            </a:pPr>
            <a:r>
              <a:rPr lang="cs-CZ" sz="3000" dirty="0" smtClean="0">
                <a:solidFill>
                  <a:schemeClr val="bg1"/>
                </a:solidFill>
              </a:rPr>
              <a:t>triglyceridy bývají obvykle v normě nebo jen lehce zvýšené</a:t>
            </a:r>
            <a:endParaRPr lang="cs-CZ" sz="3000" dirty="0">
              <a:solidFill>
                <a:schemeClr val="bg1"/>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10</a:t>
            </a:fld>
            <a:endParaRPr lang="cs-CZ"/>
          </a:p>
        </p:txBody>
      </p:sp>
      <p:sp>
        <p:nvSpPr>
          <p:cNvPr id="9" name="TextovéPole 8"/>
          <p:cNvSpPr txBox="1"/>
          <p:nvPr/>
        </p:nvSpPr>
        <p:spPr>
          <a:xfrm>
            <a:off x="3975490" y="5465670"/>
            <a:ext cx="4896544" cy="923330"/>
          </a:xfrm>
          <a:prstGeom prst="rect">
            <a:avLst/>
          </a:prstGeom>
          <a:noFill/>
        </p:spPr>
        <p:txBody>
          <a:bodyPr wrap="square" rtlCol="0">
            <a:spAutoFit/>
          </a:bodyPr>
          <a:lstStyle/>
          <a:p>
            <a:pPr>
              <a:lnSpc>
                <a:spcPct val="90000"/>
              </a:lnSpc>
            </a:pPr>
            <a:r>
              <a:rPr lang="cs-CZ" sz="3000" dirty="0" smtClean="0">
                <a:solidFill>
                  <a:srgbClr val="00B0F0"/>
                </a:solidFill>
              </a:rPr>
              <a:t>Nizozemský skórovací systém 	</a:t>
            </a:r>
            <a:r>
              <a:rPr lang="cs-CZ" sz="2400" i="1" dirty="0" err="1" smtClean="0">
                <a:solidFill>
                  <a:schemeClr val="tx1">
                    <a:lumMod val="50000"/>
                    <a:lumOff val="50000"/>
                  </a:schemeClr>
                </a:solidFill>
              </a:rPr>
              <a:t>Dutch</a:t>
            </a:r>
            <a:r>
              <a:rPr lang="cs-CZ" sz="2400" i="1" dirty="0" smtClean="0">
                <a:solidFill>
                  <a:schemeClr val="tx1">
                    <a:lumMod val="50000"/>
                    <a:lumOff val="50000"/>
                  </a:schemeClr>
                </a:solidFill>
              </a:rPr>
              <a:t> Lipid Network </a:t>
            </a:r>
            <a:r>
              <a:rPr lang="cs-CZ" sz="2400" i="1" dirty="0" err="1" smtClean="0">
                <a:solidFill>
                  <a:schemeClr val="tx1">
                    <a:lumMod val="75000"/>
                    <a:lumOff val="25000"/>
                  </a:schemeClr>
                </a:solidFill>
              </a:rPr>
              <a:t>Criteria</a:t>
            </a:r>
            <a:endParaRPr lang="cs-CZ" sz="2400" i="1" dirty="0">
              <a:solidFill>
                <a:schemeClr val="tx1">
                  <a:lumMod val="75000"/>
                  <a:lumOff val="25000"/>
                </a:schemeClr>
              </a:solidFill>
            </a:endParaRPr>
          </a:p>
        </p:txBody>
      </p:sp>
    </p:spTree>
    <p:extLst>
      <p:ext uri="{BB962C8B-B14F-4D97-AF65-F5344CB8AC3E}">
        <p14:creationId xmlns:p14="http://schemas.microsoft.com/office/powerpoint/2010/main" val="6008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bg1"/>
                </a:solidFill>
              </a:rPr>
              <a:t>Nizozemský skórovací systém</a:t>
            </a:r>
            <a:endParaRPr lang="cs-CZ" sz="4000" dirty="0">
              <a:solidFill>
                <a:schemeClr val="bg1"/>
              </a:solidFill>
            </a:endParaRPr>
          </a:p>
        </p:txBody>
      </p:sp>
      <p:sp>
        <p:nvSpPr>
          <p:cNvPr id="8" name="Zástupný symbol pro obsah 7"/>
          <p:cNvSpPr>
            <a:spLocks noGrp="1"/>
          </p:cNvSpPr>
          <p:nvPr>
            <p:ph sz="half" idx="1"/>
          </p:nvPr>
        </p:nvSpPr>
        <p:spPr>
          <a:xfrm>
            <a:off x="642555" y="1600200"/>
            <a:ext cx="7283152" cy="4997152"/>
          </a:xfrm>
        </p:spPr>
        <p:txBody>
          <a:bodyPr>
            <a:normAutofit fontScale="70000" lnSpcReduction="20000"/>
          </a:bodyPr>
          <a:lstStyle/>
          <a:p>
            <a:pPr marL="0" indent="0">
              <a:lnSpc>
                <a:spcPct val="110000"/>
              </a:lnSpc>
              <a:buNone/>
            </a:pPr>
            <a:r>
              <a:rPr lang="cs-CZ" dirty="0" smtClean="0">
                <a:solidFill>
                  <a:srgbClr val="00B0F0"/>
                </a:solidFill>
              </a:rPr>
              <a:t>RA:</a:t>
            </a:r>
            <a:r>
              <a:rPr lang="cs-CZ" dirty="0" smtClean="0">
                <a:solidFill>
                  <a:schemeClr val="bg1"/>
                </a:solidFill>
              </a:rPr>
              <a:t> - prvostupňový příbuzný s předčasnou ICHS                                   </a:t>
            </a:r>
            <a:r>
              <a:rPr lang="cs-CZ" dirty="0" smtClean="0">
                <a:solidFill>
                  <a:schemeClr val="tx1">
                    <a:lumMod val="50000"/>
                    <a:lumOff val="50000"/>
                  </a:schemeClr>
                </a:solidFill>
              </a:rPr>
              <a:t>(m &lt; 55 let, ž &lt; 60 let) </a:t>
            </a:r>
            <a:r>
              <a:rPr lang="cs-CZ" dirty="0" smtClean="0">
                <a:solidFill>
                  <a:schemeClr val="tx1">
                    <a:lumMod val="75000"/>
                    <a:lumOff val="25000"/>
                  </a:schemeClr>
                </a:solidFill>
              </a:rPr>
              <a:t>event. jiným KVO,                                                   </a:t>
            </a:r>
            <a:r>
              <a:rPr lang="cs-CZ" dirty="0" smtClean="0">
                <a:solidFill>
                  <a:schemeClr val="bg1"/>
                </a:solidFill>
              </a:rPr>
              <a:t>- s LDL-cholesterolem &gt; 95. percentil,                                                         - se šlach. xantomy nebo </a:t>
            </a:r>
            <a:r>
              <a:rPr lang="cs-CZ" dirty="0" err="1" smtClean="0">
                <a:solidFill>
                  <a:schemeClr val="bg1"/>
                </a:solidFill>
              </a:rPr>
              <a:t>arcus</a:t>
            </a:r>
            <a:r>
              <a:rPr lang="cs-CZ" dirty="0" smtClean="0">
                <a:solidFill>
                  <a:schemeClr val="bg1"/>
                </a:solidFill>
              </a:rPr>
              <a:t> </a:t>
            </a:r>
            <a:r>
              <a:rPr lang="cs-CZ" dirty="0" err="1" smtClean="0">
                <a:solidFill>
                  <a:schemeClr val="bg1"/>
                </a:solidFill>
              </a:rPr>
              <a:t>lipoides</a:t>
            </a:r>
            <a:r>
              <a:rPr lang="cs-CZ" dirty="0" smtClean="0">
                <a:solidFill>
                  <a:schemeClr val="bg1"/>
                </a:solidFill>
              </a:rPr>
              <a:t> </a:t>
            </a:r>
            <a:r>
              <a:rPr lang="cs-CZ" dirty="0" err="1" smtClean="0">
                <a:solidFill>
                  <a:schemeClr val="bg1"/>
                </a:solidFill>
              </a:rPr>
              <a:t>corneae</a:t>
            </a:r>
            <a:endParaRPr lang="cs-CZ" dirty="0" smtClean="0">
              <a:solidFill>
                <a:schemeClr val="bg1"/>
              </a:solidFill>
            </a:endParaRPr>
          </a:p>
          <a:p>
            <a:pPr marL="0" indent="0">
              <a:lnSpc>
                <a:spcPct val="110000"/>
              </a:lnSpc>
              <a:buNone/>
            </a:pPr>
            <a:r>
              <a:rPr lang="cs-CZ" dirty="0" smtClean="0">
                <a:solidFill>
                  <a:schemeClr val="bg1"/>
                </a:solidFill>
              </a:rPr>
              <a:t>- dítě &lt; 18 let </a:t>
            </a:r>
            <a:r>
              <a:rPr lang="cs-CZ" dirty="0">
                <a:solidFill>
                  <a:schemeClr val="bg1"/>
                </a:solidFill>
              </a:rPr>
              <a:t>s LDL-cholesterolem &gt; 95. percentil</a:t>
            </a:r>
            <a:endParaRPr lang="cs-CZ" dirty="0" smtClean="0">
              <a:solidFill>
                <a:schemeClr val="bg1"/>
              </a:solidFill>
            </a:endParaRPr>
          </a:p>
          <a:p>
            <a:pPr marL="0" indent="0">
              <a:lnSpc>
                <a:spcPct val="110000"/>
              </a:lnSpc>
              <a:buNone/>
            </a:pPr>
            <a:r>
              <a:rPr lang="cs-CZ" dirty="0" smtClean="0">
                <a:solidFill>
                  <a:srgbClr val="00B0F0"/>
                </a:solidFill>
              </a:rPr>
              <a:t>OA:</a:t>
            </a:r>
            <a:r>
              <a:rPr lang="cs-CZ" dirty="0" smtClean="0">
                <a:solidFill>
                  <a:schemeClr val="bg1"/>
                </a:solidFill>
              </a:rPr>
              <a:t> - předčasná manifestace ICHS</a:t>
            </a:r>
          </a:p>
          <a:p>
            <a:pPr marL="0" indent="0">
              <a:lnSpc>
                <a:spcPct val="110000"/>
              </a:lnSpc>
              <a:buNone/>
            </a:pPr>
            <a:r>
              <a:rPr lang="cs-CZ" dirty="0" smtClean="0">
                <a:solidFill>
                  <a:schemeClr val="bg1"/>
                </a:solidFill>
              </a:rPr>
              <a:t>- manifestace aterosklerózy v jiném povodí</a:t>
            </a:r>
          </a:p>
          <a:p>
            <a:pPr marL="0" indent="0">
              <a:lnSpc>
                <a:spcPct val="110000"/>
              </a:lnSpc>
              <a:buNone/>
            </a:pPr>
            <a:r>
              <a:rPr lang="cs-CZ" dirty="0" err="1">
                <a:solidFill>
                  <a:srgbClr val="00B0F0"/>
                </a:solidFill>
              </a:rPr>
              <a:t>F</a:t>
            </a:r>
            <a:r>
              <a:rPr lang="cs-CZ" dirty="0" err="1" smtClean="0">
                <a:solidFill>
                  <a:srgbClr val="00B0F0"/>
                </a:solidFill>
              </a:rPr>
              <a:t>yz</a:t>
            </a:r>
            <a:r>
              <a:rPr lang="cs-CZ" dirty="0" smtClean="0">
                <a:solidFill>
                  <a:srgbClr val="00B0F0"/>
                </a:solidFill>
              </a:rPr>
              <a:t>. vyšetření: </a:t>
            </a:r>
            <a:r>
              <a:rPr lang="cs-CZ" dirty="0" smtClean="0">
                <a:solidFill>
                  <a:schemeClr val="bg1"/>
                </a:solidFill>
              </a:rPr>
              <a:t>- šlachové xantomy</a:t>
            </a:r>
          </a:p>
          <a:p>
            <a:pPr marL="0" indent="0">
              <a:lnSpc>
                <a:spcPct val="110000"/>
              </a:lnSpc>
              <a:buNone/>
            </a:pPr>
            <a:r>
              <a:rPr lang="cs-CZ" dirty="0" smtClean="0">
                <a:solidFill>
                  <a:schemeClr val="bg1"/>
                </a:solidFill>
              </a:rPr>
              <a:t>- </a:t>
            </a:r>
            <a:r>
              <a:rPr lang="cs-CZ" dirty="0" err="1" smtClean="0">
                <a:solidFill>
                  <a:schemeClr val="bg1"/>
                </a:solidFill>
              </a:rPr>
              <a:t>arcus</a:t>
            </a:r>
            <a:r>
              <a:rPr lang="cs-CZ" dirty="0" smtClean="0">
                <a:solidFill>
                  <a:schemeClr val="bg1"/>
                </a:solidFill>
              </a:rPr>
              <a:t> </a:t>
            </a:r>
            <a:r>
              <a:rPr lang="cs-CZ" dirty="0" err="1" smtClean="0">
                <a:solidFill>
                  <a:schemeClr val="bg1"/>
                </a:solidFill>
              </a:rPr>
              <a:t>lipoides</a:t>
            </a:r>
            <a:r>
              <a:rPr lang="cs-CZ" dirty="0" smtClean="0">
                <a:solidFill>
                  <a:schemeClr val="bg1"/>
                </a:solidFill>
              </a:rPr>
              <a:t> </a:t>
            </a:r>
            <a:r>
              <a:rPr lang="cs-CZ" dirty="0" err="1" smtClean="0">
                <a:solidFill>
                  <a:schemeClr val="bg1"/>
                </a:solidFill>
              </a:rPr>
              <a:t>corneae</a:t>
            </a:r>
            <a:r>
              <a:rPr lang="cs-CZ" dirty="0" smtClean="0">
                <a:solidFill>
                  <a:schemeClr val="bg1"/>
                </a:solidFill>
              </a:rPr>
              <a:t> ve věku pod 45 let</a:t>
            </a:r>
          </a:p>
          <a:p>
            <a:pPr marL="0" indent="0">
              <a:lnSpc>
                <a:spcPct val="110000"/>
              </a:lnSpc>
              <a:buNone/>
            </a:pPr>
            <a:r>
              <a:rPr lang="cs-CZ" dirty="0" err="1" smtClean="0">
                <a:solidFill>
                  <a:srgbClr val="00B0F0"/>
                </a:solidFill>
              </a:rPr>
              <a:t>Lab</a:t>
            </a:r>
            <a:r>
              <a:rPr lang="cs-CZ" dirty="0" smtClean="0">
                <a:solidFill>
                  <a:srgbClr val="00B0F0"/>
                </a:solidFill>
              </a:rPr>
              <a:t>. vyšetření: </a:t>
            </a:r>
            <a:r>
              <a:rPr lang="cs-CZ" dirty="0" smtClean="0">
                <a:solidFill>
                  <a:schemeClr val="bg1"/>
                </a:solidFill>
              </a:rPr>
              <a:t>- LDL-cholesterol &gt; 8,5 </a:t>
            </a:r>
            <a:r>
              <a:rPr lang="cs-CZ" dirty="0" err="1" smtClean="0">
                <a:solidFill>
                  <a:schemeClr val="tx1">
                    <a:lumMod val="50000"/>
                    <a:lumOff val="50000"/>
                  </a:schemeClr>
                </a:solidFill>
              </a:rPr>
              <a:t>mmol</a:t>
            </a:r>
            <a:r>
              <a:rPr lang="cs-CZ" dirty="0" smtClean="0">
                <a:solidFill>
                  <a:schemeClr val="tx1">
                    <a:lumMod val="50000"/>
                    <a:lumOff val="50000"/>
                  </a:schemeClr>
                </a:solidFill>
              </a:rPr>
              <a:t>/l</a:t>
            </a:r>
          </a:p>
          <a:p>
            <a:pPr marL="0" indent="0">
              <a:lnSpc>
                <a:spcPct val="110000"/>
              </a:lnSpc>
              <a:buNone/>
            </a:pPr>
            <a:r>
              <a:rPr lang="cs-CZ" dirty="0" smtClean="0">
                <a:solidFill>
                  <a:schemeClr val="bg1"/>
                </a:solidFill>
              </a:rPr>
              <a:t>- LDL-cholesterol 6,5-8,4 </a:t>
            </a:r>
            <a:r>
              <a:rPr lang="cs-CZ" dirty="0" err="1" smtClean="0">
                <a:solidFill>
                  <a:schemeClr val="tx1">
                    <a:lumMod val="50000"/>
                    <a:lumOff val="50000"/>
                  </a:schemeClr>
                </a:solidFill>
              </a:rPr>
              <a:t>mmol</a:t>
            </a:r>
            <a:r>
              <a:rPr lang="cs-CZ" dirty="0" smtClean="0">
                <a:solidFill>
                  <a:schemeClr val="tx1">
                    <a:lumMod val="50000"/>
                    <a:lumOff val="50000"/>
                  </a:schemeClr>
                </a:solidFill>
              </a:rPr>
              <a:t>/l</a:t>
            </a:r>
          </a:p>
          <a:p>
            <a:pPr marL="0" indent="0">
              <a:lnSpc>
                <a:spcPct val="110000"/>
              </a:lnSpc>
              <a:buNone/>
            </a:pPr>
            <a:r>
              <a:rPr lang="cs-CZ" dirty="0" smtClean="0">
                <a:solidFill>
                  <a:schemeClr val="bg1"/>
                </a:solidFill>
              </a:rPr>
              <a:t>- LDL-cholesterol 5,0-6,4 </a:t>
            </a:r>
            <a:r>
              <a:rPr lang="cs-CZ" dirty="0" err="1" smtClean="0">
                <a:solidFill>
                  <a:schemeClr val="tx1">
                    <a:lumMod val="50000"/>
                    <a:lumOff val="50000"/>
                  </a:schemeClr>
                </a:solidFill>
              </a:rPr>
              <a:t>mmol</a:t>
            </a:r>
            <a:r>
              <a:rPr lang="cs-CZ" dirty="0" smtClean="0">
                <a:solidFill>
                  <a:schemeClr val="tx1">
                    <a:lumMod val="50000"/>
                    <a:lumOff val="50000"/>
                  </a:schemeClr>
                </a:solidFill>
              </a:rPr>
              <a:t>/l</a:t>
            </a:r>
            <a:endParaRPr lang="cs-CZ" dirty="0">
              <a:solidFill>
                <a:schemeClr val="tx1">
                  <a:lumMod val="50000"/>
                  <a:lumOff val="50000"/>
                </a:schemeClr>
              </a:solidFill>
            </a:endParaRPr>
          </a:p>
          <a:p>
            <a:pPr marL="0" indent="0">
              <a:lnSpc>
                <a:spcPct val="110000"/>
              </a:lnSpc>
              <a:buNone/>
            </a:pPr>
            <a:r>
              <a:rPr lang="cs-CZ" dirty="0" smtClean="0">
                <a:solidFill>
                  <a:schemeClr val="bg1"/>
                </a:solidFill>
              </a:rPr>
              <a:t>- LDL-cholesterol 4,0-4,9 </a:t>
            </a:r>
            <a:r>
              <a:rPr lang="cs-CZ" dirty="0" err="1" smtClean="0">
                <a:solidFill>
                  <a:schemeClr val="tx1">
                    <a:lumMod val="50000"/>
                    <a:lumOff val="50000"/>
                  </a:schemeClr>
                </a:solidFill>
              </a:rPr>
              <a:t>mmol</a:t>
            </a:r>
            <a:r>
              <a:rPr lang="cs-CZ" dirty="0" smtClean="0">
                <a:solidFill>
                  <a:schemeClr val="tx1">
                    <a:lumMod val="50000"/>
                    <a:lumOff val="50000"/>
                  </a:schemeClr>
                </a:solidFill>
              </a:rPr>
              <a:t>/l</a:t>
            </a:r>
          </a:p>
          <a:p>
            <a:pPr marL="0" indent="0">
              <a:lnSpc>
                <a:spcPct val="110000"/>
              </a:lnSpc>
              <a:buNone/>
            </a:pPr>
            <a:r>
              <a:rPr lang="cs-CZ" dirty="0" smtClean="0">
                <a:solidFill>
                  <a:srgbClr val="00B0F0"/>
                </a:solidFill>
              </a:rPr>
              <a:t>DNA analýza: </a:t>
            </a:r>
            <a:r>
              <a:rPr lang="cs-CZ" dirty="0" smtClean="0">
                <a:solidFill>
                  <a:schemeClr val="bg1"/>
                </a:solidFill>
              </a:rPr>
              <a:t>průkaz kauzální mutace </a:t>
            </a:r>
            <a:r>
              <a:rPr lang="cs-CZ" dirty="0" smtClean="0">
                <a:solidFill>
                  <a:schemeClr val="tx1">
                    <a:lumMod val="50000"/>
                    <a:lumOff val="50000"/>
                  </a:schemeClr>
                </a:solidFill>
              </a:rPr>
              <a:t>(v genu pro LDL-receptor, 					apoB-100, PCSK9)</a:t>
            </a:r>
            <a:endParaRPr lang="cs-CZ" dirty="0">
              <a:solidFill>
                <a:schemeClr val="tx1">
                  <a:lumMod val="50000"/>
                  <a:lumOff val="50000"/>
                </a:schemeClr>
              </a:solidFill>
            </a:endParaRPr>
          </a:p>
        </p:txBody>
      </p:sp>
      <p:sp>
        <p:nvSpPr>
          <p:cNvPr id="9" name="Zástupný symbol pro obsah 8"/>
          <p:cNvSpPr>
            <a:spLocks noGrp="1"/>
          </p:cNvSpPr>
          <p:nvPr>
            <p:ph sz="half" idx="2"/>
          </p:nvPr>
        </p:nvSpPr>
        <p:spPr>
          <a:xfrm>
            <a:off x="8028384" y="1488987"/>
            <a:ext cx="792088" cy="4709120"/>
          </a:xfrm>
        </p:spPr>
        <p:txBody>
          <a:bodyPr>
            <a:normAutofit fontScale="70000" lnSpcReduction="20000"/>
          </a:bodyPr>
          <a:lstStyle/>
          <a:p>
            <a:pPr marL="0" indent="0">
              <a:buNone/>
            </a:pPr>
            <a:endParaRPr lang="cs-CZ" dirty="0" smtClean="0">
              <a:solidFill>
                <a:schemeClr val="bg1"/>
              </a:solidFill>
            </a:endParaRPr>
          </a:p>
          <a:p>
            <a:pPr marL="0" indent="0">
              <a:lnSpc>
                <a:spcPct val="110000"/>
              </a:lnSpc>
              <a:buNone/>
            </a:pPr>
            <a:r>
              <a:rPr lang="cs-CZ" dirty="0" smtClean="0">
                <a:solidFill>
                  <a:schemeClr val="bg1"/>
                </a:solidFill>
              </a:rPr>
              <a:t>Body</a:t>
            </a:r>
            <a:r>
              <a:rPr lang="cs-CZ" dirty="0">
                <a:solidFill>
                  <a:schemeClr val="bg1"/>
                </a:solidFill>
              </a:rPr>
              <a:t>:</a:t>
            </a:r>
          </a:p>
          <a:p>
            <a:pPr marL="0" indent="0">
              <a:lnSpc>
                <a:spcPct val="110000"/>
              </a:lnSpc>
              <a:buNone/>
            </a:pPr>
            <a:r>
              <a:rPr lang="cs-CZ" dirty="0" smtClean="0">
                <a:solidFill>
                  <a:schemeClr val="bg1"/>
                </a:solidFill>
              </a:rPr>
              <a:t>1</a:t>
            </a:r>
          </a:p>
          <a:p>
            <a:pPr marL="0" indent="0">
              <a:lnSpc>
                <a:spcPct val="110000"/>
              </a:lnSpc>
              <a:buNone/>
            </a:pPr>
            <a:r>
              <a:rPr lang="cs-CZ" dirty="0" smtClean="0">
                <a:solidFill>
                  <a:schemeClr val="bg1"/>
                </a:solidFill>
              </a:rPr>
              <a:t>2</a:t>
            </a:r>
          </a:p>
          <a:p>
            <a:pPr marL="0" indent="0">
              <a:lnSpc>
                <a:spcPct val="110000"/>
              </a:lnSpc>
              <a:buNone/>
            </a:pPr>
            <a:r>
              <a:rPr lang="cs-CZ" dirty="0" smtClean="0">
                <a:solidFill>
                  <a:schemeClr val="bg1"/>
                </a:solidFill>
              </a:rPr>
              <a:t>2</a:t>
            </a:r>
          </a:p>
          <a:p>
            <a:pPr marL="0" indent="0">
              <a:lnSpc>
                <a:spcPct val="110000"/>
              </a:lnSpc>
              <a:buNone/>
            </a:pPr>
            <a:r>
              <a:rPr lang="cs-CZ" dirty="0" smtClean="0">
                <a:solidFill>
                  <a:schemeClr val="bg1"/>
                </a:solidFill>
              </a:rPr>
              <a:t>2</a:t>
            </a:r>
          </a:p>
          <a:p>
            <a:pPr marL="0" indent="0">
              <a:lnSpc>
                <a:spcPct val="110000"/>
              </a:lnSpc>
              <a:buNone/>
            </a:pPr>
            <a:r>
              <a:rPr lang="cs-CZ" dirty="0" smtClean="0">
                <a:solidFill>
                  <a:schemeClr val="bg1"/>
                </a:solidFill>
              </a:rPr>
              <a:t>1</a:t>
            </a:r>
          </a:p>
          <a:p>
            <a:pPr marL="0" indent="0">
              <a:lnSpc>
                <a:spcPct val="110000"/>
              </a:lnSpc>
              <a:buNone/>
            </a:pPr>
            <a:r>
              <a:rPr lang="cs-CZ" dirty="0" smtClean="0">
                <a:solidFill>
                  <a:schemeClr val="bg1"/>
                </a:solidFill>
              </a:rPr>
              <a:t>6</a:t>
            </a:r>
          </a:p>
          <a:p>
            <a:pPr marL="0" indent="0">
              <a:lnSpc>
                <a:spcPct val="110000"/>
              </a:lnSpc>
              <a:buNone/>
            </a:pPr>
            <a:r>
              <a:rPr lang="cs-CZ" dirty="0" smtClean="0">
                <a:solidFill>
                  <a:schemeClr val="bg1"/>
                </a:solidFill>
              </a:rPr>
              <a:t>4</a:t>
            </a:r>
          </a:p>
          <a:p>
            <a:pPr marL="0" indent="0">
              <a:lnSpc>
                <a:spcPct val="110000"/>
              </a:lnSpc>
              <a:buNone/>
            </a:pPr>
            <a:r>
              <a:rPr lang="cs-CZ" dirty="0" smtClean="0">
                <a:solidFill>
                  <a:schemeClr val="bg1"/>
                </a:solidFill>
              </a:rPr>
              <a:t>8</a:t>
            </a:r>
          </a:p>
          <a:p>
            <a:pPr marL="0" indent="0">
              <a:lnSpc>
                <a:spcPct val="110000"/>
              </a:lnSpc>
              <a:buNone/>
            </a:pPr>
            <a:r>
              <a:rPr lang="cs-CZ" dirty="0" smtClean="0">
                <a:solidFill>
                  <a:schemeClr val="bg1"/>
                </a:solidFill>
              </a:rPr>
              <a:t>5</a:t>
            </a:r>
          </a:p>
          <a:p>
            <a:pPr marL="0" indent="0">
              <a:lnSpc>
                <a:spcPct val="110000"/>
              </a:lnSpc>
              <a:buNone/>
            </a:pPr>
            <a:r>
              <a:rPr lang="cs-CZ" dirty="0" smtClean="0">
                <a:solidFill>
                  <a:schemeClr val="bg1"/>
                </a:solidFill>
              </a:rPr>
              <a:t>3</a:t>
            </a:r>
          </a:p>
          <a:p>
            <a:pPr marL="0" indent="0">
              <a:lnSpc>
                <a:spcPct val="110000"/>
              </a:lnSpc>
              <a:buNone/>
            </a:pPr>
            <a:r>
              <a:rPr lang="cs-CZ" dirty="0" smtClean="0">
                <a:solidFill>
                  <a:schemeClr val="bg1"/>
                </a:solidFill>
              </a:rPr>
              <a:t>1</a:t>
            </a:r>
          </a:p>
          <a:p>
            <a:pPr marL="0" indent="0">
              <a:lnSpc>
                <a:spcPct val="110000"/>
              </a:lnSpc>
              <a:buNone/>
            </a:pPr>
            <a:r>
              <a:rPr lang="cs-CZ" dirty="0">
                <a:solidFill>
                  <a:schemeClr val="bg1"/>
                </a:solidFill>
              </a:rPr>
              <a:t>8</a:t>
            </a: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11</a:t>
            </a:fld>
            <a:endParaRPr lang="cs-CZ"/>
          </a:p>
        </p:txBody>
      </p:sp>
    </p:spTree>
    <p:extLst>
      <p:ext uri="{BB962C8B-B14F-4D97-AF65-F5344CB8AC3E}">
        <p14:creationId xmlns:p14="http://schemas.microsoft.com/office/powerpoint/2010/main" val="27839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xEl>
                                              <p:pRg st="13" end="13"/>
                                            </p:txEl>
                                          </p:spTgt>
                                        </p:tgtEl>
                                      </p:cBhvr>
                                    </p:animEffect>
                                    <p:animScale>
                                      <p:cBhvr>
                                        <p:cTn id="7" dur="250" autoRev="1" fill="hold"/>
                                        <p:tgtEl>
                                          <p:spTgt spid="9">
                                            <p:txEl>
                                              <p:pRg st="13" end="1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Nizozemský skórovací systém</a:t>
            </a:r>
            <a:endParaRPr lang="cs-CZ" dirty="0"/>
          </a:p>
        </p:txBody>
      </p:sp>
      <p:sp>
        <p:nvSpPr>
          <p:cNvPr id="3" name="Zástupný symbol pro obsah 2"/>
          <p:cNvSpPr>
            <a:spLocks noGrp="1"/>
          </p:cNvSpPr>
          <p:nvPr>
            <p:ph sz="half" idx="1"/>
          </p:nvPr>
        </p:nvSpPr>
        <p:spPr>
          <a:xfrm>
            <a:off x="457200" y="1600200"/>
            <a:ext cx="4546848" cy="4925144"/>
          </a:xfrm>
        </p:spPr>
        <p:txBody>
          <a:bodyPr>
            <a:normAutofit/>
          </a:bodyPr>
          <a:lstStyle/>
          <a:p>
            <a:pPr marL="0" indent="0">
              <a:lnSpc>
                <a:spcPct val="90000"/>
              </a:lnSpc>
              <a:buNone/>
            </a:pPr>
            <a:r>
              <a:rPr lang="cs-CZ" dirty="0" smtClean="0">
                <a:solidFill>
                  <a:schemeClr val="bg1"/>
                </a:solidFill>
              </a:rPr>
              <a:t>Příklad: náš pacient</a:t>
            </a:r>
          </a:p>
          <a:p>
            <a:pPr marL="0" indent="0">
              <a:lnSpc>
                <a:spcPct val="90000"/>
              </a:lnSpc>
              <a:buNone/>
            </a:pPr>
            <a:r>
              <a:rPr lang="cs-CZ" dirty="0" smtClean="0">
                <a:solidFill>
                  <a:srgbClr val="00B0F0"/>
                </a:solidFill>
              </a:rPr>
              <a:t>RA:</a:t>
            </a:r>
            <a:r>
              <a:rPr lang="cs-CZ" dirty="0" smtClean="0">
                <a:solidFill>
                  <a:schemeClr val="bg1"/>
                </a:solidFill>
              </a:rPr>
              <a:t> otec IM ve 42 letech</a:t>
            </a:r>
          </a:p>
          <a:p>
            <a:pPr>
              <a:lnSpc>
                <a:spcPct val="90000"/>
              </a:lnSpc>
              <a:buFontTx/>
              <a:buChar char="-"/>
            </a:pPr>
            <a:r>
              <a:rPr lang="cs-CZ" sz="2600" dirty="0" smtClean="0">
                <a:solidFill>
                  <a:srgbClr val="F44A28"/>
                </a:solidFill>
              </a:rPr>
              <a:t>1 bod</a:t>
            </a:r>
          </a:p>
          <a:p>
            <a:pPr marL="0" indent="0">
              <a:lnSpc>
                <a:spcPct val="90000"/>
              </a:lnSpc>
              <a:buNone/>
            </a:pPr>
            <a:r>
              <a:rPr lang="cs-CZ" dirty="0" err="1" smtClean="0">
                <a:solidFill>
                  <a:srgbClr val="00B0F0"/>
                </a:solidFill>
              </a:rPr>
              <a:t>Fyz</a:t>
            </a:r>
            <a:r>
              <a:rPr lang="cs-CZ" dirty="0" smtClean="0">
                <a:solidFill>
                  <a:srgbClr val="00B0F0"/>
                </a:solidFill>
              </a:rPr>
              <a:t>. vyšetření: </a:t>
            </a:r>
            <a:r>
              <a:rPr lang="cs-CZ" dirty="0" err="1" smtClean="0">
                <a:solidFill>
                  <a:schemeClr val="bg1"/>
                </a:solidFill>
              </a:rPr>
              <a:t>arcus</a:t>
            </a:r>
            <a:r>
              <a:rPr lang="cs-CZ" dirty="0" smtClean="0">
                <a:solidFill>
                  <a:schemeClr val="bg1"/>
                </a:solidFill>
              </a:rPr>
              <a:t> </a:t>
            </a:r>
            <a:r>
              <a:rPr lang="cs-CZ" dirty="0" err="1" smtClean="0">
                <a:solidFill>
                  <a:schemeClr val="bg1"/>
                </a:solidFill>
              </a:rPr>
              <a:t>lipoides</a:t>
            </a:r>
            <a:r>
              <a:rPr lang="cs-CZ" dirty="0" smtClean="0">
                <a:solidFill>
                  <a:schemeClr val="bg1"/>
                </a:solidFill>
              </a:rPr>
              <a:t> </a:t>
            </a:r>
            <a:r>
              <a:rPr lang="cs-CZ" dirty="0" err="1" smtClean="0">
                <a:solidFill>
                  <a:schemeClr val="bg1"/>
                </a:solidFill>
              </a:rPr>
              <a:t>corneae</a:t>
            </a:r>
            <a:r>
              <a:rPr lang="cs-CZ" dirty="0" smtClean="0">
                <a:solidFill>
                  <a:schemeClr val="bg1"/>
                </a:solidFill>
              </a:rPr>
              <a:t> ve 40 letech</a:t>
            </a:r>
          </a:p>
          <a:p>
            <a:pPr>
              <a:lnSpc>
                <a:spcPct val="90000"/>
              </a:lnSpc>
              <a:buFontTx/>
              <a:buChar char="-"/>
            </a:pPr>
            <a:r>
              <a:rPr lang="cs-CZ" sz="2600" dirty="0" smtClean="0">
                <a:solidFill>
                  <a:srgbClr val="F44A28"/>
                </a:solidFill>
              </a:rPr>
              <a:t>4 body</a:t>
            </a:r>
          </a:p>
          <a:p>
            <a:pPr marL="0" indent="0">
              <a:lnSpc>
                <a:spcPct val="90000"/>
              </a:lnSpc>
              <a:buNone/>
            </a:pPr>
            <a:r>
              <a:rPr lang="cs-CZ" dirty="0" err="1" smtClean="0">
                <a:solidFill>
                  <a:srgbClr val="00B0F0"/>
                </a:solidFill>
              </a:rPr>
              <a:t>Lab</a:t>
            </a:r>
            <a:r>
              <a:rPr lang="cs-CZ" dirty="0" smtClean="0">
                <a:solidFill>
                  <a:srgbClr val="00B0F0"/>
                </a:solidFill>
              </a:rPr>
              <a:t>. vyšetření: </a:t>
            </a:r>
            <a:r>
              <a:rPr lang="cs-CZ" dirty="0" smtClean="0">
                <a:solidFill>
                  <a:schemeClr val="bg1"/>
                </a:solidFill>
              </a:rPr>
              <a:t>LDL-cholesterol 6 </a:t>
            </a:r>
            <a:r>
              <a:rPr lang="cs-CZ" dirty="0" err="1" smtClean="0">
                <a:solidFill>
                  <a:schemeClr val="bg1"/>
                </a:solidFill>
              </a:rPr>
              <a:t>mmol</a:t>
            </a:r>
            <a:r>
              <a:rPr lang="cs-CZ" dirty="0" smtClean="0">
                <a:solidFill>
                  <a:schemeClr val="bg1"/>
                </a:solidFill>
              </a:rPr>
              <a:t>/l</a:t>
            </a:r>
          </a:p>
          <a:p>
            <a:pPr>
              <a:lnSpc>
                <a:spcPct val="90000"/>
              </a:lnSpc>
              <a:buFontTx/>
              <a:buChar char="-"/>
            </a:pPr>
            <a:r>
              <a:rPr lang="cs-CZ" sz="2600" dirty="0" smtClean="0">
                <a:solidFill>
                  <a:srgbClr val="F44A28"/>
                </a:solidFill>
              </a:rPr>
              <a:t>3 body</a:t>
            </a:r>
          </a:p>
          <a:p>
            <a:pPr marL="0" indent="0">
              <a:lnSpc>
                <a:spcPct val="90000"/>
              </a:lnSpc>
              <a:buNone/>
            </a:pPr>
            <a:r>
              <a:rPr lang="cs-CZ" dirty="0" smtClean="0">
                <a:solidFill>
                  <a:srgbClr val="F44A28"/>
                </a:solidFill>
              </a:rPr>
              <a:t>Dohromady 8 bodů.</a:t>
            </a:r>
          </a:p>
          <a:p>
            <a:pPr>
              <a:lnSpc>
                <a:spcPct val="90000"/>
              </a:lnSpc>
              <a:buFontTx/>
              <a:buChar char="-"/>
            </a:pPr>
            <a:endParaRPr lang="cs-CZ" sz="3000" dirty="0" smtClean="0">
              <a:solidFill>
                <a:schemeClr val="bg1"/>
              </a:solidFill>
            </a:endParaRPr>
          </a:p>
          <a:p>
            <a:pPr>
              <a:lnSpc>
                <a:spcPct val="90000"/>
              </a:lnSpc>
              <a:buFontTx/>
              <a:buChar char="-"/>
            </a:pPr>
            <a:endParaRPr lang="cs-CZ" sz="3000" dirty="0" smtClean="0">
              <a:solidFill>
                <a:schemeClr val="bg1"/>
              </a:solidFill>
            </a:endParaRPr>
          </a:p>
        </p:txBody>
      </p:sp>
      <p:sp>
        <p:nvSpPr>
          <p:cNvPr id="4" name="Zástupný symbol pro obsah 3"/>
          <p:cNvSpPr>
            <a:spLocks noGrp="1"/>
          </p:cNvSpPr>
          <p:nvPr>
            <p:ph sz="half" idx="2"/>
          </p:nvPr>
        </p:nvSpPr>
        <p:spPr>
          <a:xfrm>
            <a:off x="5220072" y="1600200"/>
            <a:ext cx="3466728" cy="4709120"/>
          </a:xfrm>
        </p:spPr>
        <p:txBody>
          <a:bodyPr>
            <a:normAutofit/>
          </a:bodyPr>
          <a:lstStyle/>
          <a:p>
            <a:pPr marL="0" indent="0">
              <a:lnSpc>
                <a:spcPct val="90000"/>
              </a:lnSpc>
              <a:buNone/>
            </a:pPr>
            <a:r>
              <a:rPr lang="cs-CZ" dirty="0" smtClean="0">
                <a:solidFill>
                  <a:schemeClr val="bg1"/>
                </a:solidFill>
              </a:rPr>
              <a:t>Hodnocení: </a:t>
            </a:r>
          </a:p>
          <a:p>
            <a:pPr>
              <a:lnSpc>
                <a:spcPct val="90000"/>
              </a:lnSpc>
            </a:pPr>
            <a:r>
              <a:rPr lang="cs-CZ" dirty="0" smtClean="0">
                <a:solidFill>
                  <a:schemeClr val="bg1"/>
                </a:solidFill>
              </a:rPr>
              <a:t>skóre </a:t>
            </a:r>
            <a:r>
              <a:rPr lang="cs-CZ" dirty="0" smtClean="0">
                <a:solidFill>
                  <a:srgbClr val="F44A28"/>
                </a:solidFill>
              </a:rPr>
              <a:t>≥ 8 bodů</a:t>
            </a:r>
          </a:p>
          <a:p>
            <a:pPr lvl="1">
              <a:lnSpc>
                <a:spcPct val="90000"/>
              </a:lnSpc>
            </a:pPr>
            <a:r>
              <a:rPr lang="cs-CZ" dirty="0" smtClean="0">
                <a:solidFill>
                  <a:srgbClr val="F44A28"/>
                </a:solidFill>
              </a:rPr>
              <a:t>potvrzená FH</a:t>
            </a:r>
          </a:p>
          <a:p>
            <a:pPr>
              <a:lnSpc>
                <a:spcPct val="90000"/>
              </a:lnSpc>
            </a:pPr>
            <a:r>
              <a:rPr lang="cs-CZ" dirty="0" smtClean="0">
                <a:solidFill>
                  <a:schemeClr val="bg1"/>
                </a:solidFill>
              </a:rPr>
              <a:t>skóre </a:t>
            </a:r>
            <a:r>
              <a:rPr lang="cs-CZ" dirty="0" smtClean="0">
                <a:solidFill>
                  <a:srgbClr val="F9B073"/>
                </a:solidFill>
              </a:rPr>
              <a:t>6-8 bodů</a:t>
            </a:r>
          </a:p>
          <a:p>
            <a:pPr lvl="1">
              <a:lnSpc>
                <a:spcPct val="90000"/>
              </a:lnSpc>
            </a:pPr>
            <a:r>
              <a:rPr lang="cs-CZ" dirty="0" smtClean="0">
                <a:solidFill>
                  <a:srgbClr val="F9B073"/>
                </a:solidFill>
              </a:rPr>
              <a:t>pravděpodobná FH</a:t>
            </a:r>
            <a:endParaRPr lang="cs-CZ" dirty="0">
              <a:solidFill>
                <a:srgbClr val="F9B073"/>
              </a:solidFill>
            </a:endParaRPr>
          </a:p>
          <a:p>
            <a:pPr>
              <a:lnSpc>
                <a:spcPct val="90000"/>
              </a:lnSpc>
            </a:pPr>
            <a:r>
              <a:rPr lang="cs-CZ" dirty="0" smtClean="0">
                <a:solidFill>
                  <a:schemeClr val="bg1"/>
                </a:solidFill>
              </a:rPr>
              <a:t>skóre </a:t>
            </a:r>
            <a:r>
              <a:rPr lang="cs-CZ" dirty="0" smtClean="0">
                <a:solidFill>
                  <a:srgbClr val="FFE285"/>
                </a:solidFill>
              </a:rPr>
              <a:t>3-5 bodů</a:t>
            </a:r>
          </a:p>
          <a:p>
            <a:pPr lvl="1">
              <a:lnSpc>
                <a:spcPct val="90000"/>
              </a:lnSpc>
            </a:pPr>
            <a:r>
              <a:rPr lang="cs-CZ" dirty="0" smtClean="0">
                <a:solidFill>
                  <a:srgbClr val="FFE285"/>
                </a:solidFill>
              </a:rPr>
              <a:t>možná FH</a:t>
            </a:r>
            <a:endParaRPr lang="cs-CZ" dirty="0">
              <a:solidFill>
                <a:srgbClr val="FFE285"/>
              </a:solidFill>
            </a:endParaRPr>
          </a:p>
          <a:p>
            <a:pPr>
              <a:lnSpc>
                <a:spcPct val="90000"/>
              </a:lnSpc>
            </a:pPr>
            <a:r>
              <a:rPr lang="cs-CZ" dirty="0" smtClean="0">
                <a:solidFill>
                  <a:schemeClr val="bg1"/>
                </a:solidFill>
              </a:rPr>
              <a:t>skóre &lt; 3 body</a:t>
            </a:r>
          </a:p>
          <a:p>
            <a:pPr lvl="1">
              <a:lnSpc>
                <a:spcPct val="90000"/>
              </a:lnSpc>
            </a:pPr>
            <a:r>
              <a:rPr lang="cs-CZ" dirty="0" smtClean="0">
                <a:solidFill>
                  <a:schemeClr val="bg1"/>
                </a:solidFill>
              </a:rPr>
              <a:t>nepravděpodobná FH</a:t>
            </a:r>
          </a:p>
          <a:p>
            <a:pPr lvl="1"/>
            <a:endParaRPr lang="cs-CZ" dirty="0"/>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12</a:t>
            </a:fld>
            <a:endParaRPr lang="cs-CZ"/>
          </a:p>
        </p:txBody>
      </p:sp>
    </p:spTree>
    <p:extLst>
      <p:ext uri="{BB962C8B-B14F-4D97-AF65-F5344CB8AC3E}">
        <p14:creationId xmlns:p14="http://schemas.microsoft.com/office/powerpoint/2010/main" val="78861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4">
                                            <p:txEl>
                                              <p:pRg st="2" end="2"/>
                                            </p:txEl>
                                          </p:spTgt>
                                        </p:tgtEl>
                                      </p:cBhvr>
                                    </p:animEffect>
                                    <p:animScale>
                                      <p:cBhvr>
                                        <p:cTn id="34"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bg1"/>
                </a:solidFill>
              </a:rPr>
              <a:t>Příčiny FH</a:t>
            </a:r>
            <a:endParaRPr lang="cs-CZ" sz="4000" dirty="0">
              <a:solidFill>
                <a:schemeClr val="bg1"/>
              </a:solidFill>
            </a:endParaRPr>
          </a:p>
        </p:txBody>
      </p:sp>
      <p:sp>
        <p:nvSpPr>
          <p:cNvPr id="3" name="Zástupný symbol pro obsah 2"/>
          <p:cNvSpPr>
            <a:spLocks noGrp="1"/>
          </p:cNvSpPr>
          <p:nvPr>
            <p:ph sz="half" idx="1"/>
          </p:nvPr>
        </p:nvSpPr>
        <p:spPr>
          <a:xfrm>
            <a:off x="251520" y="1600200"/>
            <a:ext cx="4104456" cy="4853136"/>
          </a:xfrm>
        </p:spPr>
        <p:txBody>
          <a:bodyPr>
            <a:normAutofit/>
          </a:bodyPr>
          <a:lstStyle/>
          <a:p>
            <a:pPr>
              <a:lnSpc>
                <a:spcPct val="90000"/>
              </a:lnSpc>
            </a:pPr>
            <a:r>
              <a:rPr lang="cs-CZ" sz="3000" dirty="0" smtClean="0">
                <a:solidFill>
                  <a:schemeClr val="bg1"/>
                </a:solidFill>
              </a:rPr>
              <a:t>mutace v genu pro LDL-receptor </a:t>
            </a:r>
            <a:r>
              <a:rPr lang="cs-CZ" sz="2400" i="1" dirty="0" smtClean="0">
                <a:solidFill>
                  <a:schemeClr val="tx1">
                    <a:lumMod val="50000"/>
                    <a:lumOff val="50000"/>
                  </a:schemeClr>
                </a:solidFill>
              </a:rPr>
              <a:t>– klasická FH</a:t>
            </a:r>
            <a:r>
              <a:rPr lang="cs-CZ" sz="3000" dirty="0" smtClean="0">
                <a:solidFill>
                  <a:schemeClr val="tx1">
                    <a:lumMod val="50000"/>
                    <a:lumOff val="50000"/>
                  </a:schemeClr>
                </a:solidFill>
              </a:rPr>
              <a:t> </a:t>
            </a:r>
            <a:r>
              <a:rPr lang="cs-CZ" sz="1800" dirty="0" smtClean="0">
                <a:solidFill>
                  <a:schemeClr val="tx1">
                    <a:lumMod val="75000"/>
                    <a:lumOff val="25000"/>
                  </a:schemeClr>
                </a:solidFill>
              </a:rPr>
              <a:t>v užším slova smyslu</a:t>
            </a:r>
          </a:p>
          <a:p>
            <a:pPr lvl="1">
              <a:lnSpc>
                <a:spcPct val="90000"/>
              </a:lnSpc>
            </a:pPr>
            <a:r>
              <a:rPr lang="cs-CZ" sz="2800" dirty="0" smtClean="0">
                <a:solidFill>
                  <a:schemeClr val="bg1"/>
                </a:solidFill>
              </a:rPr>
              <a:t>vede k vadným LDL receptorům, které špatně vychytávají LDL částice z krve → </a:t>
            </a:r>
            <a:r>
              <a:rPr lang="cs-CZ" sz="2800" dirty="0" err="1" smtClean="0">
                <a:solidFill>
                  <a:schemeClr val="bg1"/>
                </a:solidFill>
              </a:rPr>
              <a:t>hypercholesterolémie</a:t>
            </a:r>
            <a:endParaRPr lang="cs-CZ" sz="2800" dirty="0" smtClean="0">
              <a:solidFill>
                <a:schemeClr val="bg1"/>
              </a:solidFill>
            </a:endParaRPr>
          </a:p>
          <a:p>
            <a:pPr lvl="1">
              <a:lnSpc>
                <a:spcPct val="90000"/>
              </a:lnSpc>
            </a:pPr>
            <a:r>
              <a:rPr lang="cs-CZ" sz="2800" dirty="0" smtClean="0">
                <a:solidFill>
                  <a:schemeClr val="tx1">
                    <a:lumMod val="50000"/>
                    <a:lumOff val="50000"/>
                  </a:schemeClr>
                </a:solidFill>
              </a:rPr>
              <a:t>zároveň roste endogenní syntéza cholesterolu</a:t>
            </a:r>
            <a:endParaRPr lang="cs-CZ" sz="2800" dirty="0">
              <a:solidFill>
                <a:schemeClr val="tx1">
                  <a:lumMod val="50000"/>
                  <a:lumOff val="50000"/>
                </a:schemeClr>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13</a:t>
            </a:fld>
            <a:endParaRPr lang="cs-CZ"/>
          </a:p>
        </p:txBody>
      </p:sp>
      <p:pic>
        <p:nvPicPr>
          <p:cNvPr id="8" name="Zástupný symbol pro obsah 9" descr="Výřez obrazovk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70984" y="1746661"/>
            <a:ext cx="4442460" cy="4381324"/>
          </a:xfrm>
        </p:spPr>
      </p:pic>
    </p:spTree>
    <p:extLst>
      <p:ext uri="{BB962C8B-B14F-4D97-AF65-F5344CB8AC3E}">
        <p14:creationId xmlns:p14="http://schemas.microsoft.com/office/powerpoint/2010/main" val="293076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1"/>
          <p:cNvSpPr>
            <a:spLocks noGrp="1"/>
          </p:cNvSpPr>
          <p:nvPr>
            <p:ph type="title"/>
          </p:nvPr>
        </p:nvSpPr>
        <p:spPr/>
        <p:txBody>
          <a:bodyPr/>
          <a:lstStyle/>
          <a:p>
            <a:r>
              <a:rPr lang="cs-CZ" sz="4000" dirty="0">
                <a:solidFill>
                  <a:prstClr val="white"/>
                </a:solidFill>
              </a:rPr>
              <a:t>Příčiny FH</a:t>
            </a:r>
            <a:endParaRPr lang="cs-CZ" dirty="0"/>
          </a:p>
        </p:txBody>
      </p:sp>
      <p:sp>
        <p:nvSpPr>
          <p:cNvPr id="13" name="Zástupný symbol pro obsah 12"/>
          <p:cNvSpPr>
            <a:spLocks noGrp="1"/>
          </p:cNvSpPr>
          <p:nvPr>
            <p:ph sz="half" idx="1"/>
          </p:nvPr>
        </p:nvSpPr>
        <p:spPr>
          <a:xfrm>
            <a:off x="457200" y="1600200"/>
            <a:ext cx="4330824" cy="4925144"/>
          </a:xfrm>
        </p:spPr>
        <p:txBody>
          <a:bodyPr>
            <a:normAutofit/>
          </a:bodyPr>
          <a:lstStyle/>
          <a:p>
            <a:pPr>
              <a:lnSpc>
                <a:spcPct val="90000"/>
              </a:lnSpc>
            </a:pPr>
            <a:r>
              <a:rPr lang="cs-CZ" sz="3000" dirty="0">
                <a:solidFill>
                  <a:prstClr val="white"/>
                </a:solidFill>
              </a:rPr>
              <a:t>mutace v genu pro </a:t>
            </a:r>
            <a:r>
              <a:rPr lang="cs-CZ" sz="3000" dirty="0" err="1" smtClean="0">
                <a:solidFill>
                  <a:prstClr val="white"/>
                </a:solidFill>
              </a:rPr>
              <a:t>apolipoprotein</a:t>
            </a:r>
            <a:r>
              <a:rPr lang="cs-CZ" sz="3000" dirty="0" smtClean="0">
                <a:solidFill>
                  <a:prstClr val="white"/>
                </a:solidFill>
              </a:rPr>
              <a:t> B-100 </a:t>
            </a:r>
            <a:r>
              <a:rPr lang="cs-CZ" sz="2400" i="1" dirty="0" smtClean="0">
                <a:solidFill>
                  <a:schemeClr val="tx1">
                    <a:lumMod val="50000"/>
                    <a:lumOff val="50000"/>
                  </a:schemeClr>
                </a:solidFill>
              </a:rPr>
              <a:t>– familiární defekt </a:t>
            </a:r>
            <a:r>
              <a:rPr lang="cs-CZ" sz="2400" i="1" dirty="0" err="1" smtClean="0">
                <a:solidFill>
                  <a:schemeClr val="tx1">
                    <a:lumMod val="50000"/>
                    <a:lumOff val="50000"/>
                  </a:schemeClr>
                </a:solidFill>
              </a:rPr>
              <a:t>apo</a:t>
            </a:r>
            <a:r>
              <a:rPr lang="cs-CZ" sz="2400" i="1" dirty="0" smtClean="0">
                <a:solidFill>
                  <a:schemeClr val="tx1">
                    <a:lumMod val="50000"/>
                    <a:lumOff val="50000"/>
                  </a:schemeClr>
                </a:solidFill>
              </a:rPr>
              <a:t> B-100</a:t>
            </a:r>
          </a:p>
          <a:p>
            <a:pPr lvl="1">
              <a:lnSpc>
                <a:spcPct val="90000"/>
              </a:lnSpc>
            </a:pPr>
            <a:r>
              <a:rPr lang="cs-CZ" sz="2800" dirty="0" smtClean="0">
                <a:solidFill>
                  <a:schemeClr val="bg1"/>
                </a:solidFill>
              </a:rPr>
              <a:t>porucha na straně LDL částice</a:t>
            </a:r>
          </a:p>
          <a:p>
            <a:pPr lvl="1">
              <a:lnSpc>
                <a:spcPct val="90000"/>
              </a:lnSpc>
            </a:pPr>
            <a:r>
              <a:rPr lang="cs-CZ" sz="2800" dirty="0" smtClean="0">
                <a:solidFill>
                  <a:schemeClr val="bg1"/>
                </a:solidFill>
              </a:rPr>
              <a:t>vede opět k poruše vychytávání LDL částic  s </a:t>
            </a:r>
            <a:r>
              <a:rPr lang="cs-CZ" sz="2800" dirty="0" err="1" smtClean="0">
                <a:solidFill>
                  <a:schemeClr val="bg1"/>
                </a:solidFill>
              </a:rPr>
              <a:t>hypercholesterolémií</a:t>
            </a:r>
            <a:endParaRPr lang="cs-CZ" sz="2800" dirty="0" smtClean="0">
              <a:solidFill>
                <a:schemeClr val="bg1"/>
              </a:solidFill>
            </a:endParaRPr>
          </a:p>
          <a:p>
            <a:pPr lvl="1">
              <a:lnSpc>
                <a:spcPct val="90000"/>
              </a:lnSpc>
            </a:pPr>
            <a:r>
              <a:rPr lang="cs-CZ" sz="2800" dirty="0" smtClean="0">
                <a:solidFill>
                  <a:schemeClr val="tx1">
                    <a:lumMod val="50000"/>
                    <a:lumOff val="50000"/>
                  </a:schemeClr>
                </a:solidFill>
              </a:rPr>
              <a:t>od předchozí poruchy rozliší jen molekulárně genetické vyšetření </a:t>
            </a:r>
            <a:r>
              <a:rPr lang="cs-CZ" sz="1800" dirty="0" smtClean="0">
                <a:solidFill>
                  <a:schemeClr val="tx1">
                    <a:lumMod val="75000"/>
                    <a:lumOff val="25000"/>
                  </a:schemeClr>
                </a:solidFill>
              </a:rPr>
              <a:t>– fenotyp je stejný</a:t>
            </a:r>
          </a:p>
        </p:txBody>
      </p:sp>
      <p:sp>
        <p:nvSpPr>
          <p:cNvPr id="14" name="Zástupný symbol pro obsah 13"/>
          <p:cNvSpPr>
            <a:spLocks noGrp="1"/>
          </p:cNvSpPr>
          <p:nvPr>
            <p:ph sz="half" idx="2"/>
          </p:nvPr>
        </p:nvSpPr>
        <p:spPr>
          <a:xfrm>
            <a:off x="4716016" y="1600200"/>
            <a:ext cx="4176464" cy="4853136"/>
          </a:xfrm>
        </p:spPr>
        <p:txBody>
          <a:bodyPr>
            <a:normAutofit/>
          </a:bodyPr>
          <a:lstStyle/>
          <a:p>
            <a:endParaRPr lang="cs-CZ" dirty="0" smtClean="0"/>
          </a:p>
          <a:p>
            <a:endParaRPr lang="cs-CZ" dirty="0"/>
          </a:p>
          <a:p>
            <a:endParaRPr lang="cs-CZ" dirty="0" smtClean="0"/>
          </a:p>
          <a:p>
            <a:endParaRPr lang="cs-CZ" dirty="0"/>
          </a:p>
          <a:p>
            <a:endParaRPr lang="cs-CZ" dirty="0" smtClean="0"/>
          </a:p>
          <a:p>
            <a:endParaRPr lang="cs-CZ" dirty="0" smtClean="0"/>
          </a:p>
          <a:p>
            <a:pPr>
              <a:lnSpc>
                <a:spcPct val="90000"/>
              </a:lnSpc>
            </a:pPr>
            <a:r>
              <a:rPr lang="cs-CZ" sz="3000" dirty="0" smtClean="0">
                <a:solidFill>
                  <a:schemeClr val="bg1"/>
                </a:solidFill>
              </a:rPr>
              <a:t>mutace v genu PCSK9</a:t>
            </a:r>
          </a:p>
          <a:p>
            <a:pPr lvl="1">
              <a:lnSpc>
                <a:spcPct val="90000"/>
              </a:lnSpc>
            </a:pPr>
            <a:r>
              <a:rPr lang="cs-CZ" sz="2800" dirty="0" smtClean="0">
                <a:solidFill>
                  <a:schemeClr val="bg1"/>
                </a:solidFill>
              </a:rPr>
              <a:t>spojené s nadprodukcí proteinu PCSK9</a:t>
            </a:r>
          </a:p>
          <a:p>
            <a:pPr lvl="1">
              <a:lnSpc>
                <a:spcPct val="90000"/>
              </a:lnSpc>
            </a:pPr>
            <a:r>
              <a:rPr lang="cs-CZ" sz="1800" dirty="0" smtClean="0">
                <a:solidFill>
                  <a:schemeClr val="tx1">
                    <a:lumMod val="75000"/>
                    <a:lumOff val="25000"/>
                  </a:schemeClr>
                </a:solidFill>
              </a:rPr>
              <a:t>jsou velmi vzácné</a:t>
            </a:r>
            <a:endParaRPr lang="cs-CZ" sz="1800" dirty="0">
              <a:solidFill>
                <a:schemeClr val="tx1">
                  <a:lumMod val="75000"/>
                  <a:lumOff val="25000"/>
                </a:schemeClr>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14</a:t>
            </a:fld>
            <a:endParaRPr lang="cs-CZ"/>
          </a:p>
        </p:txBody>
      </p:sp>
      <p:pic>
        <p:nvPicPr>
          <p:cNvPr id="16" name="Zástupný symbol pro obsah 9" descr="Výřez obrazovk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872" y="1626886"/>
            <a:ext cx="3960440" cy="2964448"/>
          </a:xfrm>
          <a:prstGeom prst="rect">
            <a:avLst/>
          </a:prstGeom>
        </p:spPr>
      </p:pic>
    </p:spTree>
    <p:extLst>
      <p:ext uri="{BB962C8B-B14F-4D97-AF65-F5344CB8AC3E}">
        <p14:creationId xmlns:p14="http://schemas.microsoft.com/office/powerpoint/2010/main" val="5342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animEffect transition="in" filter="fade">
                                      <p:cBhvr>
                                        <p:cTn id="11" dur="500"/>
                                        <p:tgtEl>
                                          <p:spTgt spid="14">
                                            <p:txEl>
                                              <p:pRg st="6" end="6"/>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xEl>
                                              <p:pRg st="7" end="7"/>
                                            </p:txEl>
                                          </p:spTgt>
                                        </p:tgtEl>
                                        <p:attrNameLst>
                                          <p:attrName>style.visibility</p:attrName>
                                        </p:attrNameLst>
                                      </p:cBhvr>
                                      <p:to>
                                        <p:strVal val="visible"/>
                                      </p:to>
                                    </p:set>
                                    <p:animEffect transition="in" filter="fade">
                                      <p:cBhvr>
                                        <p:cTn id="14" dur="500"/>
                                        <p:tgtEl>
                                          <p:spTgt spid="14">
                                            <p:txEl>
                                              <p:pRg st="7" end="7"/>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animEffect transition="in" filter="fade">
                                      <p:cBhvr>
                                        <p:cTn id="1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PCSK9</a:t>
            </a:r>
            <a:endParaRPr lang="cs-CZ" dirty="0"/>
          </a:p>
        </p:txBody>
      </p:sp>
      <p:sp>
        <p:nvSpPr>
          <p:cNvPr id="3" name="Zástupný symbol pro obsah 2"/>
          <p:cNvSpPr>
            <a:spLocks noGrp="1"/>
          </p:cNvSpPr>
          <p:nvPr>
            <p:ph sz="half" idx="1"/>
          </p:nvPr>
        </p:nvSpPr>
        <p:spPr>
          <a:xfrm>
            <a:off x="457200" y="1600200"/>
            <a:ext cx="4038600" cy="4772512"/>
          </a:xfrm>
        </p:spPr>
        <p:txBody>
          <a:bodyPr>
            <a:normAutofit fontScale="92500" lnSpcReduction="10000"/>
          </a:bodyPr>
          <a:lstStyle/>
          <a:p>
            <a:r>
              <a:rPr lang="cs-CZ" dirty="0">
                <a:solidFill>
                  <a:srgbClr val="F9B073"/>
                </a:solidFill>
              </a:rPr>
              <a:t>enzym </a:t>
            </a:r>
            <a:r>
              <a:rPr lang="cs-CZ" sz="2000" dirty="0">
                <a:solidFill>
                  <a:srgbClr val="F9B073"/>
                </a:solidFill>
              </a:rPr>
              <a:t>ze skupiny savčích proteáz </a:t>
            </a:r>
            <a:r>
              <a:rPr lang="cs-CZ" sz="2000" i="1" dirty="0">
                <a:solidFill>
                  <a:schemeClr val="tx1">
                    <a:lumMod val="50000"/>
                    <a:lumOff val="50000"/>
                  </a:schemeClr>
                </a:solidFill>
              </a:rPr>
              <a:t>– </a:t>
            </a:r>
            <a:r>
              <a:rPr lang="cs-CZ" sz="2000" i="1" dirty="0" err="1">
                <a:solidFill>
                  <a:schemeClr val="tx1">
                    <a:lumMod val="50000"/>
                    <a:lumOff val="50000"/>
                  </a:schemeClr>
                </a:solidFill>
              </a:rPr>
              <a:t>proprotein</a:t>
            </a:r>
            <a:r>
              <a:rPr lang="cs-CZ" sz="2000" i="1" dirty="0">
                <a:solidFill>
                  <a:schemeClr val="tx1">
                    <a:lumMod val="50000"/>
                    <a:lumOff val="50000"/>
                  </a:schemeClr>
                </a:solidFill>
              </a:rPr>
              <a:t> </a:t>
            </a:r>
            <a:r>
              <a:rPr lang="cs-CZ" sz="2000" i="1" dirty="0" err="1">
                <a:solidFill>
                  <a:schemeClr val="tx1">
                    <a:lumMod val="50000"/>
                    <a:lumOff val="50000"/>
                  </a:schemeClr>
                </a:solidFill>
              </a:rPr>
              <a:t>konvertáza</a:t>
            </a:r>
            <a:r>
              <a:rPr lang="cs-CZ" sz="2000" i="1" dirty="0">
                <a:solidFill>
                  <a:schemeClr val="tx1">
                    <a:lumMod val="50000"/>
                    <a:lumOff val="50000"/>
                  </a:schemeClr>
                </a:solidFill>
              </a:rPr>
              <a:t> </a:t>
            </a:r>
            <a:r>
              <a:rPr lang="cs-CZ" sz="2000" i="1" dirty="0" err="1">
                <a:solidFill>
                  <a:schemeClr val="tx1">
                    <a:lumMod val="50000"/>
                    <a:lumOff val="50000"/>
                  </a:schemeClr>
                </a:solidFill>
              </a:rPr>
              <a:t>subtilisin</a:t>
            </a:r>
            <a:r>
              <a:rPr lang="cs-CZ" sz="2000" i="1" dirty="0">
                <a:solidFill>
                  <a:schemeClr val="tx1">
                    <a:lumMod val="50000"/>
                    <a:lumOff val="50000"/>
                  </a:schemeClr>
                </a:solidFill>
              </a:rPr>
              <a:t> </a:t>
            </a:r>
            <a:r>
              <a:rPr lang="cs-CZ" sz="2000" i="1" dirty="0" err="1">
                <a:solidFill>
                  <a:schemeClr val="tx1">
                    <a:lumMod val="50000"/>
                    <a:lumOff val="50000"/>
                  </a:schemeClr>
                </a:solidFill>
              </a:rPr>
              <a:t>kexin</a:t>
            </a:r>
            <a:r>
              <a:rPr lang="cs-CZ" sz="2000" i="1" dirty="0">
                <a:solidFill>
                  <a:schemeClr val="tx1">
                    <a:lumMod val="50000"/>
                    <a:lumOff val="50000"/>
                  </a:schemeClr>
                </a:solidFill>
              </a:rPr>
              <a:t> typu </a:t>
            </a:r>
            <a:r>
              <a:rPr lang="cs-CZ" sz="2000" i="1" dirty="0" smtClean="0">
                <a:solidFill>
                  <a:schemeClr val="tx1">
                    <a:lumMod val="50000"/>
                    <a:lumOff val="50000"/>
                  </a:schemeClr>
                </a:solidFill>
              </a:rPr>
              <a:t>9</a:t>
            </a:r>
          </a:p>
          <a:p>
            <a:r>
              <a:rPr lang="cs-CZ" dirty="0" smtClean="0">
                <a:solidFill>
                  <a:schemeClr val="bg1"/>
                </a:solidFill>
              </a:rPr>
              <a:t>může </a:t>
            </a:r>
            <a:r>
              <a:rPr lang="cs-CZ" dirty="0">
                <a:solidFill>
                  <a:schemeClr val="bg1"/>
                </a:solidFill>
              </a:rPr>
              <a:t>se navázat spolu </a:t>
            </a:r>
            <a:r>
              <a:rPr lang="cs-CZ" dirty="0" smtClean="0">
                <a:solidFill>
                  <a:schemeClr val="bg1"/>
                </a:solidFill>
              </a:rPr>
              <a:t>     s </a:t>
            </a:r>
            <a:r>
              <a:rPr lang="cs-CZ" dirty="0">
                <a:solidFill>
                  <a:schemeClr val="bg1"/>
                </a:solidFill>
              </a:rPr>
              <a:t>LDL částicí na LDL </a:t>
            </a:r>
            <a:r>
              <a:rPr lang="cs-CZ" dirty="0" smtClean="0">
                <a:solidFill>
                  <a:schemeClr val="bg1"/>
                </a:solidFill>
              </a:rPr>
              <a:t>receptor, čímž předurčí jeho </a:t>
            </a:r>
            <a:r>
              <a:rPr lang="cs-CZ" dirty="0">
                <a:solidFill>
                  <a:schemeClr val="bg1"/>
                </a:solidFill>
              </a:rPr>
              <a:t>zánik </a:t>
            </a:r>
            <a:r>
              <a:rPr lang="cs-CZ" sz="1900" dirty="0" smtClean="0">
                <a:solidFill>
                  <a:schemeClr val="tx1">
                    <a:lumMod val="75000"/>
                    <a:lumOff val="25000"/>
                  </a:schemeClr>
                </a:solidFill>
              </a:rPr>
              <a:t>v </a:t>
            </a:r>
            <a:r>
              <a:rPr lang="cs-CZ" sz="1900" dirty="0">
                <a:solidFill>
                  <a:schemeClr val="tx1">
                    <a:lumMod val="75000"/>
                    <a:lumOff val="25000"/>
                  </a:schemeClr>
                </a:solidFill>
              </a:rPr>
              <a:t>lysozomu</a:t>
            </a:r>
          </a:p>
          <a:p>
            <a:r>
              <a:rPr lang="cs-CZ" dirty="0">
                <a:solidFill>
                  <a:schemeClr val="bg1"/>
                </a:solidFill>
              </a:rPr>
              <a:t>pokud tomu tak </a:t>
            </a:r>
            <a:r>
              <a:rPr lang="cs-CZ" dirty="0" smtClean="0">
                <a:solidFill>
                  <a:schemeClr val="bg1"/>
                </a:solidFill>
              </a:rPr>
              <a:t>         není</a:t>
            </a:r>
            <a:r>
              <a:rPr lang="cs-CZ" dirty="0">
                <a:solidFill>
                  <a:schemeClr val="bg1"/>
                </a:solidFill>
              </a:rPr>
              <a:t>, </a:t>
            </a:r>
            <a:r>
              <a:rPr lang="cs-CZ" dirty="0" smtClean="0">
                <a:solidFill>
                  <a:schemeClr val="bg1"/>
                </a:solidFill>
              </a:rPr>
              <a:t>LDL </a:t>
            </a:r>
            <a:r>
              <a:rPr lang="cs-CZ" dirty="0">
                <a:solidFill>
                  <a:schemeClr val="bg1"/>
                </a:solidFill>
              </a:rPr>
              <a:t>receptor </a:t>
            </a:r>
            <a:r>
              <a:rPr lang="cs-CZ" dirty="0" smtClean="0">
                <a:solidFill>
                  <a:schemeClr val="bg1"/>
                </a:solidFill>
              </a:rPr>
              <a:t>    může </a:t>
            </a:r>
            <a:r>
              <a:rPr lang="cs-CZ" dirty="0">
                <a:solidFill>
                  <a:schemeClr val="bg1"/>
                </a:solidFill>
              </a:rPr>
              <a:t>recyklovat </a:t>
            </a:r>
            <a:r>
              <a:rPr lang="cs-CZ" dirty="0" smtClean="0">
                <a:solidFill>
                  <a:schemeClr val="bg1"/>
                </a:solidFill>
              </a:rPr>
              <a:t>          zpět </a:t>
            </a:r>
            <a:r>
              <a:rPr lang="cs-CZ" dirty="0">
                <a:solidFill>
                  <a:schemeClr val="bg1"/>
                </a:solidFill>
              </a:rPr>
              <a:t>na buněčný </a:t>
            </a:r>
            <a:r>
              <a:rPr lang="cs-CZ" dirty="0" smtClean="0">
                <a:solidFill>
                  <a:schemeClr val="bg1"/>
                </a:solidFill>
              </a:rPr>
              <a:t>     povrch a vázat zde      další LDL částici</a:t>
            </a:r>
            <a:endParaRPr lang="cs-CZ" dirty="0">
              <a:solidFill>
                <a:schemeClr val="bg1"/>
              </a:solidFill>
            </a:endParaRPr>
          </a:p>
          <a:p>
            <a:endParaRPr lang="cs-CZ" dirty="0"/>
          </a:p>
        </p:txBody>
      </p:sp>
      <p:sp>
        <p:nvSpPr>
          <p:cNvPr id="4" name="Zástupný symbol pro obsah 3"/>
          <p:cNvSpPr>
            <a:spLocks noGrp="1"/>
          </p:cNvSpPr>
          <p:nvPr>
            <p:ph sz="half" idx="2"/>
          </p:nvPr>
        </p:nvSpPr>
        <p:spPr/>
        <p:txBody>
          <a:bodyPr>
            <a:normAutofit fontScale="92500" lnSpcReduction="10000"/>
          </a:bodyPr>
          <a:lstStyle/>
          <a:p>
            <a:r>
              <a:rPr lang="cs-CZ" dirty="0" smtClean="0">
                <a:solidFill>
                  <a:schemeClr val="bg1"/>
                </a:solidFill>
              </a:rPr>
              <a:t>mutace zvyšující produkci PCSK9 → méně LDL receptorů </a:t>
            </a:r>
            <a:r>
              <a:rPr lang="cs-CZ" dirty="0">
                <a:solidFill>
                  <a:schemeClr val="bg1"/>
                </a:solidFill>
              </a:rPr>
              <a:t>→ </a:t>
            </a:r>
            <a:r>
              <a:rPr lang="cs-CZ" dirty="0" err="1" smtClean="0">
                <a:solidFill>
                  <a:schemeClr val="bg1"/>
                </a:solidFill>
              </a:rPr>
              <a:t>hypercholesterolémie</a:t>
            </a:r>
            <a:endParaRPr lang="cs-CZ" dirty="0" smtClean="0">
              <a:solidFill>
                <a:schemeClr val="bg1"/>
              </a:solidFill>
            </a:endParaRPr>
          </a:p>
          <a:p>
            <a:r>
              <a:rPr lang="cs-CZ" sz="2600" dirty="0" smtClean="0">
                <a:solidFill>
                  <a:schemeClr val="tx1">
                    <a:lumMod val="50000"/>
                    <a:lumOff val="50000"/>
                  </a:schemeClr>
                </a:solidFill>
              </a:rPr>
              <a:t>produkci PCSK9 lze farmakologicky ovlivnit</a:t>
            </a:r>
          </a:p>
          <a:p>
            <a:endParaRPr lang="cs-CZ" dirty="0"/>
          </a:p>
          <a:p>
            <a:endParaRPr lang="cs-CZ" dirty="0" smtClean="0"/>
          </a:p>
          <a:p>
            <a:endParaRPr lang="cs-CZ" dirty="0"/>
          </a:p>
          <a:p>
            <a:endParaRPr lang="cs-CZ" dirty="0" smtClean="0"/>
          </a:p>
          <a:p>
            <a:endParaRPr lang="cs-CZ" dirty="0"/>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15</a:t>
            </a:fld>
            <a:endParaRPr lang="cs-CZ"/>
          </a:p>
        </p:txBody>
      </p:sp>
      <p:pic>
        <p:nvPicPr>
          <p:cNvPr id="8" name="Zástupný symbol pro obsah 11"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896830"/>
            <a:ext cx="5285678" cy="2409426"/>
          </a:xfrm>
          <a:prstGeom prst="rect">
            <a:avLst/>
          </a:prstGeom>
        </p:spPr>
      </p:pic>
      <p:sp>
        <p:nvSpPr>
          <p:cNvPr id="9" name="Násobení 8"/>
          <p:cNvSpPr/>
          <p:nvPr/>
        </p:nvSpPr>
        <p:spPr>
          <a:xfrm>
            <a:off x="8458092" y="4227284"/>
            <a:ext cx="199000" cy="199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563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bg1"/>
                </a:solidFill>
              </a:rPr>
              <a:t>Dědičnost FH</a:t>
            </a:r>
            <a:endParaRPr lang="cs-CZ" sz="4000" dirty="0">
              <a:solidFill>
                <a:schemeClr val="bg1"/>
              </a:solidFill>
            </a:endParaRPr>
          </a:p>
        </p:txBody>
      </p:sp>
      <p:sp>
        <p:nvSpPr>
          <p:cNvPr id="3" name="Zástupný symbol pro obsah 2"/>
          <p:cNvSpPr>
            <a:spLocks noGrp="1"/>
          </p:cNvSpPr>
          <p:nvPr>
            <p:ph sz="half" idx="1"/>
          </p:nvPr>
        </p:nvSpPr>
        <p:spPr>
          <a:xfrm>
            <a:off x="323528" y="1600200"/>
            <a:ext cx="4248472" cy="4781128"/>
          </a:xfrm>
        </p:spPr>
        <p:txBody>
          <a:bodyPr/>
          <a:lstStyle/>
          <a:p>
            <a:pPr>
              <a:lnSpc>
                <a:spcPct val="90000"/>
              </a:lnSpc>
            </a:pPr>
            <a:r>
              <a:rPr lang="cs-CZ" sz="3000" dirty="0" smtClean="0">
                <a:solidFill>
                  <a:schemeClr val="bg1"/>
                </a:solidFill>
              </a:rPr>
              <a:t>je autozomálně dominantní</a:t>
            </a:r>
          </a:p>
          <a:p>
            <a:pPr lvl="1">
              <a:lnSpc>
                <a:spcPct val="90000"/>
              </a:lnSpc>
            </a:pPr>
            <a:r>
              <a:rPr lang="cs-CZ" sz="2600" dirty="0" smtClean="0">
                <a:solidFill>
                  <a:schemeClr val="bg1"/>
                </a:solidFill>
              </a:rPr>
              <a:t>přítomnost defektní alely se vždy manifestuje</a:t>
            </a:r>
          </a:p>
          <a:p>
            <a:pPr lvl="1">
              <a:lnSpc>
                <a:spcPct val="90000"/>
              </a:lnSpc>
            </a:pPr>
            <a:r>
              <a:rPr lang="cs-CZ" sz="2600" dirty="0" smtClean="0">
                <a:solidFill>
                  <a:schemeClr val="bg1"/>
                </a:solidFill>
              </a:rPr>
              <a:t>jeden z rodičů postiženého probanda musí mít také FH</a:t>
            </a:r>
          </a:p>
          <a:p>
            <a:pPr lvl="1">
              <a:lnSpc>
                <a:spcPct val="90000"/>
              </a:lnSpc>
            </a:pPr>
            <a:r>
              <a:rPr lang="cs-CZ" sz="2600" dirty="0" smtClean="0">
                <a:solidFill>
                  <a:schemeClr val="bg1"/>
                </a:solidFill>
              </a:rPr>
              <a:t>sourozenci a děti mají  50 % pravděpodobnost</a:t>
            </a:r>
          </a:p>
          <a:p>
            <a:pPr marL="0" indent="0">
              <a:lnSpc>
                <a:spcPct val="90000"/>
              </a:lnSpc>
              <a:buNone/>
            </a:pPr>
            <a:r>
              <a:rPr lang="cs-CZ" sz="3000" dirty="0" smtClean="0">
                <a:solidFill>
                  <a:srgbClr val="FF0000"/>
                </a:solidFill>
              </a:rPr>
              <a:t>→ nutnost vyšetření celé 	rodiny</a:t>
            </a:r>
            <a:endParaRPr lang="cs-CZ" sz="3000" dirty="0">
              <a:solidFill>
                <a:srgbClr val="FF0000"/>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16</a:t>
            </a:fld>
            <a:endParaRPr lang="cs-CZ"/>
          </a:p>
        </p:txBody>
      </p:sp>
      <p:pic>
        <p:nvPicPr>
          <p:cNvPr id="8" name="Zástupný symbol pro obsah 9" descr="Výřez obrazovk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6971" y="2062685"/>
            <a:ext cx="3994056" cy="3600992"/>
          </a:xfrm>
        </p:spPr>
      </p:pic>
      <p:sp>
        <p:nvSpPr>
          <p:cNvPr id="9" name="Ovál 8"/>
          <p:cNvSpPr/>
          <p:nvPr/>
        </p:nvSpPr>
        <p:spPr>
          <a:xfrm>
            <a:off x="4907326" y="4012706"/>
            <a:ext cx="1080120" cy="1648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
        <p:nvSpPr>
          <p:cNvPr id="10" name="Ovál 9"/>
          <p:cNvSpPr/>
          <p:nvPr/>
        </p:nvSpPr>
        <p:spPr>
          <a:xfrm>
            <a:off x="5072083" y="2076773"/>
            <a:ext cx="1080120" cy="1648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
        <p:nvSpPr>
          <p:cNvPr id="11" name="Ovál 10"/>
          <p:cNvSpPr/>
          <p:nvPr/>
        </p:nvSpPr>
        <p:spPr>
          <a:xfrm>
            <a:off x="7506412" y="4016822"/>
            <a:ext cx="1080120" cy="1648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Tree>
    <p:extLst>
      <p:ext uri="{BB962C8B-B14F-4D97-AF65-F5344CB8AC3E}">
        <p14:creationId xmlns:p14="http://schemas.microsoft.com/office/powerpoint/2010/main" val="27206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cs-CZ" sz="4000" dirty="0" err="1" smtClean="0">
                <a:solidFill>
                  <a:schemeClr val="bg1"/>
                </a:solidFill>
              </a:rPr>
              <a:t>Screening</a:t>
            </a:r>
            <a:r>
              <a:rPr lang="cs-CZ" sz="4000" dirty="0" smtClean="0">
                <a:solidFill>
                  <a:schemeClr val="bg1"/>
                </a:solidFill>
              </a:rPr>
              <a:t> FH i dalších </a:t>
            </a:r>
            <a:r>
              <a:rPr lang="cs-CZ" sz="4000" dirty="0" err="1" smtClean="0">
                <a:solidFill>
                  <a:schemeClr val="bg1"/>
                </a:solidFill>
              </a:rPr>
              <a:t>dyslipidemií</a:t>
            </a:r>
            <a:endParaRPr lang="cs-CZ" sz="4000" dirty="0">
              <a:solidFill>
                <a:schemeClr val="bg1"/>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17</a:t>
            </a:fld>
            <a:endParaRPr lang="cs-CZ"/>
          </a:p>
        </p:txBody>
      </p:sp>
      <p:sp>
        <p:nvSpPr>
          <p:cNvPr id="11" name="Zástupný symbol pro obsah 10"/>
          <p:cNvSpPr>
            <a:spLocks noGrp="1"/>
          </p:cNvSpPr>
          <p:nvPr>
            <p:ph idx="1"/>
          </p:nvPr>
        </p:nvSpPr>
        <p:spPr>
          <a:xfrm>
            <a:off x="457200" y="1600200"/>
            <a:ext cx="8229600" cy="4781128"/>
          </a:xfrm>
        </p:spPr>
        <p:txBody>
          <a:bodyPr>
            <a:normAutofit/>
          </a:bodyPr>
          <a:lstStyle/>
          <a:p>
            <a:pPr>
              <a:lnSpc>
                <a:spcPct val="90000"/>
              </a:lnSpc>
            </a:pPr>
            <a:r>
              <a:rPr lang="cs-CZ" sz="3000" dirty="0" smtClean="0">
                <a:solidFill>
                  <a:schemeClr val="bg1"/>
                </a:solidFill>
              </a:rPr>
              <a:t>zásadní roli v něm hrají praktičtí lékaři</a:t>
            </a:r>
          </a:p>
          <a:p>
            <a:pPr lvl="1">
              <a:lnSpc>
                <a:spcPct val="90000"/>
              </a:lnSpc>
            </a:pPr>
            <a:r>
              <a:rPr lang="cs-CZ" sz="2600" dirty="0" smtClean="0">
                <a:solidFill>
                  <a:schemeClr val="bg1"/>
                </a:solidFill>
              </a:rPr>
              <a:t>pro děti a dorost – selektivní </a:t>
            </a:r>
            <a:r>
              <a:rPr lang="cs-CZ" sz="2600" dirty="0" err="1" smtClean="0">
                <a:solidFill>
                  <a:schemeClr val="bg1"/>
                </a:solidFill>
              </a:rPr>
              <a:t>screening</a:t>
            </a:r>
            <a:r>
              <a:rPr lang="cs-CZ" sz="2600" dirty="0" smtClean="0">
                <a:solidFill>
                  <a:schemeClr val="bg1"/>
                </a:solidFill>
              </a:rPr>
              <a:t> </a:t>
            </a:r>
            <a:r>
              <a:rPr lang="cs-CZ" sz="2600" dirty="0" smtClean="0">
                <a:solidFill>
                  <a:schemeClr val="tx1">
                    <a:lumMod val="50000"/>
                    <a:lumOff val="50000"/>
                  </a:schemeClr>
                </a:solidFill>
              </a:rPr>
              <a:t>– vyšetřování </a:t>
            </a:r>
            <a:r>
              <a:rPr lang="cs-CZ" sz="2600" dirty="0" err="1" smtClean="0">
                <a:solidFill>
                  <a:schemeClr val="tx1">
                    <a:lumMod val="50000"/>
                    <a:lumOff val="50000"/>
                  </a:schemeClr>
                </a:solidFill>
              </a:rPr>
              <a:t>lipidogramu</a:t>
            </a:r>
            <a:r>
              <a:rPr lang="cs-CZ" sz="2600" dirty="0" smtClean="0">
                <a:solidFill>
                  <a:schemeClr val="tx1">
                    <a:lumMod val="50000"/>
                    <a:lumOff val="50000"/>
                  </a:schemeClr>
                </a:solidFill>
              </a:rPr>
              <a:t> jen u dětí z rizikových rodin</a:t>
            </a:r>
            <a:r>
              <a:rPr lang="cs-CZ" sz="2600" dirty="0" smtClean="0">
                <a:solidFill>
                  <a:schemeClr val="bg1"/>
                </a:solidFill>
              </a:rPr>
              <a:t> </a:t>
            </a:r>
            <a:r>
              <a:rPr lang="cs-CZ" sz="1800" dirty="0" smtClean="0">
                <a:solidFill>
                  <a:schemeClr val="tx1">
                    <a:lumMod val="75000"/>
                    <a:lumOff val="25000"/>
                  </a:schemeClr>
                </a:solidFill>
              </a:rPr>
              <a:t>– stran KVO či DLP</a:t>
            </a:r>
          </a:p>
          <a:p>
            <a:pPr lvl="1">
              <a:lnSpc>
                <a:spcPct val="90000"/>
              </a:lnSpc>
            </a:pPr>
            <a:r>
              <a:rPr lang="cs-CZ" sz="2600" dirty="0" smtClean="0">
                <a:solidFill>
                  <a:schemeClr val="bg1"/>
                </a:solidFill>
              </a:rPr>
              <a:t>pro dospělé – plošný </a:t>
            </a:r>
            <a:r>
              <a:rPr lang="cs-CZ" sz="2600" dirty="0" err="1" smtClean="0">
                <a:solidFill>
                  <a:schemeClr val="bg1"/>
                </a:solidFill>
              </a:rPr>
              <a:t>screening</a:t>
            </a:r>
            <a:r>
              <a:rPr lang="cs-CZ" sz="2600" dirty="0" smtClean="0">
                <a:solidFill>
                  <a:schemeClr val="bg1"/>
                </a:solidFill>
              </a:rPr>
              <a:t> všech jedinců </a:t>
            </a:r>
            <a:r>
              <a:rPr lang="cs-CZ" sz="2600" dirty="0" smtClean="0">
                <a:solidFill>
                  <a:schemeClr val="tx1">
                    <a:lumMod val="50000"/>
                    <a:lumOff val="50000"/>
                  </a:schemeClr>
                </a:solidFill>
              </a:rPr>
              <a:t>– teoreticky by neměl uniknout žádný pacient!!!</a:t>
            </a:r>
          </a:p>
          <a:p>
            <a:pPr>
              <a:lnSpc>
                <a:spcPct val="90000"/>
              </a:lnSpc>
            </a:pPr>
            <a:r>
              <a:rPr lang="cs-CZ" sz="3000" dirty="0" smtClean="0">
                <a:solidFill>
                  <a:schemeClr val="bg1"/>
                </a:solidFill>
              </a:rPr>
              <a:t>podle vyhlášky č. 70 z r. 2012 o preventivních prohlídkách by se mělo provádět: </a:t>
            </a:r>
          </a:p>
          <a:p>
            <a:pPr>
              <a:lnSpc>
                <a:spcPct val="90000"/>
              </a:lnSpc>
            </a:pPr>
            <a:endParaRPr lang="cs-CZ" sz="4000" dirty="0" smtClean="0">
              <a:solidFill>
                <a:schemeClr val="bg1"/>
              </a:solidFill>
            </a:endParaRPr>
          </a:p>
          <a:p>
            <a:pPr>
              <a:lnSpc>
                <a:spcPct val="90000"/>
              </a:lnSpc>
            </a:pPr>
            <a:endParaRPr lang="cs-CZ" sz="3000" dirty="0">
              <a:solidFill>
                <a:schemeClr val="bg1"/>
              </a:solidFill>
            </a:endParaRPr>
          </a:p>
          <a:p>
            <a:pPr>
              <a:lnSpc>
                <a:spcPct val="90000"/>
              </a:lnSpc>
            </a:pPr>
            <a:r>
              <a:rPr lang="cs-CZ" sz="3000" dirty="0" smtClean="0">
                <a:solidFill>
                  <a:schemeClr val="tx1">
                    <a:lumMod val="50000"/>
                    <a:lumOff val="50000"/>
                  </a:schemeClr>
                </a:solidFill>
              </a:rPr>
              <a:t>děkuji vám, že to tak děláte</a:t>
            </a:r>
            <a:endParaRPr lang="cs-CZ" sz="3000" dirty="0">
              <a:solidFill>
                <a:schemeClr val="tx1">
                  <a:lumMod val="50000"/>
                  <a:lumOff val="50000"/>
                </a:schemeClr>
              </a:solidFill>
            </a:endParaRPr>
          </a:p>
        </p:txBody>
      </p:sp>
      <p:pic>
        <p:nvPicPr>
          <p:cNvPr id="9" name="Zástupný symbol pro obsah 6"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3" y="4767388"/>
            <a:ext cx="9052560" cy="785813"/>
          </a:xfrm>
          <a:prstGeom prst="rect">
            <a:avLst/>
          </a:prstGeom>
        </p:spPr>
      </p:pic>
      <p:sp>
        <p:nvSpPr>
          <p:cNvPr id="10" name="Ovál 9"/>
          <p:cNvSpPr/>
          <p:nvPr/>
        </p:nvSpPr>
        <p:spPr>
          <a:xfrm>
            <a:off x="-441264" y="5049081"/>
            <a:ext cx="10067128" cy="615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Tree>
    <p:extLst>
      <p:ext uri="{BB962C8B-B14F-4D97-AF65-F5344CB8AC3E}">
        <p14:creationId xmlns:p14="http://schemas.microsoft.com/office/powerpoint/2010/main" val="262894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bg1"/>
                </a:solidFill>
              </a:rPr>
              <a:t>Léčba FH</a:t>
            </a:r>
            <a:endParaRPr lang="cs-CZ" sz="4000" dirty="0">
              <a:solidFill>
                <a:schemeClr val="bg1"/>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18</a:t>
            </a:fld>
            <a:endParaRPr lang="cs-CZ"/>
          </a:p>
        </p:txBody>
      </p:sp>
      <p:sp>
        <p:nvSpPr>
          <p:cNvPr id="9" name="Zástupný symbol pro obsah 8"/>
          <p:cNvSpPr>
            <a:spLocks noGrp="1"/>
          </p:cNvSpPr>
          <p:nvPr>
            <p:ph sz="half" idx="1"/>
          </p:nvPr>
        </p:nvSpPr>
        <p:spPr>
          <a:xfrm>
            <a:off x="457200" y="1600200"/>
            <a:ext cx="4038600" cy="4709120"/>
          </a:xfrm>
        </p:spPr>
        <p:txBody>
          <a:bodyPr>
            <a:normAutofit/>
          </a:bodyPr>
          <a:lstStyle/>
          <a:p>
            <a:pPr>
              <a:lnSpc>
                <a:spcPct val="90000"/>
              </a:lnSpc>
            </a:pPr>
            <a:r>
              <a:rPr lang="cs-CZ" sz="3000" dirty="0" smtClean="0">
                <a:solidFill>
                  <a:schemeClr val="bg1"/>
                </a:solidFill>
              </a:rPr>
              <a:t>vychází z KV rizika pacienta</a:t>
            </a:r>
          </a:p>
          <a:p>
            <a:pPr lvl="1">
              <a:lnSpc>
                <a:spcPct val="90000"/>
              </a:lnSpc>
            </a:pPr>
            <a:r>
              <a:rPr lang="cs-CZ" sz="2600" dirty="0" smtClean="0">
                <a:solidFill>
                  <a:schemeClr val="tx1">
                    <a:lumMod val="50000"/>
                    <a:lumOff val="50000"/>
                  </a:schemeClr>
                </a:solidFill>
              </a:rPr>
              <a:t>u FH je KV riziko buď vysoké, nebo velmi vysoké</a:t>
            </a:r>
          </a:p>
          <a:p>
            <a:pPr>
              <a:lnSpc>
                <a:spcPct val="90000"/>
              </a:lnSpc>
            </a:pPr>
            <a:r>
              <a:rPr lang="cs-CZ" sz="3000" dirty="0" smtClean="0">
                <a:solidFill>
                  <a:schemeClr val="bg1"/>
                </a:solidFill>
              </a:rPr>
              <a:t>podle KV rizika se stanoví cíl. hodnoty krevních lipidů</a:t>
            </a:r>
          </a:p>
          <a:p>
            <a:pPr lvl="1">
              <a:lnSpc>
                <a:spcPct val="90000"/>
              </a:lnSpc>
            </a:pPr>
            <a:r>
              <a:rPr lang="cs-CZ" sz="2600" dirty="0" smtClean="0">
                <a:solidFill>
                  <a:schemeClr val="bg1"/>
                </a:solidFill>
              </a:rPr>
              <a:t>primárním </a:t>
            </a:r>
            <a:r>
              <a:rPr lang="cs-CZ" sz="1800" dirty="0" smtClean="0">
                <a:solidFill>
                  <a:schemeClr val="tx1">
                    <a:lumMod val="75000"/>
                    <a:lumOff val="25000"/>
                  </a:schemeClr>
                </a:solidFill>
              </a:rPr>
              <a:t>(nejdůležitějším) </a:t>
            </a:r>
            <a:r>
              <a:rPr lang="cs-CZ" sz="2600" dirty="0" smtClean="0">
                <a:solidFill>
                  <a:schemeClr val="bg1"/>
                </a:solidFill>
              </a:rPr>
              <a:t>cílem je hodnota    LDL-cholesterolu</a:t>
            </a:r>
            <a:endParaRPr lang="cs-CZ" sz="2600" dirty="0">
              <a:solidFill>
                <a:schemeClr val="bg1"/>
              </a:solidFill>
            </a:endParaRPr>
          </a:p>
        </p:txBody>
      </p:sp>
      <p:sp>
        <p:nvSpPr>
          <p:cNvPr id="8" name="Zástupný symbol pro obsah 7"/>
          <p:cNvSpPr>
            <a:spLocks noGrp="1"/>
          </p:cNvSpPr>
          <p:nvPr>
            <p:ph sz="half" idx="2"/>
          </p:nvPr>
        </p:nvSpPr>
        <p:spPr>
          <a:xfrm>
            <a:off x="4648199" y="1600200"/>
            <a:ext cx="4253607" cy="4781128"/>
          </a:xfrm>
        </p:spPr>
        <p:txBody>
          <a:bodyPr>
            <a:normAutofit/>
          </a:bodyPr>
          <a:lstStyle/>
          <a:p>
            <a:pPr>
              <a:lnSpc>
                <a:spcPct val="90000"/>
              </a:lnSpc>
            </a:pPr>
            <a:r>
              <a:rPr lang="cs-CZ" sz="3000" dirty="0" smtClean="0">
                <a:solidFill>
                  <a:schemeClr val="bg1"/>
                </a:solidFill>
              </a:rPr>
              <a:t>základem léčby je </a:t>
            </a:r>
            <a:r>
              <a:rPr lang="cs-CZ" sz="3000" dirty="0" err="1" smtClean="0">
                <a:solidFill>
                  <a:srgbClr val="F44A28"/>
                </a:solidFill>
              </a:rPr>
              <a:t>statin</a:t>
            </a:r>
            <a:endParaRPr lang="cs-CZ" sz="3000" dirty="0" smtClean="0">
              <a:solidFill>
                <a:srgbClr val="F44A28"/>
              </a:solidFill>
            </a:endParaRPr>
          </a:p>
          <a:p>
            <a:pPr>
              <a:lnSpc>
                <a:spcPct val="90000"/>
              </a:lnSpc>
            </a:pPr>
            <a:r>
              <a:rPr lang="cs-CZ" sz="3000" dirty="0" smtClean="0">
                <a:solidFill>
                  <a:schemeClr val="bg1"/>
                </a:solidFill>
              </a:rPr>
              <a:t>pokud </a:t>
            </a:r>
            <a:r>
              <a:rPr lang="cs-CZ" sz="3000" dirty="0" err="1" smtClean="0">
                <a:solidFill>
                  <a:schemeClr val="bg1"/>
                </a:solidFill>
              </a:rPr>
              <a:t>monoterapie</a:t>
            </a:r>
            <a:r>
              <a:rPr lang="cs-CZ" sz="3000" dirty="0" smtClean="0">
                <a:solidFill>
                  <a:schemeClr val="bg1"/>
                </a:solidFill>
              </a:rPr>
              <a:t> </a:t>
            </a:r>
            <a:r>
              <a:rPr lang="cs-CZ" sz="3000" dirty="0" err="1" smtClean="0">
                <a:solidFill>
                  <a:schemeClr val="bg1"/>
                </a:solidFill>
              </a:rPr>
              <a:t>statinem</a:t>
            </a:r>
            <a:r>
              <a:rPr lang="cs-CZ" sz="3000" dirty="0" smtClean="0">
                <a:solidFill>
                  <a:schemeClr val="bg1"/>
                </a:solidFill>
              </a:rPr>
              <a:t> nestačí, přidáváme do kombinace </a:t>
            </a:r>
            <a:r>
              <a:rPr lang="cs-CZ" sz="3000" dirty="0" err="1" smtClean="0">
                <a:solidFill>
                  <a:srgbClr val="00B0F0"/>
                </a:solidFill>
              </a:rPr>
              <a:t>ezetimib</a:t>
            </a:r>
            <a:endParaRPr lang="cs-CZ" sz="3000" dirty="0">
              <a:solidFill>
                <a:srgbClr val="00B0F0"/>
              </a:solidFill>
            </a:endParaRPr>
          </a:p>
          <a:p>
            <a:pPr>
              <a:lnSpc>
                <a:spcPct val="90000"/>
              </a:lnSpc>
            </a:pPr>
            <a:r>
              <a:rPr lang="cs-CZ" sz="3000" dirty="0" smtClean="0">
                <a:solidFill>
                  <a:schemeClr val="bg1"/>
                </a:solidFill>
              </a:rPr>
              <a:t>pokud </a:t>
            </a:r>
            <a:r>
              <a:rPr lang="cs-CZ" sz="3000" dirty="0" err="1" smtClean="0">
                <a:solidFill>
                  <a:schemeClr val="bg1"/>
                </a:solidFill>
              </a:rPr>
              <a:t>statin</a:t>
            </a:r>
            <a:r>
              <a:rPr lang="cs-CZ" sz="3000" dirty="0" smtClean="0">
                <a:solidFill>
                  <a:schemeClr val="bg1"/>
                </a:solidFill>
              </a:rPr>
              <a:t> + </a:t>
            </a:r>
            <a:r>
              <a:rPr lang="cs-CZ" sz="3000" dirty="0" err="1" smtClean="0">
                <a:solidFill>
                  <a:schemeClr val="bg1"/>
                </a:solidFill>
              </a:rPr>
              <a:t>ezetimib</a:t>
            </a:r>
            <a:r>
              <a:rPr lang="cs-CZ" sz="3000" dirty="0" smtClean="0">
                <a:solidFill>
                  <a:schemeClr val="bg1"/>
                </a:solidFill>
              </a:rPr>
              <a:t> nestačí, můžeme v </a:t>
            </a:r>
            <a:r>
              <a:rPr lang="cs-CZ" sz="3000" dirty="0" err="1" smtClean="0">
                <a:solidFill>
                  <a:schemeClr val="bg1"/>
                </a:solidFill>
              </a:rPr>
              <a:t>indik</a:t>
            </a:r>
            <a:r>
              <a:rPr lang="cs-CZ" sz="3000" dirty="0" smtClean="0">
                <a:solidFill>
                  <a:schemeClr val="bg1"/>
                </a:solidFill>
              </a:rPr>
              <a:t>. případech přidat </a:t>
            </a:r>
            <a:r>
              <a:rPr lang="cs-CZ" sz="3000" dirty="0" smtClean="0">
                <a:solidFill>
                  <a:srgbClr val="CC55D5"/>
                </a:solidFill>
              </a:rPr>
              <a:t>PCSK9 inhibitor </a:t>
            </a:r>
            <a:r>
              <a:rPr lang="cs-CZ" sz="1800" dirty="0" smtClean="0">
                <a:solidFill>
                  <a:schemeClr val="tx1">
                    <a:lumMod val="50000"/>
                    <a:lumOff val="50000"/>
                  </a:schemeClr>
                </a:solidFill>
              </a:rPr>
              <a:t>– biologická léčba </a:t>
            </a:r>
            <a:r>
              <a:rPr lang="cs-CZ" sz="1800" dirty="0" err="1" smtClean="0">
                <a:solidFill>
                  <a:schemeClr val="tx1">
                    <a:lumMod val="50000"/>
                    <a:lumOff val="50000"/>
                  </a:schemeClr>
                </a:solidFill>
              </a:rPr>
              <a:t>dyslipidemie</a:t>
            </a:r>
            <a:r>
              <a:rPr lang="cs-CZ" sz="1800" dirty="0" smtClean="0">
                <a:solidFill>
                  <a:schemeClr val="tx1">
                    <a:lumMod val="75000"/>
                    <a:lumOff val="25000"/>
                  </a:schemeClr>
                </a:solidFill>
              </a:rPr>
              <a:t>, více v další přednášce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293096"/>
            <a:ext cx="4401815" cy="204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3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down)">
                                      <p:cBhvr>
                                        <p:cTn id="7" dur="500"/>
                                        <p:tgtEl>
                                          <p:spTgt spid="9">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wipe(down)">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500"/>
                                        <p:tgtEl>
                                          <p:spTgt spid="2051"/>
                                        </p:tgtEl>
                                      </p:cBhvr>
                                    </p:animEffect>
                                    <p:anim calcmode="lin" valueType="num">
                                      <p:cBhvr>
                                        <p:cTn id="15" dur="500"/>
                                        <p:tgtEl>
                                          <p:spTgt spid="2051"/>
                                        </p:tgtEl>
                                        <p:attrNameLst>
                                          <p:attrName>ppt_x</p:attrName>
                                        </p:attrNameLst>
                                      </p:cBhvr>
                                      <p:tavLst>
                                        <p:tav tm="0">
                                          <p:val>
                                            <p:strVal val="ppt_x"/>
                                          </p:val>
                                        </p:tav>
                                        <p:tav tm="100000">
                                          <p:val>
                                            <p:strVal val="ppt_x"/>
                                          </p:val>
                                        </p:tav>
                                      </p:tavLst>
                                    </p:anim>
                                    <p:anim calcmode="lin" valueType="num">
                                      <p:cBhvr>
                                        <p:cTn id="16" dur="500"/>
                                        <p:tgtEl>
                                          <p:spTgt spid="2051"/>
                                        </p:tgtEl>
                                        <p:attrNameLst>
                                          <p:attrName>ppt_y</p:attrName>
                                        </p:attrNameLst>
                                      </p:cBhvr>
                                      <p:tavLst>
                                        <p:tav tm="0">
                                          <p:val>
                                            <p:strVal val="ppt_y"/>
                                          </p:val>
                                        </p:tav>
                                        <p:tav tm="100000">
                                          <p:val>
                                            <p:strVal val="ppt_y+.1"/>
                                          </p:val>
                                        </p:tav>
                                      </p:tavLst>
                                    </p:anim>
                                    <p:set>
                                      <p:cBhvr>
                                        <p:cTn id="17" dur="1" fill="hold">
                                          <p:stCondLst>
                                            <p:cond delay="499"/>
                                          </p:stCondLst>
                                        </p:cTn>
                                        <p:tgtEl>
                                          <p:spTgt spid="205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nSpc>
                <a:spcPct val="90000"/>
              </a:lnSpc>
            </a:pPr>
            <a:r>
              <a:rPr lang="cs-CZ" dirty="0">
                <a:solidFill>
                  <a:schemeClr val="bg1"/>
                </a:solidFill>
              </a:rPr>
              <a:t>Smíšená familiární </a:t>
            </a:r>
            <a:r>
              <a:rPr lang="cs-CZ" dirty="0" err="1">
                <a:solidFill>
                  <a:schemeClr val="bg1"/>
                </a:solidFill>
              </a:rPr>
              <a:t>dyslipidemie</a:t>
            </a:r>
            <a:r>
              <a:rPr lang="cs-CZ" dirty="0">
                <a:solidFill>
                  <a:schemeClr val="bg1"/>
                </a:solidFill>
              </a:rPr>
              <a:t> (</a:t>
            </a:r>
            <a:r>
              <a:rPr lang="cs-CZ" dirty="0" err="1">
                <a:solidFill>
                  <a:schemeClr val="bg1"/>
                </a:solidFill>
              </a:rPr>
              <a:t>hyperlipidemie</a:t>
            </a:r>
            <a:r>
              <a:rPr lang="cs-CZ" dirty="0">
                <a:solidFill>
                  <a:schemeClr val="bg1"/>
                </a:solidFill>
              </a:rPr>
              <a:t>)</a:t>
            </a:r>
            <a:endParaRPr lang="cs-CZ" dirty="0"/>
          </a:p>
        </p:txBody>
      </p:sp>
      <p:sp>
        <p:nvSpPr>
          <p:cNvPr id="3" name="Zástupný symbol pro obsah 2"/>
          <p:cNvSpPr>
            <a:spLocks noGrp="1"/>
          </p:cNvSpPr>
          <p:nvPr>
            <p:ph sz="half" idx="1"/>
          </p:nvPr>
        </p:nvSpPr>
        <p:spPr>
          <a:xfrm>
            <a:off x="457200" y="1600200"/>
            <a:ext cx="4038600" cy="4997152"/>
          </a:xfrm>
        </p:spPr>
        <p:txBody>
          <a:bodyPr>
            <a:normAutofit/>
          </a:bodyPr>
          <a:lstStyle/>
          <a:p>
            <a:pPr>
              <a:lnSpc>
                <a:spcPct val="90000"/>
              </a:lnSpc>
            </a:pPr>
            <a:r>
              <a:rPr lang="cs-CZ" sz="3000" dirty="0" smtClean="0">
                <a:solidFill>
                  <a:schemeClr val="bg1"/>
                </a:solidFill>
              </a:rPr>
              <a:t>nejčastější geneticky podmíněná </a:t>
            </a:r>
            <a:r>
              <a:rPr lang="cs-CZ" sz="3000" dirty="0" err="1" smtClean="0">
                <a:solidFill>
                  <a:schemeClr val="bg1"/>
                </a:solidFill>
              </a:rPr>
              <a:t>dyslipidemie</a:t>
            </a:r>
            <a:r>
              <a:rPr lang="cs-CZ" sz="1800" dirty="0" smtClean="0">
                <a:solidFill>
                  <a:schemeClr val="tx1">
                    <a:lumMod val="50000"/>
                    <a:lumOff val="50000"/>
                  </a:schemeClr>
                </a:solidFill>
              </a:rPr>
              <a:t> s vysokým rizikem předčasné manifestace aterosklerózy</a:t>
            </a:r>
          </a:p>
          <a:p>
            <a:pPr lvl="1">
              <a:lnSpc>
                <a:spcPct val="90000"/>
              </a:lnSpc>
            </a:pPr>
            <a:r>
              <a:rPr lang="cs-CZ" sz="2600" dirty="0" smtClean="0">
                <a:solidFill>
                  <a:schemeClr val="bg1"/>
                </a:solidFill>
              </a:rPr>
              <a:t>četnost výskytu 1:50 – 1:100 obyvatel </a:t>
            </a:r>
            <a:r>
              <a:rPr lang="cs-CZ" sz="2600" dirty="0" smtClean="0">
                <a:solidFill>
                  <a:schemeClr val="tx1">
                    <a:lumMod val="50000"/>
                    <a:lumOff val="50000"/>
                  </a:schemeClr>
                </a:solidFill>
              </a:rPr>
              <a:t>(u FH  je to asi 1:250)</a:t>
            </a:r>
          </a:p>
          <a:p>
            <a:pPr>
              <a:lnSpc>
                <a:spcPct val="90000"/>
              </a:lnSpc>
            </a:pPr>
            <a:r>
              <a:rPr lang="cs-CZ" sz="2600" dirty="0" smtClean="0">
                <a:solidFill>
                  <a:schemeClr val="tx1">
                    <a:lumMod val="50000"/>
                    <a:lumOff val="50000"/>
                  </a:schemeClr>
                </a:solidFill>
              </a:rPr>
              <a:t>název je zavádějící – nejedná se o </a:t>
            </a:r>
            <a:r>
              <a:rPr lang="cs-CZ" sz="2600" dirty="0" err="1" smtClean="0">
                <a:solidFill>
                  <a:schemeClr val="tx1">
                    <a:lumMod val="50000"/>
                    <a:lumOff val="50000"/>
                  </a:schemeClr>
                </a:solidFill>
              </a:rPr>
              <a:t>monogenní</a:t>
            </a:r>
            <a:r>
              <a:rPr lang="cs-CZ" sz="2600" dirty="0" smtClean="0">
                <a:solidFill>
                  <a:schemeClr val="tx1">
                    <a:lumMod val="50000"/>
                    <a:lumOff val="50000"/>
                  </a:schemeClr>
                </a:solidFill>
              </a:rPr>
              <a:t> onemocnění, nýbrž o polygenní, a roli zde hrají   i zevní faktory</a:t>
            </a:r>
            <a:endParaRPr lang="cs-CZ" sz="2600" dirty="0">
              <a:solidFill>
                <a:schemeClr val="tx1">
                  <a:lumMod val="50000"/>
                  <a:lumOff val="50000"/>
                </a:schemeClr>
              </a:solidFill>
            </a:endParaRPr>
          </a:p>
          <a:p>
            <a:pPr lvl="1">
              <a:lnSpc>
                <a:spcPct val="90000"/>
              </a:lnSpc>
            </a:pPr>
            <a:endParaRPr lang="cs-CZ" sz="2600" dirty="0">
              <a:solidFill>
                <a:schemeClr val="tx1">
                  <a:lumMod val="50000"/>
                  <a:lumOff val="50000"/>
                </a:schemeClr>
              </a:solidFill>
            </a:endParaRPr>
          </a:p>
        </p:txBody>
      </p:sp>
      <p:sp>
        <p:nvSpPr>
          <p:cNvPr id="4" name="Zástupný symbol pro obsah 3"/>
          <p:cNvSpPr>
            <a:spLocks noGrp="1"/>
          </p:cNvSpPr>
          <p:nvPr>
            <p:ph sz="half" idx="2"/>
          </p:nvPr>
        </p:nvSpPr>
        <p:spPr>
          <a:xfrm>
            <a:off x="4648200" y="1600200"/>
            <a:ext cx="4244280" cy="5069160"/>
          </a:xfrm>
        </p:spPr>
        <p:txBody>
          <a:bodyPr>
            <a:normAutofit/>
          </a:bodyPr>
          <a:lstStyle/>
          <a:p>
            <a:pPr>
              <a:lnSpc>
                <a:spcPct val="90000"/>
              </a:lnSpc>
            </a:pPr>
            <a:r>
              <a:rPr lang="cs-CZ" sz="3000" dirty="0" smtClean="0">
                <a:solidFill>
                  <a:schemeClr val="bg1"/>
                </a:solidFill>
              </a:rPr>
              <a:t>familiární je proto, že  se manifestuje u více příbuzných</a:t>
            </a:r>
            <a:r>
              <a:rPr lang="cs-CZ" sz="1800" dirty="0" smtClean="0">
                <a:solidFill>
                  <a:schemeClr val="tx1">
                    <a:lumMod val="75000"/>
                    <a:lumOff val="25000"/>
                  </a:schemeClr>
                </a:solidFill>
              </a:rPr>
              <a:t> (alespoň u 2)</a:t>
            </a:r>
          </a:p>
          <a:p>
            <a:pPr marL="0" lvl="0" indent="0">
              <a:lnSpc>
                <a:spcPct val="90000"/>
              </a:lnSpc>
              <a:buNone/>
            </a:pPr>
            <a:r>
              <a:rPr lang="cs-CZ" sz="3000" dirty="0">
                <a:solidFill>
                  <a:srgbClr val="FF0000"/>
                </a:solidFill>
              </a:rPr>
              <a:t>→ nutnost vyšetření celé 	rodiny</a:t>
            </a:r>
          </a:p>
          <a:p>
            <a:pPr>
              <a:lnSpc>
                <a:spcPct val="90000"/>
              </a:lnSpc>
            </a:pPr>
            <a:r>
              <a:rPr lang="cs-CZ" sz="3000" dirty="0" smtClean="0">
                <a:solidFill>
                  <a:schemeClr val="bg1"/>
                </a:solidFill>
              </a:rPr>
              <a:t>je charakteristická nadprodukcí VLDL částic v játrech,            ze kterých vznikají     tzv. malé </a:t>
            </a:r>
            <a:r>
              <a:rPr lang="cs-CZ" sz="3000" dirty="0" err="1" smtClean="0">
                <a:solidFill>
                  <a:schemeClr val="bg1"/>
                </a:solidFill>
              </a:rPr>
              <a:t>denzní</a:t>
            </a:r>
            <a:r>
              <a:rPr lang="cs-CZ" sz="3000" dirty="0" smtClean="0">
                <a:solidFill>
                  <a:schemeClr val="bg1"/>
                </a:solidFill>
              </a:rPr>
              <a:t> LDL  </a:t>
            </a:r>
            <a:r>
              <a:rPr lang="cs-CZ" sz="3000" dirty="0" smtClean="0">
                <a:solidFill>
                  <a:schemeClr val="tx1">
                    <a:lumMod val="75000"/>
                    <a:lumOff val="25000"/>
                  </a:schemeClr>
                </a:solidFill>
              </a:rPr>
              <a:t>částice </a:t>
            </a:r>
            <a:r>
              <a:rPr lang="cs-CZ" sz="1800" dirty="0" smtClean="0">
                <a:solidFill>
                  <a:schemeClr val="tx1">
                    <a:lumMod val="75000"/>
                    <a:lumOff val="25000"/>
                  </a:schemeClr>
                </a:solidFill>
              </a:rPr>
              <a:t>– vysoce </a:t>
            </a:r>
            <a:r>
              <a:rPr lang="cs-CZ" sz="1800" dirty="0" err="1" smtClean="0">
                <a:solidFill>
                  <a:schemeClr val="tx1">
                    <a:lumMod val="75000"/>
                    <a:lumOff val="25000"/>
                  </a:schemeClr>
                </a:solidFill>
              </a:rPr>
              <a:t>aterogenní</a:t>
            </a:r>
            <a:endParaRPr lang="cs-CZ" sz="1800" dirty="0">
              <a:solidFill>
                <a:schemeClr val="tx1">
                  <a:lumMod val="75000"/>
                  <a:lumOff val="25000"/>
                </a:schemeClr>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19</a:t>
            </a:fld>
            <a:endParaRPr lang="cs-CZ"/>
          </a:p>
        </p:txBody>
      </p:sp>
    </p:spTree>
    <p:extLst>
      <p:ext uri="{BB962C8B-B14F-4D97-AF65-F5344CB8AC3E}">
        <p14:creationId xmlns:p14="http://schemas.microsoft.com/office/powerpoint/2010/main" val="27443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solidFill>
                  <a:prstClr val="white"/>
                </a:solidFill>
              </a:rPr>
              <a:t>Familiární </a:t>
            </a:r>
            <a:r>
              <a:rPr lang="cs-CZ" sz="4000" dirty="0" err="1" smtClean="0">
                <a:solidFill>
                  <a:prstClr val="white"/>
                </a:solidFill>
              </a:rPr>
              <a:t>hypercholesterolémie</a:t>
            </a:r>
            <a:endParaRPr lang="cs-CZ" dirty="0"/>
          </a:p>
        </p:txBody>
      </p:sp>
      <p:sp>
        <p:nvSpPr>
          <p:cNvPr id="3" name="Zástupný symbol pro obsah 2"/>
          <p:cNvSpPr>
            <a:spLocks noGrp="1"/>
          </p:cNvSpPr>
          <p:nvPr>
            <p:ph idx="1"/>
          </p:nvPr>
        </p:nvSpPr>
        <p:spPr>
          <a:xfrm>
            <a:off x="457200" y="1600200"/>
            <a:ext cx="8229600" cy="4925144"/>
          </a:xfrm>
        </p:spPr>
        <p:txBody>
          <a:bodyPr>
            <a:normAutofit fontScale="92500" lnSpcReduction="10000"/>
          </a:bodyPr>
          <a:lstStyle/>
          <a:p>
            <a:pPr marL="0" indent="0">
              <a:buNone/>
            </a:pPr>
            <a:r>
              <a:rPr lang="cs-CZ" dirty="0" smtClean="0">
                <a:solidFill>
                  <a:schemeClr val="bg1"/>
                </a:solidFill>
              </a:rPr>
              <a:t>Kazuistika: </a:t>
            </a:r>
          </a:p>
          <a:p>
            <a:pPr>
              <a:buFontTx/>
              <a:buChar char="-"/>
            </a:pPr>
            <a:r>
              <a:rPr lang="cs-CZ" dirty="0" smtClean="0">
                <a:solidFill>
                  <a:schemeClr val="bg1"/>
                </a:solidFill>
              </a:rPr>
              <a:t>40letý muž odeslán praktickou lékařkou              do Ordinace pro poruchy metabolismu ÚKBH     FN Plzeň pro </a:t>
            </a:r>
            <a:r>
              <a:rPr lang="cs-CZ" dirty="0" err="1" smtClean="0">
                <a:solidFill>
                  <a:schemeClr val="bg1"/>
                </a:solidFill>
              </a:rPr>
              <a:t>hypercholesterolémii</a:t>
            </a:r>
            <a:endParaRPr lang="cs-CZ" dirty="0" smtClean="0">
              <a:solidFill>
                <a:schemeClr val="bg1"/>
              </a:solidFill>
            </a:endParaRPr>
          </a:p>
          <a:p>
            <a:pPr>
              <a:buFontTx/>
              <a:buChar char="-"/>
            </a:pPr>
            <a:r>
              <a:rPr lang="cs-CZ" dirty="0" smtClean="0">
                <a:solidFill>
                  <a:schemeClr val="bg1"/>
                </a:solidFill>
              </a:rPr>
              <a:t>dosud se s ničím neléčil, jednalo se o štíhlého sportovce, který pravidelně běhal</a:t>
            </a:r>
          </a:p>
          <a:p>
            <a:pPr lvl="1">
              <a:buFontTx/>
              <a:buChar char="-"/>
            </a:pPr>
            <a:r>
              <a:rPr lang="cs-CZ" sz="2600" dirty="0" smtClean="0">
                <a:solidFill>
                  <a:schemeClr val="tx1">
                    <a:lumMod val="50000"/>
                    <a:lumOff val="50000"/>
                  </a:schemeClr>
                </a:solidFill>
              </a:rPr>
              <a:t>těl. hmotnost 75 kg, výška 177 cm</a:t>
            </a:r>
            <a:r>
              <a:rPr lang="cs-CZ" sz="2600" dirty="0" smtClean="0">
                <a:solidFill>
                  <a:schemeClr val="tx1">
                    <a:lumMod val="75000"/>
                    <a:lumOff val="25000"/>
                  </a:schemeClr>
                </a:solidFill>
              </a:rPr>
              <a:t>, BMI 24 kg/m</a:t>
            </a:r>
            <a:r>
              <a:rPr lang="cs-CZ" sz="2600" baseline="30000" dirty="0" smtClean="0">
                <a:solidFill>
                  <a:schemeClr val="tx1">
                    <a:lumMod val="75000"/>
                    <a:lumOff val="25000"/>
                  </a:schemeClr>
                </a:solidFill>
              </a:rPr>
              <a:t>2</a:t>
            </a:r>
            <a:r>
              <a:rPr lang="cs-CZ" sz="2600" dirty="0" smtClean="0">
                <a:solidFill>
                  <a:schemeClr val="tx1">
                    <a:lumMod val="75000"/>
                    <a:lumOff val="25000"/>
                  </a:schemeClr>
                </a:solidFill>
              </a:rPr>
              <a:t>,       obvod pasu 85 cm, TK 125/80 mm </a:t>
            </a:r>
            <a:r>
              <a:rPr lang="cs-CZ" sz="2600" dirty="0" err="1" smtClean="0">
                <a:solidFill>
                  <a:schemeClr val="tx1">
                    <a:lumMod val="75000"/>
                    <a:lumOff val="25000"/>
                  </a:schemeClr>
                </a:solidFill>
              </a:rPr>
              <a:t>Hg</a:t>
            </a:r>
            <a:endParaRPr lang="cs-CZ" sz="2600" dirty="0" smtClean="0">
              <a:solidFill>
                <a:schemeClr val="tx1">
                  <a:lumMod val="75000"/>
                  <a:lumOff val="25000"/>
                </a:schemeClr>
              </a:solidFill>
            </a:endParaRPr>
          </a:p>
          <a:p>
            <a:pPr>
              <a:buFontTx/>
              <a:buChar char="-"/>
            </a:pPr>
            <a:r>
              <a:rPr lang="cs-CZ" dirty="0" smtClean="0">
                <a:solidFill>
                  <a:schemeClr val="bg1"/>
                </a:solidFill>
              </a:rPr>
              <a:t>fyzikálně zjištěn bílošedý prstenec                   kolem duhovky, jinak byl nález                                  v mezích normy</a:t>
            </a:r>
            <a:endParaRPr lang="cs-CZ" dirty="0">
              <a:solidFill>
                <a:schemeClr val="bg1"/>
              </a:solidFill>
            </a:endParaRPr>
          </a:p>
        </p:txBody>
      </p:sp>
      <p:sp>
        <p:nvSpPr>
          <p:cNvPr id="4" name="Zástupný symbol pro datum 3"/>
          <p:cNvSpPr>
            <a:spLocks noGrp="1"/>
          </p:cNvSpPr>
          <p:nvPr>
            <p:ph type="dt" sz="half" idx="10"/>
          </p:nvPr>
        </p:nvSpPr>
        <p:spPr/>
        <p:txBody>
          <a:bodyPr/>
          <a:lstStyle/>
          <a:p>
            <a:fld id="{537935F0-9E73-498E-A8AC-A2D3DD3144B1}"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2</a:t>
            </a:fld>
            <a:endParaRPr lang="cs-CZ"/>
          </a:p>
        </p:txBody>
      </p:sp>
      <p:pic>
        <p:nvPicPr>
          <p:cNvPr id="7" name="Zástupný symbol pro obsah 6"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49" y="4855825"/>
            <a:ext cx="2559216" cy="1479622"/>
          </a:xfrm>
          <a:prstGeom prst="rect">
            <a:avLst/>
          </a:prstGeom>
        </p:spPr>
      </p:pic>
    </p:spTree>
    <p:extLst>
      <p:ext uri="{BB962C8B-B14F-4D97-AF65-F5344CB8AC3E}">
        <p14:creationId xmlns:p14="http://schemas.microsoft.com/office/powerpoint/2010/main" val="8843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solidFill>
                  <a:prstClr val="white"/>
                </a:solidFill>
              </a:rPr>
              <a:t>Smíšená familiární </a:t>
            </a:r>
            <a:r>
              <a:rPr lang="cs-CZ" sz="4000" dirty="0" err="1" smtClean="0">
                <a:solidFill>
                  <a:prstClr val="white"/>
                </a:solidFill>
              </a:rPr>
              <a:t>dyslipidemie</a:t>
            </a:r>
            <a:endParaRPr lang="cs-CZ" dirty="0"/>
          </a:p>
        </p:txBody>
      </p:sp>
      <p:sp>
        <p:nvSpPr>
          <p:cNvPr id="7" name="Zástupný symbol pro obsah 6"/>
          <p:cNvSpPr>
            <a:spLocks noGrp="1"/>
          </p:cNvSpPr>
          <p:nvPr>
            <p:ph sz="half" idx="1"/>
          </p:nvPr>
        </p:nvSpPr>
        <p:spPr>
          <a:xfrm>
            <a:off x="457200" y="1600200"/>
            <a:ext cx="3898776" cy="4781128"/>
          </a:xfrm>
        </p:spPr>
        <p:txBody>
          <a:bodyPr>
            <a:noAutofit/>
          </a:bodyPr>
          <a:lstStyle/>
          <a:p>
            <a:pPr marL="0" lvl="0" indent="0">
              <a:lnSpc>
                <a:spcPct val="90000"/>
              </a:lnSpc>
              <a:buNone/>
            </a:pPr>
            <a:r>
              <a:rPr lang="cs-CZ" dirty="0">
                <a:solidFill>
                  <a:prstClr val="black">
                    <a:lumMod val="50000"/>
                    <a:lumOff val="50000"/>
                  </a:prstClr>
                </a:solidFill>
              </a:rPr>
              <a:t>Objektivní nález: </a:t>
            </a:r>
          </a:p>
          <a:p>
            <a:pPr lvl="0">
              <a:lnSpc>
                <a:spcPct val="90000"/>
              </a:lnSpc>
              <a:buFontTx/>
              <a:buChar char="-"/>
            </a:pPr>
            <a:r>
              <a:rPr lang="cs-CZ" dirty="0" smtClean="0">
                <a:solidFill>
                  <a:prstClr val="white"/>
                </a:solidFill>
              </a:rPr>
              <a:t>nálezy jako u FH</a:t>
            </a:r>
            <a:r>
              <a:rPr lang="cs-CZ" sz="1800" dirty="0" smtClean="0">
                <a:solidFill>
                  <a:schemeClr val="tx1">
                    <a:lumMod val="75000"/>
                    <a:lumOff val="25000"/>
                  </a:schemeClr>
                </a:solidFill>
              </a:rPr>
              <a:t> – xantomy </a:t>
            </a:r>
            <a:r>
              <a:rPr lang="cs-CZ" dirty="0" smtClean="0">
                <a:solidFill>
                  <a:prstClr val="white"/>
                </a:solidFill>
              </a:rPr>
              <a:t>zde nejsou přítomny</a:t>
            </a:r>
          </a:p>
          <a:p>
            <a:pPr lvl="0">
              <a:lnSpc>
                <a:spcPct val="90000"/>
              </a:lnSpc>
              <a:buFontTx/>
              <a:buChar char="-"/>
            </a:pPr>
            <a:r>
              <a:rPr lang="cs-CZ" dirty="0" smtClean="0">
                <a:solidFill>
                  <a:schemeClr val="tx1">
                    <a:lumMod val="50000"/>
                    <a:lumOff val="50000"/>
                  </a:schemeClr>
                </a:solidFill>
              </a:rPr>
              <a:t>častá je abdominální obezita</a:t>
            </a:r>
            <a:r>
              <a:rPr lang="cs-CZ" sz="1800" dirty="0" smtClean="0">
                <a:solidFill>
                  <a:schemeClr val="tx1">
                    <a:lumMod val="75000"/>
                    <a:lumOff val="25000"/>
                  </a:schemeClr>
                </a:solidFill>
              </a:rPr>
              <a:t> – metabolický syndrom</a:t>
            </a:r>
          </a:p>
          <a:p>
            <a:pPr lvl="0">
              <a:lnSpc>
                <a:spcPct val="90000"/>
              </a:lnSpc>
              <a:buFontTx/>
              <a:buChar char="-"/>
            </a:pPr>
            <a:endParaRPr lang="cs-CZ" sz="800" dirty="0" smtClean="0">
              <a:solidFill>
                <a:schemeClr val="tx1">
                  <a:lumMod val="50000"/>
                  <a:lumOff val="50000"/>
                </a:schemeClr>
              </a:solidFill>
            </a:endParaRPr>
          </a:p>
        </p:txBody>
      </p:sp>
      <p:sp>
        <p:nvSpPr>
          <p:cNvPr id="8" name="Zástupný symbol pro obsah 7"/>
          <p:cNvSpPr>
            <a:spLocks noGrp="1"/>
          </p:cNvSpPr>
          <p:nvPr>
            <p:ph sz="half" idx="2"/>
          </p:nvPr>
        </p:nvSpPr>
        <p:spPr>
          <a:xfrm>
            <a:off x="4355976" y="1600200"/>
            <a:ext cx="4464496" cy="4781128"/>
          </a:xfrm>
        </p:spPr>
        <p:txBody>
          <a:bodyPr>
            <a:noAutofit/>
          </a:bodyPr>
          <a:lstStyle/>
          <a:p>
            <a:pPr marL="0" lvl="0" indent="0">
              <a:lnSpc>
                <a:spcPct val="90000"/>
              </a:lnSpc>
              <a:buNone/>
            </a:pPr>
            <a:r>
              <a:rPr lang="cs-CZ" dirty="0">
                <a:solidFill>
                  <a:prstClr val="black">
                    <a:lumMod val="50000"/>
                    <a:lumOff val="50000"/>
                  </a:prstClr>
                </a:solidFill>
              </a:rPr>
              <a:t>Laboratorní obraz: </a:t>
            </a:r>
          </a:p>
          <a:p>
            <a:pPr lvl="0">
              <a:lnSpc>
                <a:spcPct val="90000"/>
              </a:lnSpc>
              <a:buFontTx/>
              <a:buChar char="-"/>
            </a:pPr>
            <a:r>
              <a:rPr lang="cs-CZ" dirty="0">
                <a:solidFill>
                  <a:prstClr val="white"/>
                </a:solidFill>
              </a:rPr>
              <a:t>smíšená </a:t>
            </a:r>
            <a:r>
              <a:rPr lang="cs-CZ" dirty="0" err="1">
                <a:solidFill>
                  <a:prstClr val="white"/>
                </a:solidFill>
              </a:rPr>
              <a:t>hyperlipidemie</a:t>
            </a:r>
            <a:endParaRPr lang="cs-CZ" dirty="0">
              <a:solidFill>
                <a:prstClr val="white"/>
              </a:solidFill>
            </a:endParaRPr>
          </a:p>
          <a:p>
            <a:pPr lvl="1">
              <a:lnSpc>
                <a:spcPct val="90000"/>
              </a:lnSpc>
              <a:buFontTx/>
              <a:buChar char="-"/>
            </a:pPr>
            <a:r>
              <a:rPr lang="cs-CZ" dirty="0">
                <a:solidFill>
                  <a:schemeClr val="tx1">
                    <a:lumMod val="50000"/>
                    <a:lumOff val="50000"/>
                  </a:schemeClr>
                </a:solidFill>
              </a:rPr>
              <a:t>zvýšené hladiny cholesterolu i triglyceridů</a:t>
            </a:r>
          </a:p>
          <a:p>
            <a:pPr>
              <a:lnSpc>
                <a:spcPct val="90000"/>
              </a:lnSpc>
              <a:buFontTx/>
              <a:buChar char="-"/>
            </a:pPr>
            <a:r>
              <a:rPr lang="cs-CZ" dirty="0" smtClean="0">
                <a:solidFill>
                  <a:srgbClr val="F44A28"/>
                </a:solidFill>
              </a:rPr>
              <a:t>zvýšená koncentrace </a:t>
            </a:r>
            <a:r>
              <a:rPr lang="cs-CZ" dirty="0" err="1" smtClean="0">
                <a:solidFill>
                  <a:srgbClr val="F44A28"/>
                </a:solidFill>
              </a:rPr>
              <a:t>apo</a:t>
            </a:r>
            <a:r>
              <a:rPr lang="cs-CZ" dirty="0" smtClean="0">
                <a:solidFill>
                  <a:srgbClr val="F44A28"/>
                </a:solidFill>
              </a:rPr>
              <a:t> B </a:t>
            </a:r>
            <a:r>
              <a:rPr lang="cs-CZ" sz="1800" dirty="0" smtClean="0">
                <a:solidFill>
                  <a:schemeClr val="tx1">
                    <a:lumMod val="50000"/>
                    <a:lumOff val="50000"/>
                  </a:schemeClr>
                </a:solidFill>
              </a:rPr>
              <a:t>– informuje o malých </a:t>
            </a:r>
            <a:r>
              <a:rPr lang="cs-CZ" sz="1800" dirty="0" err="1" smtClean="0">
                <a:solidFill>
                  <a:schemeClr val="tx1">
                    <a:lumMod val="50000"/>
                    <a:lumOff val="50000"/>
                  </a:schemeClr>
                </a:solidFill>
              </a:rPr>
              <a:t>denzních</a:t>
            </a:r>
            <a:r>
              <a:rPr lang="cs-CZ" sz="1800" dirty="0" smtClean="0">
                <a:solidFill>
                  <a:schemeClr val="tx1">
                    <a:lumMod val="50000"/>
                    <a:lumOff val="50000"/>
                  </a:schemeClr>
                </a:solidFill>
              </a:rPr>
              <a:t> LDL částicích</a:t>
            </a:r>
          </a:p>
          <a:p>
            <a:pPr>
              <a:lnSpc>
                <a:spcPct val="90000"/>
              </a:lnSpc>
              <a:buFontTx/>
              <a:buChar char="-"/>
            </a:pPr>
            <a:r>
              <a:rPr lang="cs-CZ" dirty="0" smtClean="0">
                <a:solidFill>
                  <a:schemeClr val="bg1"/>
                </a:solidFill>
              </a:rPr>
              <a:t>plná                    manifestace                        až během                     života </a:t>
            </a:r>
            <a:r>
              <a:rPr lang="cs-CZ" sz="1800" dirty="0" smtClean="0">
                <a:solidFill>
                  <a:schemeClr val="tx1">
                    <a:lumMod val="75000"/>
                    <a:lumOff val="25000"/>
                  </a:schemeClr>
                </a:solidFill>
              </a:rPr>
              <a:t>– typicky mezi                          20.-30. rokem života</a:t>
            </a:r>
          </a:p>
        </p:txBody>
      </p:sp>
      <p:sp>
        <p:nvSpPr>
          <p:cNvPr id="4" name="Zástupný symbol pro datum 3"/>
          <p:cNvSpPr>
            <a:spLocks noGrp="1"/>
          </p:cNvSpPr>
          <p:nvPr>
            <p:ph type="dt" sz="half" idx="10"/>
          </p:nvPr>
        </p:nvSpPr>
        <p:spPr/>
        <p:txBody>
          <a:bodyPr/>
          <a:lstStyle/>
          <a:p>
            <a:fld id="{537935F0-9E73-498E-A8AC-A2D3DD3144B1}"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20</a:t>
            </a:fld>
            <a:endParaRPr lang="cs-CZ"/>
          </a:p>
        </p:txBody>
      </p:sp>
      <p:pic>
        <p:nvPicPr>
          <p:cNvPr id="9" name="Zástupný symbol pro obsah 9"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76" y="3980350"/>
            <a:ext cx="4352392" cy="2102674"/>
          </a:xfrm>
          <a:prstGeom prst="rect">
            <a:avLst/>
          </a:prstGeom>
        </p:spPr>
      </p:pic>
      <p:pic>
        <p:nvPicPr>
          <p:cNvPr id="11" name="Zástupný symbol pro obsah 11"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573" y="4210079"/>
            <a:ext cx="2308276" cy="1849579"/>
          </a:xfrm>
          <a:prstGeom prst="rect">
            <a:avLst/>
          </a:prstGeom>
        </p:spPr>
      </p:pic>
    </p:spTree>
    <p:extLst>
      <p:ext uri="{BB962C8B-B14F-4D97-AF65-F5344CB8AC3E}">
        <p14:creationId xmlns:p14="http://schemas.microsoft.com/office/powerpoint/2010/main" val="16779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sz="4000" dirty="0">
                <a:solidFill>
                  <a:prstClr val="white"/>
                </a:solidFill>
              </a:rPr>
              <a:t>Smíšená familiární </a:t>
            </a:r>
            <a:r>
              <a:rPr lang="cs-CZ" sz="4000" dirty="0" err="1">
                <a:solidFill>
                  <a:prstClr val="white"/>
                </a:solidFill>
              </a:rPr>
              <a:t>dyslipidemie</a:t>
            </a:r>
            <a:endParaRPr lang="cs-CZ" dirty="0"/>
          </a:p>
        </p:txBody>
      </p:sp>
      <p:sp>
        <p:nvSpPr>
          <p:cNvPr id="2" name="Zástupný symbol pro obsah 1"/>
          <p:cNvSpPr>
            <a:spLocks noGrp="1"/>
          </p:cNvSpPr>
          <p:nvPr>
            <p:ph sz="half" idx="1"/>
          </p:nvPr>
        </p:nvSpPr>
        <p:spPr>
          <a:xfrm>
            <a:off x="457200" y="1600200"/>
            <a:ext cx="4038600" cy="4853136"/>
          </a:xfrm>
        </p:spPr>
        <p:txBody>
          <a:bodyPr>
            <a:normAutofit/>
          </a:bodyPr>
          <a:lstStyle/>
          <a:p>
            <a:pPr marL="0" lvl="0" indent="0">
              <a:lnSpc>
                <a:spcPct val="90000"/>
              </a:lnSpc>
              <a:buNone/>
            </a:pPr>
            <a:r>
              <a:rPr lang="cs-CZ" dirty="0" smtClean="0">
                <a:solidFill>
                  <a:prstClr val="black">
                    <a:lumMod val="50000"/>
                    <a:lumOff val="50000"/>
                  </a:prstClr>
                </a:solidFill>
              </a:rPr>
              <a:t>Léčba: </a:t>
            </a:r>
            <a:endParaRPr lang="cs-CZ" dirty="0">
              <a:solidFill>
                <a:prstClr val="black">
                  <a:lumMod val="50000"/>
                  <a:lumOff val="50000"/>
                </a:prstClr>
              </a:solidFill>
            </a:endParaRPr>
          </a:p>
          <a:p>
            <a:pPr>
              <a:lnSpc>
                <a:spcPct val="90000"/>
              </a:lnSpc>
            </a:pPr>
            <a:r>
              <a:rPr lang="cs-CZ" dirty="0" smtClean="0">
                <a:solidFill>
                  <a:srgbClr val="F44A28"/>
                </a:solidFill>
              </a:rPr>
              <a:t>základem jsou nefarmakologická opatření</a:t>
            </a:r>
          </a:p>
          <a:p>
            <a:pPr lvl="1">
              <a:lnSpc>
                <a:spcPct val="90000"/>
              </a:lnSpc>
            </a:pPr>
            <a:r>
              <a:rPr lang="cs-CZ" dirty="0" smtClean="0">
                <a:solidFill>
                  <a:schemeClr val="tx1">
                    <a:lumMod val="50000"/>
                    <a:lumOff val="50000"/>
                  </a:schemeClr>
                </a:solidFill>
              </a:rPr>
              <a:t>dieta, pohyb</a:t>
            </a:r>
          </a:p>
          <a:p>
            <a:pPr>
              <a:lnSpc>
                <a:spcPct val="90000"/>
              </a:lnSpc>
            </a:pPr>
            <a:r>
              <a:rPr lang="cs-CZ" dirty="0" smtClean="0">
                <a:solidFill>
                  <a:schemeClr val="bg1"/>
                </a:solidFill>
              </a:rPr>
              <a:t>u pacientů ve vysokém KV riziku zahajujeme farmakoterapii</a:t>
            </a:r>
          </a:p>
          <a:p>
            <a:pPr marL="914400" lvl="1" indent="-457200">
              <a:lnSpc>
                <a:spcPct val="90000"/>
              </a:lnSpc>
              <a:buFont typeface="+mj-lt"/>
              <a:buAutoNum type="arabicPeriod"/>
            </a:pPr>
            <a:r>
              <a:rPr lang="cs-CZ" dirty="0" smtClean="0">
                <a:solidFill>
                  <a:srgbClr val="F9B073"/>
                </a:solidFill>
              </a:rPr>
              <a:t>snažíme se dosáhnout cílové hodnoty LDL-cholesterolu </a:t>
            </a:r>
            <a:r>
              <a:rPr lang="cs-CZ" dirty="0" err="1" smtClean="0">
                <a:solidFill>
                  <a:srgbClr val="F9B073"/>
                </a:solidFill>
              </a:rPr>
              <a:t>statinem</a:t>
            </a:r>
            <a:r>
              <a:rPr lang="cs-CZ" dirty="0" smtClean="0">
                <a:solidFill>
                  <a:srgbClr val="F9B073"/>
                </a:solidFill>
              </a:rPr>
              <a:t> </a:t>
            </a:r>
            <a:r>
              <a:rPr lang="cs-CZ" dirty="0" smtClean="0">
                <a:solidFill>
                  <a:schemeClr val="tx1">
                    <a:lumMod val="50000"/>
                    <a:lumOff val="50000"/>
                  </a:schemeClr>
                </a:solidFill>
              </a:rPr>
              <a:t>(event. + </a:t>
            </a:r>
            <a:r>
              <a:rPr lang="cs-CZ" dirty="0" err="1" smtClean="0">
                <a:solidFill>
                  <a:schemeClr val="tx1">
                    <a:lumMod val="50000"/>
                    <a:lumOff val="50000"/>
                  </a:schemeClr>
                </a:solidFill>
              </a:rPr>
              <a:t>ezetimibem</a:t>
            </a:r>
            <a:r>
              <a:rPr lang="cs-CZ" dirty="0" smtClean="0">
                <a:solidFill>
                  <a:schemeClr val="tx1">
                    <a:lumMod val="50000"/>
                    <a:lumOff val="50000"/>
                  </a:schemeClr>
                </a:solidFill>
              </a:rPr>
              <a:t>)</a:t>
            </a:r>
            <a:endParaRPr lang="cs-CZ" dirty="0">
              <a:solidFill>
                <a:schemeClr val="tx1">
                  <a:lumMod val="50000"/>
                  <a:lumOff val="50000"/>
                </a:schemeClr>
              </a:solidFill>
            </a:endParaRPr>
          </a:p>
        </p:txBody>
      </p:sp>
      <p:sp>
        <p:nvSpPr>
          <p:cNvPr id="3" name="Zástupný symbol pro obsah 2"/>
          <p:cNvSpPr>
            <a:spLocks noGrp="1"/>
          </p:cNvSpPr>
          <p:nvPr>
            <p:ph sz="half" idx="2"/>
          </p:nvPr>
        </p:nvSpPr>
        <p:spPr>
          <a:xfrm>
            <a:off x="4648200" y="1600200"/>
            <a:ext cx="4244280" cy="4709120"/>
          </a:xfrm>
        </p:spPr>
        <p:txBody>
          <a:bodyPr>
            <a:normAutofit/>
          </a:bodyPr>
          <a:lstStyle/>
          <a:p>
            <a:pPr marL="514350" indent="-457200">
              <a:buFont typeface="+mj-lt"/>
              <a:buAutoNum type="arabicPeriod" startAt="2"/>
            </a:pPr>
            <a:r>
              <a:rPr lang="cs-CZ" sz="2400" dirty="0" smtClean="0">
                <a:solidFill>
                  <a:srgbClr val="92D050"/>
                </a:solidFill>
              </a:rPr>
              <a:t>při hladině triglyceridů ≥ 2,3 </a:t>
            </a:r>
            <a:r>
              <a:rPr lang="cs-CZ" sz="2400" dirty="0" err="1" smtClean="0">
                <a:solidFill>
                  <a:srgbClr val="92D050"/>
                </a:solidFill>
              </a:rPr>
              <a:t>mmol</a:t>
            </a:r>
            <a:r>
              <a:rPr lang="cs-CZ" sz="2400" dirty="0" smtClean="0">
                <a:solidFill>
                  <a:srgbClr val="92D050"/>
                </a:solidFill>
              </a:rPr>
              <a:t>/l přidáváme </a:t>
            </a:r>
            <a:r>
              <a:rPr lang="cs-CZ" sz="2400" dirty="0" err="1" smtClean="0">
                <a:solidFill>
                  <a:srgbClr val="92D050"/>
                </a:solidFill>
              </a:rPr>
              <a:t>fibrát</a:t>
            </a:r>
            <a:endParaRPr lang="cs-CZ" sz="2400" dirty="0" smtClean="0">
              <a:solidFill>
                <a:srgbClr val="92D050"/>
              </a:solidFill>
            </a:endParaRPr>
          </a:p>
          <a:p>
            <a:pPr marL="57150" indent="0">
              <a:buNone/>
            </a:pPr>
            <a:endParaRPr lang="cs-CZ" sz="800" dirty="0" smtClean="0">
              <a:solidFill>
                <a:srgbClr val="92D050"/>
              </a:solidFill>
            </a:endParaRPr>
          </a:p>
          <a:p>
            <a:pPr marL="57150" indent="0">
              <a:buNone/>
            </a:pPr>
            <a:r>
              <a:rPr lang="cs-CZ" dirty="0" smtClean="0">
                <a:solidFill>
                  <a:schemeClr val="tx1">
                    <a:lumMod val="50000"/>
                    <a:lumOff val="50000"/>
                  </a:schemeClr>
                </a:solidFill>
              </a:rPr>
              <a:t>	Co říci závěrem?</a:t>
            </a:r>
          </a:p>
          <a:p>
            <a:pPr marL="57150" indent="0">
              <a:buNone/>
            </a:pPr>
            <a:endParaRPr lang="cs-CZ" dirty="0" smtClean="0">
              <a:solidFill>
                <a:schemeClr val="tx1">
                  <a:lumMod val="50000"/>
                  <a:lumOff val="50000"/>
                </a:schemeClr>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21</a:t>
            </a:fld>
            <a:endParaRPr lang="cs-CZ"/>
          </a:p>
        </p:txBody>
      </p:sp>
      <p:pic>
        <p:nvPicPr>
          <p:cNvPr id="9" name="Zástupný symbol pro obsah 6"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075144"/>
            <a:ext cx="3888432" cy="3322874"/>
          </a:xfrm>
          <a:prstGeom prst="rect">
            <a:avLst/>
          </a:prstGeom>
        </p:spPr>
      </p:pic>
    </p:spTree>
    <p:extLst>
      <p:ext uri="{BB962C8B-B14F-4D97-AF65-F5344CB8AC3E}">
        <p14:creationId xmlns:p14="http://schemas.microsoft.com/office/powerpoint/2010/main" val="13153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435">
                                          <p:stCondLst>
                                            <p:cond delay="0"/>
                                          </p:stCondLst>
                                        </p:cTn>
                                        <p:tgtEl>
                                          <p:spTgt spid="3">
                                            <p:txEl>
                                              <p:pRg st="2" end="2"/>
                                            </p:txEl>
                                          </p:spTgt>
                                        </p:tgtEl>
                                      </p:cBhvr>
                                    </p:animEffect>
                                    <p:anim calcmode="lin" valueType="num">
                                      <p:cBhvr>
                                        <p:cTn id="19" dur="1367"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0" dur="498"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1" dur="498" tmFilter="0, 0; 0.125,0.2665; 0.25,0.4; 0.375,0.465; 0.5,0.5;  0.625,0.535; 0.75,0.6; 0.875,0.7335; 1,1">
                                          <p:stCondLst>
                                            <p:cond delay="498"/>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2" dur="249" tmFilter="0, 0; 0.125,0.2665; 0.25,0.4; 0.375,0.465; 0.5,0.5;  0.625,0.535; 0.75,0.6; 0.875,0.7335; 1,1">
                                          <p:stCondLst>
                                            <p:cond delay="993"/>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3" dur="123" tmFilter="0, 0; 0.125,0.2665; 0.25,0.4; 0.375,0.465; 0.5,0.5;  0.625,0.535; 0.75,0.6; 0.875,0.7335; 1,1">
                                          <p:stCondLst>
                                            <p:cond delay="1242"/>
                                          </p:stCondLst>
                                        </p:cTn>
                                        <p:tgtEl>
                                          <p:spTgt spid="3">
                                            <p:txEl>
                                              <p:pRg st="2" end="2"/>
                                            </p:txEl>
                                          </p:spTgt>
                                        </p:tgtEl>
                                        <p:attrNameLst>
                                          <p:attrName>ppt_y</p:attrName>
                                        </p:attrNameLst>
                                      </p:cBhvr>
                                      <p:tavLst>
                                        <p:tav tm="0" fmla="#ppt_y-sin(pi*$)/81">
                                          <p:val>
                                            <p:fltVal val="0"/>
                                          </p:val>
                                        </p:tav>
                                        <p:tav tm="100000">
                                          <p:val>
                                            <p:fltVal val="1"/>
                                          </p:val>
                                        </p:tav>
                                      </p:tavLst>
                                    </p:anim>
                                    <p:animScale>
                                      <p:cBhvr>
                                        <p:cTn id="24" dur="20">
                                          <p:stCondLst>
                                            <p:cond delay="487"/>
                                          </p:stCondLst>
                                        </p:cTn>
                                        <p:tgtEl>
                                          <p:spTgt spid="3">
                                            <p:txEl>
                                              <p:pRg st="2" end="2"/>
                                            </p:txEl>
                                          </p:spTgt>
                                        </p:tgtEl>
                                      </p:cBhvr>
                                      <p:to x="100000" y="60000"/>
                                    </p:animScale>
                                    <p:animScale>
                                      <p:cBhvr>
                                        <p:cTn id="25" dur="124" decel="50000">
                                          <p:stCondLst>
                                            <p:cond delay="507"/>
                                          </p:stCondLst>
                                        </p:cTn>
                                        <p:tgtEl>
                                          <p:spTgt spid="3">
                                            <p:txEl>
                                              <p:pRg st="2" end="2"/>
                                            </p:txEl>
                                          </p:spTgt>
                                        </p:tgtEl>
                                      </p:cBhvr>
                                      <p:to x="100000" y="100000"/>
                                    </p:animScale>
                                    <p:animScale>
                                      <p:cBhvr>
                                        <p:cTn id="26" dur="20">
                                          <p:stCondLst>
                                            <p:cond delay="984"/>
                                          </p:stCondLst>
                                        </p:cTn>
                                        <p:tgtEl>
                                          <p:spTgt spid="3">
                                            <p:txEl>
                                              <p:pRg st="2" end="2"/>
                                            </p:txEl>
                                          </p:spTgt>
                                        </p:tgtEl>
                                      </p:cBhvr>
                                      <p:to x="100000" y="80000"/>
                                    </p:animScale>
                                    <p:animScale>
                                      <p:cBhvr>
                                        <p:cTn id="27" dur="124" decel="50000">
                                          <p:stCondLst>
                                            <p:cond delay="1004"/>
                                          </p:stCondLst>
                                        </p:cTn>
                                        <p:tgtEl>
                                          <p:spTgt spid="3">
                                            <p:txEl>
                                              <p:pRg st="2" end="2"/>
                                            </p:txEl>
                                          </p:spTgt>
                                        </p:tgtEl>
                                      </p:cBhvr>
                                      <p:to x="100000" y="100000"/>
                                    </p:animScale>
                                    <p:animScale>
                                      <p:cBhvr>
                                        <p:cTn id="28" dur="20">
                                          <p:stCondLst>
                                            <p:cond delay="1231"/>
                                          </p:stCondLst>
                                        </p:cTn>
                                        <p:tgtEl>
                                          <p:spTgt spid="3">
                                            <p:txEl>
                                              <p:pRg st="2" end="2"/>
                                            </p:txEl>
                                          </p:spTgt>
                                        </p:tgtEl>
                                      </p:cBhvr>
                                      <p:to x="100000" y="90000"/>
                                    </p:animScale>
                                    <p:animScale>
                                      <p:cBhvr>
                                        <p:cTn id="29" dur="124" decel="50000">
                                          <p:stCondLst>
                                            <p:cond delay="1251"/>
                                          </p:stCondLst>
                                        </p:cTn>
                                        <p:tgtEl>
                                          <p:spTgt spid="3">
                                            <p:txEl>
                                              <p:pRg st="2" end="2"/>
                                            </p:txEl>
                                          </p:spTgt>
                                        </p:tgtEl>
                                      </p:cBhvr>
                                      <p:to x="100000" y="100000"/>
                                    </p:animScale>
                                    <p:animScale>
                                      <p:cBhvr>
                                        <p:cTn id="30" dur="20">
                                          <p:stCondLst>
                                            <p:cond delay="1356"/>
                                          </p:stCondLst>
                                        </p:cTn>
                                        <p:tgtEl>
                                          <p:spTgt spid="3">
                                            <p:txEl>
                                              <p:pRg st="2" end="2"/>
                                            </p:txEl>
                                          </p:spTgt>
                                        </p:tgtEl>
                                      </p:cBhvr>
                                      <p:to x="100000" y="95000"/>
                                    </p:animScale>
                                    <p:animScale>
                                      <p:cBhvr>
                                        <p:cTn id="31" dur="124" decel="50000">
                                          <p:stCondLst>
                                            <p:cond delay="1376"/>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bg1"/>
                </a:solidFill>
              </a:rPr>
              <a:t>Závěr</a:t>
            </a:r>
            <a:endParaRPr lang="cs-CZ" sz="4000" dirty="0">
              <a:solidFill>
                <a:schemeClr val="bg1"/>
              </a:solidFill>
            </a:endParaRPr>
          </a:p>
        </p:txBody>
      </p:sp>
      <p:sp>
        <p:nvSpPr>
          <p:cNvPr id="3" name="Zástupný symbol pro obsah 2"/>
          <p:cNvSpPr>
            <a:spLocks noGrp="1"/>
          </p:cNvSpPr>
          <p:nvPr>
            <p:ph idx="1"/>
          </p:nvPr>
        </p:nvSpPr>
        <p:spPr>
          <a:xfrm>
            <a:off x="457200" y="1600200"/>
            <a:ext cx="8229600" cy="4709120"/>
          </a:xfrm>
        </p:spPr>
        <p:txBody>
          <a:bodyPr/>
          <a:lstStyle/>
          <a:p>
            <a:r>
              <a:rPr lang="cs-CZ" dirty="0" smtClean="0">
                <a:solidFill>
                  <a:schemeClr val="bg1"/>
                </a:solidFill>
              </a:rPr>
              <a:t>familiární </a:t>
            </a:r>
            <a:r>
              <a:rPr lang="cs-CZ" dirty="0" err="1" smtClean="0">
                <a:solidFill>
                  <a:schemeClr val="bg1"/>
                </a:solidFill>
              </a:rPr>
              <a:t>hypercholesterolémie</a:t>
            </a:r>
            <a:r>
              <a:rPr lang="cs-CZ" dirty="0" smtClean="0">
                <a:solidFill>
                  <a:schemeClr val="bg1"/>
                </a:solidFill>
              </a:rPr>
              <a:t> </a:t>
            </a:r>
            <a:r>
              <a:rPr lang="cs-CZ" dirty="0" smtClean="0">
                <a:solidFill>
                  <a:schemeClr val="tx1">
                    <a:lumMod val="50000"/>
                    <a:lumOff val="50000"/>
                  </a:schemeClr>
                </a:solidFill>
              </a:rPr>
              <a:t>a    </a:t>
            </a:r>
            <a:r>
              <a:rPr lang="cs-CZ" dirty="0" smtClean="0">
                <a:solidFill>
                  <a:schemeClr val="bg1"/>
                </a:solidFill>
              </a:rPr>
              <a:t>     smíšená familiární </a:t>
            </a:r>
            <a:r>
              <a:rPr lang="cs-CZ" dirty="0" err="1" smtClean="0">
                <a:solidFill>
                  <a:schemeClr val="bg1"/>
                </a:solidFill>
              </a:rPr>
              <a:t>dyslipidemie</a:t>
            </a:r>
            <a:r>
              <a:rPr lang="cs-CZ" dirty="0" smtClean="0">
                <a:solidFill>
                  <a:schemeClr val="bg1"/>
                </a:solidFill>
              </a:rPr>
              <a:t>                          – metabolické poruchy, které neléčené mohou vést k předčasným kardiovaskulárním onemocněním</a:t>
            </a:r>
          </a:p>
          <a:p>
            <a:r>
              <a:rPr lang="cs-CZ" dirty="0" smtClean="0">
                <a:solidFill>
                  <a:schemeClr val="bg1"/>
                </a:solidFill>
              </a:rPr>
              <a:t>je důležitý jejich </a:t>
            </a:r>
            <a:r>
              <a:rPr lang="cs-CZ" dirty="0" err="1" smtClean="0">
                <a:solidFill>
                  <a:schemeClr val="bg1"/>
                </a:solidFill>
              </a:rPr>
              <a:t>screening</a:t>
            </a:r>
            <a:r>
              <a:rPr lang="cs-CZ" dirty="0" smtClean="0">
                <a:solidFill>
                  <a:schemeClr val="bg1"/>
                </a:solidFill>
              </a:rPr>
              <a:t> a včasná léčba</a:t>
            </a:r>
          </a:p>
          <a:p>
            <a:r>
              <a:rPr lang="cs-CZ" dirty="0" smtClean="0">
                <a:solidFill>
                  <a:schemeClr val="bg1"/>
                </a:solidFill>
              </a:rPr>
              <a:t>je důležité vyšetřit příbuzné pacienta, neboť obě </a:t>
            </a:r>
            <a:r>
              <a:rPr lang="cs-CZ" dirty="0" err="1" smtClean="0">
                <a:solidFill>
                  <a:schemeClr val="bg1"/>
                </a:solidFill>
              </a:rPr>
              <a:t>dyslipidemie</a:t>
            </a:r>
            <a:r>
              <a:rPr lang="cs-CZ" dirty="0" smtClean="0">
                <a:solidFill>
                  <a:schemeClr val="bg1"/>
                </a:solidFill>
              </a:rPr>
              <a:t> mají familiární výskyt</a:t>
            </a:r>
            <a:endParaRPr lang="cs-CZ" dirty="0">
              <a:solidFill>
                <a:schemeClr val="bg1"/>
              </a:solidFill>
            </a:endParaRPr>
          </a:p>
        </p:txBody>
      </p:sp>
      <p:sp>
        <p:nvSpPr>
          <p:cNvPr id="4" name="Zástupný symbol pro datum 3"/>
          <p:cNvSpPr>
            <a:spLocks noGrp="1"/>
          </p:cNvSpPr>
          <p:nvPr>
            <p:ph type="dt" sz="half" idx="10"/>
          </p:nvPr>
        </p:nvSpPr>
        <p:spPr/>
        <p:txBody>
          <a:bodyPr/>
          <a:lstStyle/>
          <a:p>
            <a:fld id="{537935F0-9E73-498E-A8AC-A2D3DD3144B1}"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22</a:t>
            </a:fld>
            <a:endParaRPr lang="cs-CZ"/>
          </a:p>
        </p:txBody>
      </p:sp>
    </p:spTree>
    <p:extLst>
      <p:ext uri="{BB962C8B-B14F-4D97-AF65-F5344CB8AC3E}">
        <p14:creationId xmlns:p14="http://schemas.microsoft.com/office/powerpoint/2010/main" val="29090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bg1"/>
                </a:solidFill>
              </a:rPr>
              <a:t>Správné postupy</a:t>
            </a:r>
            <a:endParaRPr lang="cs-CZ" sz="4000" dirty="0">
              <a:solidFill>
                <a:schemeClr val="bg1"/>
              </a:solidFill>
            </a:endParaRPr>
          </a:p>
        </p:txBody>
      </p:sp>
      <p:sp>
        <p:nvSpPr>
          <p:cNvPr id="3" name="Zástupný symbol pro obsah 2"/>
          <p:cNvSpPr>
            <a:spLocks noGrp="1"/>
          </p:cNvSpPr>
          <p:nvPr>
            <p:ph idx="1"/>
          </p:nvPr>
        </p:nvSpPr>
        <p:spPr/>
        <p:txBody>
          <a:bodyPr/>
          <a:lstStyle/>
          <a:p>
            <a:endParaRPr lang="cs-CZ"/>
          </a:p>
        </p:txBody>
      </p:sp>
      <p:sp>
        <p:nvSpPr>
          <p:cNvPr id="4" name="Zástupný symbol pro datum 3"/>
          <p:cNvSpPr>
            <a:spLocks noGrp="1"/>
          </p:cNvSpPr>
          <p:nvPr>
            <p:ph type="dt" sz="half" idx="10"/>
          </p:nvPr>
        </p:nvSpPr>
        <p:spPr/>
        <p:txBody>
          <a:bodyPr/>
          <a:lstStyle/>
          <a:p>
            <a:fld id="{537935F0-9E73-498E-A8AC-A2D3DD3144B1}"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23</a:t>
            </a:fld>
            <a:endParaRPr lang="cs-CZ"/>
          </a:p>
        </p:txBody>
      </p:sp>
    </p:spTree>
    <p:extLst>
      <p:ext uri="{BB962C8B-B14F-4D97-AF65-F5344CB8AC3E}">
        <p14:creationId xmlns:p14="http://schemas.microsoft.com/office/powerpoint/2010/main" val="239829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Závěr</a:t>
            </a:r>
            <a:endParaRPr lang="cs-CZ" dirty="0"/>
          </a:p>
        </p:txBody>
      </p:sp>
      <p:sp>
        <p:nvSpPr>
          <p:cNvPr id="3" name="Zástupný symbol pro obsah 2"/>
          <p:cNvSpPr>
            <a:spLocks noGrp="1"/>
          </p:cNvSpPr>
          <p:nvPr>
            <p:ph idx="1"/>
          </p:nvPr>
        </p:nvSpPr>
        <p:spPr>
          <a:xfrm>
            <a:off x="457200" y="1600200"/>
            <a:ext cx="8229600" cy="4709120"/>
          </a:xfrm>
        </p:spPr>
        <p:txBody>
          <a:bodyPr/>
          <a:lstStyle/>
          <a:p>
            <a:r>
              <a:rPr lang="cs-CZ" dirty="0" smtClean="0">
                <a:solidFill>
                  <a:schemeClr val="bg1"/>
                </a:solidFill>
              </a:rPr>
              <a:t>pacienty s podezřením na geneticky podmíněnou </a:t>
            </a:r>
            <a:r>
              <a:rPr lang="cs-CZ" dirty="0" err="1" smtClean="0">
                <a:solidFill>
                  <a:schemeClr val="bg1"/>
                </a:solidFill>
              </a:rPr>
              <a:t>dyslipidemii</a:t>
            </a:r>
            <a:r>
              <a:rPr lang="cs-CZ" dirty="0" smtClean="0">
                <a:solidFill>
                  <a:schemeClr val="bg1"/>
                </a:solidFill>
              </a:rPr>
              <a:t> je vhodné odeslat na specializované pracoviště</a:t>
            </a:r>
          </a:p>
          <a:p>
            <a:pPr lvl="1"/>
            <a:r>
              <a:rPr lang="cs-CZ" dirty="0" smtClean="0">
                <a:solidFill>
                  <a:schemeClr val="tx1">
                    <a:lumMod val="50000"/>
                    <a:lumOff val="50000"/>
                  </a:schemeClr>
                </a:solidFill>
              </a:rPr>
              <a:t>centra projektu </a:t>
            </a:r>
            <a:r>
              <a:rPr lang="cs-CZ" dirty="0" err="1" smtClean="0">
                <a:solidFill>
                  <a:schemeClr val="tx1">
                    <a:lumMod val="50000"/>
                    <a:lumOff val="50000"/>
                  </a:schemeClr>
                </a:solidFill>
              </a:rPr>
              <a:t>MedPed</a:t>
            </a:r>
            <a:r>
              <a:rPr lang="cs-CZ" dirty="0" smtClean="0">
                <a:solidFill>
                  <a:schemeClr val="tx1">
                    <a:lumMod val="75000"/>
                    <a:lumOff val="25000"/>
                  </a:schemeClr>
                </a:solidFill>
              </a:rPr>
              <a:t>, v Plzeňském kraji: </a:t>
            </a:r>
          </a:p>
          <a:p>
            <a:r>
              <a:rPr lang="cs-CZ" dirty="0" smtClean="0">
                <a:solidFill>
                  <a:schemeClr val="bg1"/>
                </a:solidFill>
              </a:rPr>
              <a:t>Centrum preventivní kardiologie II. interní kliniky FN Plzeň </a:t>
            </a:r>
            <a:r>
              <a:rPr lang="cs-CZ" dirty="0" smtClean="0">
                <a:solidFill>
                  <a:schemeClr val="tx1">
                    <a:lumMod val="50000"/>
                    <a:lumOff val="50000"/>
                  </a:schemeClr>
                </a:solidFill>
              </a:rPr>
              <a:t>Bory</a:t>
            </a:r>
          </a:p>
          <a:p>
            <a:r>
              <a:rPr lang="cs-CZ" dirty="0" smtClean="0">
                <a:solidFill>
                  <a:schemeClr val="bg1"/>
                </a:solidFill>
              </a:rPr>
              <a:t>Ordinace pro poruchy                      metabolismu ÚKBH FN Plzeň                 </a:t>
            </a:r>
            <a:r>
              <a:rPr lang="cs-CZ" dirty="0" smtClean="0">
                <a:solidFill>
                  <a:schemeClr val="tx1">
                    <a:lumMod val="50000"/>
                    <a:lumOff val="50000"/>
                  </a:schemeClr>
                </a:solidFill>
              </a:rPr>
              <a:t>Lochotín</a:t>
            </a:r>
            <a:endParaRPr lang="cs-CZ" dirty="0">
              <a:solidFill>
                <a:schemeClr val="tx1">
                  <a:lumMod val="50000"/>
                  <a:lumOff val="50000"/>
                </a:schemeClr>
              </a:solidFill>
            </a:endParaRPr>
          </a:p>
        </p:txBody>
      </p:sp>
      <p:sp>
        <p:nvSpPr>
          <p:cNvPr id="4" name="Zástupný symbol pro datum 3"/>
          <p:cNvSpPr>
            <a:spLocks noGrp="1"/>
          </p:cNvSpPr>
          <p:nvPr>
            <p:ph type="dt" sz="half" idx="10"/>
          </p:nvPr>
        </p:nvSpPr>
        <p:spPr/>
        <p:txBody>
          <a:bodyPr/>
          <a:lstStyle/>
          <a:p>
            <a:fld id="{537935F0-9E73-498E-A8AC-A2D3DD3144B1}"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24</a:t>
            </a:fld>
            <a:endParaRPr lang="cs-CZ"/>
          </a:p>
        </p:txBody>
      </p:sp>
    </p:spTree>
    <p:extLst>
      <p:ext uri="{BB962C8B-B14F-4D97-AF65-F5344CB8AC3E}">
        <p14:creationId xmlns:p14="http://schemas.microsoft.com/office/powerpoint/2010/main" val="311144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bg1"/>
                </a:solidFill>
              </a:rPr>
              <a:t>Děkuji vám za pozornost</a:t>
            </a:r>
            <a:endParaRPr lang="cs-CZ" sz="4000" dirty="0">
              <a:solidFill>
                <a:schemeClr val="bg1"/>
              </a:solidFill>
            </a:endParaRPr>
          </a:p>
        </p:txBody>
      </p:sp>
      <p:sp>
        <p:nvSpPr>
          <p:cNvPr id="4" name="Zástupný symbol pro datum 3"/>
          <p:cNvSpPr>
            <a:spLocks noGrp="1"/>
          </p:cNvSpPr>
          <p:nvPr>
            <p:ph type="dt" sz="half" idx="10"/>
          </p:nvPr>
        </p:nvSpPr>
        <p:spPr/>
        <p:txBody>
          <a:bodyPr/>
          <a:lstStyle/>
          <a:p>
            <a:fld id="{537935F0-9E73-498E-A8AC-A2D3DD3144B1}"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25</a:t>
            </a:fld>
            <a:endParaRPr lang="cs-CZ"/>
          </a:p>
        </p:txBody>
      </p:sp>
      <p:sp>
        <p:nvSpPr>
          <p:cNvPr id="10" name="Zástupný symbol pro obsah 9"/>
          <p:cNvSpPr>
            <a:spLocks noGrp="1"/>
          </p:cNvSpPr>
          <p:nvPr>
            <p:ph idx="1"/>
          </p:nvPr>
        </p:nvSpPr>
        <p:spPr>
          <a:xfrm>
            <a:off x="457200" y="1600200"/>
            <a:ext cx="8229600" cy="4756150"/>
          </a:xfrm>
        </p:spPr>
        <p:txBody>
          <a:bodyPr>
            <a:normAutofit lnSpcReduction="10000"/>
          </a:bodyPr>
          <a:lstStyle/>
          <a:p>
            <a:endParaRPr lang="cs-CZ" dirty="0" smtClean="0"/>
          </a:p>
          <a:p>
            <a:endParaRPr lang="cs-CZ" dirty="0"/>
          </a:p>
          <a:p>
            <a:endParaRPr lang="cs-CZ" dirty="0" smtClean="0"/>
          </a:p>
          <a:p>
            <a:endParaRPr lang="cs-CZ" dirty="0"/>
          </a:p>
          <a:p>
            <a:endParaRPr lang="cs-CZ" dirty="0" smtClean="0"/>
          </a:p>
          <a:p>
            <a:endParaRPr lang="cs-CZ" dirty="0" smtClean="0">
              <a:solidFill>
                <a:schemeClr val="bg1"/>
              </a:solidFill>
            </a:endParaRPr>
          </a:p>
          <a:p>
            <a:pPr marL="0" indent="0" algn="ctr">
              <a:buNone/>
            </a:pPr>
            <a:r>
              <a:rPr lang="cs-CZ" dirty="0" smtClean="0">
                <a:solidFill>
                  <a:srgbClr val="F44A28"/>
                </a:solidFill>
              </a:rPr>
              <a:t>„Stanov včasnou diagnózu, abys zabránil předčasným úmrtím“                                                </a:t>
            </a:r>
            <a:r>
              <a:rPr lang="cs-CZ" dirty="0" smtClean="0">
                <a:solidFill>
                  <a:schemeClr val="tx1">
                    <a:lumMod val="50000"/>
                    <a:lumOff val="50000"/>
                  </a:schemeClr>
                </a:solidFill>
              </a:rPr>
              <a:t>v postižených rodinách.</a:t>
            </a:r>
            <a:endParaRPr lang="cs-CZ" dirty="0">
              <a:solidFill>
                <a:schemeClr val="tx1">
                  <a:lumMod val="50000"/>
                  <a:lumOff val="50000"/>
                </a:schemeClr>
              </a:solidFill>
            </a:endParaRPr>
          </a:p>
          <a:p>
            <a:pPr algn="ctr"/>
            <a:endParaRPr lang="cs-CZ"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171" y="1506993"/>
            <a:ext cx="4201657" cy="317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8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 calcmode="lin" valueType="num">
                                      <p:cBhvr>
                                        <p:cTn id="7"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Familiární </a:t>
            </a:r>
            <a:r>
              <a:rPr lang="cs-CZ" sz="4000" dirty="0" err="1">
                <a:solidFill>
                  <a:prstClr val="white"/>
                </a:solidFill>
              </a:rPr>
              <a:t>hypercholesterolémie</a:t>
            </a:r>
            <a:endParaRPr lang="cs-CZ" dirty="0"/>
          </a:p>
        </p:txBody>
      </p:sp>
      <p:sp>
        <p:nvSpPr>
          <p:cNvPr id="8" name="Zástupný symbol pro obsah 7"/>
          <p:cNvSpPr>
            <a:spLocks noGrp="1"/>
          </p:cNvSpPr>
          <p:nvPr>
            <p:ph sz="half" idx="1"/>
          </p:nvPr>
        </p:nvSpPr>
        <p:spPr>
          <a:xfrm>
            <a:off x="457200" y="1600200"/>
            <a:ext cx="4038600" cy="5141168"/>
          </a:xfrm>
        </p:spPr>
        <p:txBody>
          <a:bodyPr>
            <a:normAutofit lnSpcReduction="10000"/>
          </a:bodyPr>
          <a:lstStyle/>
          <a:p>
            <a:pPr marL="0" lvl="0" indent="0">
              <a:buNone/>
            </a:pPr>
            <a:r>
              <a:rPr lang="cs-CZ" sz="3000" dirty="0">
                <a:solidFill>
                  <a:prstClr val="white"/>
                </a:solidFill>
              </a:rPr>
              <a:t>Kazuistika: </a:t>
            </a:r>
          </a:p>
          <a:p>
            <a:pPr lvl="0">
              <a:buFontTx/>
              <a:buChar char="-"/>
            </a:pPr>
            <a:r>
              <a:rPr lang="cs-CZ" sz="3000" dirty="0" smtClean="0">
                <a:solidFill>
                  <a:prstClr val="white"/>
                </a:solidFill>
              </a:rPr>
              <a:t>laboratorně izolovaná </a:t>
            </a:r>
            <a:r>
              <a:rPr lang="cs-CZ" sz="3000" dirty="0" err="1" smtClean="0">
                <a:solidFill>
                  <a:prstClr val="white"/>
                </a:solidFill>
              </a:rPr>
              <a:t>hypercholesterolémie</a:t>
            </a:r>
            <a:endParaRPr lang="cs-CZ" sz="3000" dirty="0" smtClean="0">
              <a:solidFill>
                <a:prstClr val="white"/>
              </a:solidFill>
            </a:endParaRPr>
          </a:p>
          <a:p>
            <a:pPr lvl="1">
              <a:buFontTx/>
              <a:buChar char="-"/>
            </a:pPr>
            <a:r>
              <a:rPr lang="cs-CZ" dirty="0" smtClean="0">
                <a:solidFill>
                  <a:srgbClr val="F44A28"/>
                </a:solidFill>
              </a:rPr>
              <a:t>zvýšená hladina cholesterolu </a:t>
            </a:r>
            <a:r>
              <a:rPr lang="cs-CZ" dirty="0" smtClean="0">
                <a:solidFill>
                  <a:schemeClr val="tx1">
                    <a:lumMod val="75000"/>
                    <a:lumOff val="25000"/>
                  </a:schemeClr>
                </a:solidFill>
              </a:rPr>
              <a:t>+ </a:t>
            </a:r>
          </a:p>
          <a:p>
            <a:pPr lvl="1">
              <a:buFontTx/>
              <a:buChar char="-"/>
            </a:pPr>
            <a:r>
              <a:rPr lang="cs-CZ" dirty="0" smtClean="0">
                <a:solidFill>
                  <a:schemeClr val="tx1">
                    <a:lumMod val="50000"/>
                    <a:lumOff val="50000"/>
                  </a:schemeClr>
                </a:solidFill>
              </a:rPr>
              <a:t>normální hladina triglyceridů</a:t>
            </a:r>
          </a:p>
          <a:p>
            <a:pPr>
              <a:buFontTx/>
              <a:buChar char="-"/>
            </a:pPr>
            <a:r>
              <a:rPr lang="cs-CZ" dirty="0" smtClean="0">
                <a:solidFill>
                  <a:prstClr val="white"/>
                </a:solidFill>
              </a:rPr>
              <a:t>jaterní testy, ledvinné testy včetně vyš. moči, glykémie a TSH v normě</a:t>
            </a:r>
          </a:p>
          <a:p>
            <a:pPr lvl="1">
              <a:buFontTx/>
              <a:buChar char="-"/>
            </a:pPr>
            <a:r>
              <a:rPr lang="cs-CZ" dirty="0" smtClean="0">
                <a:solidFill>
                  <a:prstClr val="white"/>
                </a:solidFill>
              </a:rPr>
              <a:t>vyloučeny hlavní příčiny sekundární </a:t>
            </a:r>
            <a:r>
              <a:rPr lang="cs-CZ" dirty="0" err="1" smtClean="0">
                <a:solidFill>
                  <a:prstClr val="white"/>
                </a:solidFill>
              </a:rPr>
              <a:t>dyslipidémie</a:t>
            </a:r>
            <a:endParaRPr lang="cs-CZ" dirty="0"/>
          </a:p>
        </p:txBody>
      </p:sp>
      <p:sp>
        <p:nvSpPr>
          <p:cNvPr id="9" name="Zástupný symbol pro obsah 8"/>
          <p:cNvSpPr>
            <a:spLocks noGrp="1"/>
          </p:cNvSpPr>
          <p:nvPr>
            <p:ph sz="half" idx="2"/>
          </p:nvPr>
        </p:nvSpPr>
        <p:spPr/>
        <p:txBody>
          <a:bodyPr>
            <a:normAutofit lnSpcReduction="10000"/>
          </a:bodyPr>
          <a:lstStyle/>
          <a:p>
            <a:endParaRPr lang="cs-CZ" dirty="0" smtClean="0"/>
          </a:p>
          <a:p>
            <a:endParaRPr lang="cs-CZ" dirty="0"/>
          </a:p>
          <a:p>
            <a:endParaRPr lang="cs-CZ" dirty="0" smtClean="0"/>
          </a:p>
          <a:p>
            <a:endParaRPr lang="cs-CZ" dirty="0"/>
          </a:p>
          <a:p>
            <a:endParaRPr lang="cs-CZ" dirty="0" smtClean="0"/>
          </a:p>
          <a:p>
            <a:r>
              <a:rPr lang="cs-CZ" sz="2000" dirty="0" smtClean="0">
                <a:solidFill>
                  <a:schemeClr val="tx1">
                    <a:lumMod val="50000"/>
                    <a:lumOff val="50000"/>
                  </a:schemeClr>
                </a:solidFill>
              </a:rPr>
              <a:t>nález potvrzen ještě jedním vyšetřením </a:t>
            </a:r>
            <a:r>
              <a:rPr lang="cs-CZ" sz="1800" dirty="0" smtClean="0">
                <a:solidFill>
                  <a:schemeClr val="tx1">
                    <a:lumMod val="75000"/>
                    <a:lumOff val="25000"/>
                  </a:schemeClr>
                </a:solidFill>
              </a:rPr>
              <a:t>s odstupem několika týdnů</a:t>
            </a:r>
          </a:p>
          <a:p>
            <a:endParaRPr lang="cs-CZ" dirty="0"/>
          </a:p>
        </p:txBody>
      </p:sp>
      <p:sp>
        <p:nvSpPr>
          <p:cNvPr id="4" name="Zástupný symbol pro datum 3"/>
          <p:cNvSpPr>
            <a:spLocks noGrp="1"/>
          </p:cNvSpPr>
          <p:nvPr>
            <p:ph type="dt" sz="half" idx="10"/>
          </p:nvPr>
        </p:nvSpPr>
        <p:spPr/>
        <p:txBody>
          <a:bodyPr/>
          <a:lstStyle/>
          <a:p>
            <a:fld id="{537935F0-9E73-498E-A8AC-A2D3DD3144B1}" type="datetime1">
              <a:rPr lang="cs-CZ" smtClean="0"/>
              <a:t>5.6.2023</a:t>
            </a:fld>
            <a:endParaRPr lang="cs-CZ"/>
          </a:p>
        </p:txBody>
      </p:sp>
      <p:sp>
        <p:nvSpPr>
          <p:cNvPr id="5" name="Zástupný symbol pro zápatí 4"/>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6" name="Zástupný symbol pro číslo snímku 5"/>
          <p:cNvSpPr>
            <a:spLocks noGrp="1"/>
          </p:cNvSpPr>
          <p:nvPr>
            <p:ph type="sldNum" sz="quarter" idx="12"/>
          </p:nvPr>
        </p:nvSpPr>
        <p:spPr/>
        <p:txBody>
          <a:bodyPr/>
          <a:lstStyle/>
          <a:p>
            <a:fld id="{8D354404-E315-48AB-B9E0-B2295CE2FFB7}" type="slidenum">
              <a:rPr lang="cs-CZ" smtClean="0"/>
              <a:pPr/>
              <a:t>3</a:t>
            </a:fld>
            <a:endParaRPr lang="cs-CZ"/>
          </a:p>
        </p:txBody>
      </p:sp>
      <p:pic>
        <p:nvPicPr>
          <p:cNvPr id="10" name="Zástupný symbol pro obsah 9"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191" y="1910345"/>
            <a:ext cx="2792290" cy="1917781"/>
          </a:xfrm>
          <a:prstGeom prst="rect">
            <a:avLst/>
          </a:prstGeom>
        </p:spPr>
      </p:pic>
      <p:pic>
        <p:nvPicPr>
          <p:cNvPr id="11" name="Zástupný symbol pro obsah 11"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4751167"/>
            <a:ext cx="3968698" cy="1584943"/>
          </a:xfrm>
          <a:prstGeom prst="rect">
            <a:avLst/>
          </a:prstGeom>
        </p:spPr>
      </p:pic>
      <p:sp>
        <p:nvSpPr>
          <p:cNvPr id="12" name="Ovál 11"/>
          <p:cNvSpPr/>
          <p:nvPr/>
        </p:nvSpPr>
        <p:spPr>
          <a:xfrm>
            <a:off x="6550584" y="2456320"/>
            <a:ext cx="930696" cy="290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
        <p:nvSpPr>
          <p:cNvPr id="14" name="Ovál 13"/>
          <p:cNvSpPr/>
          <p:nvPr/>
        </p:nvSpPr>
        <p:spPr>
          <a:xfrm>
            <a:off x="7580808" y="5169535"/>
            <a:ext cx="930696" cy="290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
        <p:nvSpPr>
          <p:cNvPr id="15" name="Ovál 14"/>
          <p:cNvSpPr/>
          <p:nvPr/>
        </p:nvSpPr>
        <p:spPr>
          <a:xfrm>
            <a:off x="7568616" y="5620474"/>
            <a:ext cx="930696" cy="290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
        <p:nvSpPr>
          <p:cNvPr id="13" name="Ovál 12"/>
          <p:cNvSpPr/>
          <p:nvPr/>
        </p:nvSpPr>
        <p:spPr>
          <a:xfrm>
            <a:off x="6554700" y="2163868"/>
            <a:ext cx="930696" cy="29099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Tree>
    <p:extLst>
      <p:ext uri="{BB962C8B-B14F-4D97-AF65-F5344CB8AC3E}">
        <p14:creationId xmlns:p14="http://schemas.microsoft.com/office/powerpoint/2010/main" val="29723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Familiární </a:t>
            </a:r>
            <a:r>
              <a:rPr lang="cs-CZ" sz="4000" dirty="0" err="1" smtClean="0">
                <a:solidFill>
                  <a:prstClr val="white"/>
                </a:solidFill>
              </a:rPr>
              <a:t>hypercholesterolémie</a:t>
            </a:r>
            <a:endParaRPr lang="cs-CZ" dirty="0"/>
          </a:p>
        </p:txBody>
      </p:sp>
      <p:sp>
        <p:nvSpPr>
          <p:cNvPr id="4" name="Zástupný symbol pro obsah 3"/>
          <p:cNvSpPr>
            <a:spLocks noGrp="1"/>
          </p:cNvSpPr>
          <p:nvPr>
            <p:ph sz="half" idx="2"/>
          </p:nvPr>
        </p:nvSpPr>
        <p:spPr>
          <a:xfrm>
            <a:off x="4788024" y="1600200"/>
            <a:ext cx="3898776" cy="4925144"/>
          </a:xfrm>
        </p:spPr>
        <p:txBody>
          <a:bodyPr>
            <a:normAutofit/>
          </a:bodyPr>
          <a:lstStyle/>
          <a:p>
            <a:pPr marL="0" indent="0">
              <a:lnSpc>
                <a:spcPct val="90000"/>
              </a:lnSpc>
              <a:buNone/>
            </a:pPr>
            <a:r>
              <a:rPr lang="cs-CZ" sz="3000" dirty="0" smtClean="0">
                <a:solidFill>
                  <a:srgbClr val="F44A28"/>
                </a:solidFill>
              </a:rPr>
              <a:t>→ vysloveno podezření na FH</a:t>
            </a:r>
            <a:r>
              <a:rPr lang="cs-CZ" sz="3000" dirty="0" smtClean="0">
                <a:solidFill>
                  <a:schemeClr val="tx1">
                    <a:lumMod val="50000"/>
                    <a:lumOff val="50000"/>
                  </a:schemeClr>
                </a:solidFill>
              </a:rPr>
              <a:t>, </a:t>
            </a:r>
          </a:p>
          <a:p>
            <a:pPr marL="0" indent="0">
              <a:lnSpc>
                <a:spcPct val="90000"/>
              </a:lnSpc>
              <a:buNone/>
            </a:pPr>
            <a:r>
              <a:rPr lang="cs-CZ" sz="3000" dirty="0" smtClean="0">
                <a:solidFill>
                  <a:schemeClr val="tx1">
                    <a:lumMod val="50000"/>
                    <a:lumOff val="50000"/>
                  </a:schemeClr>
                </a:solidFill>
              </a:rPr>
              <a:t>	↓</a:t>
            </a:r>
          </a:p>
          <a:p>
            <a:pPr>
              <a:lnSpc>
                <a:spcPct val="90000"/>
              </a:lnSpc>
              <a:buFontTx/>
              <a:buChar char="-"/>
            </a:pPr>
            <a:r>
              <a:rPr lang="cs-CZ" sz="3000" dirty="0" smtClean="0">
                <a:solidFill>
                  <a:schemeClr val="bg1"/>
                </a:solidFill>
              </a:rPr>
              <a:t>odebrán vzorek krve na molekulárně gen. vyšetření</a:t>
            </a:r>
          </a:p>
          <a:p>
            <a:pPr>
              <a:lnSpc>
                <a:spcPct val="90000"/>
              </a:lnSpc>
              <a:buFontTx/>
              <a:buChar char="-"/>
            </a:pPr>
            <a:r>
              <a:rPr lang="cs-CZ" sz="3000" dirty="0" smtClean="0">
                <a:solidFill>
                  <a:schemeClr val="bg1"/>
                </a:solidFill>
              </a:rPr>
              <a:t>k vyšetření </a:t>
            </a:r>
            <a:r>
              <a:rPr lang="cs-CZ" sz="3000" dirty="0" err="1" smtClean="0">
                <a:solidFill>
                  <a:schemeClr val="bg1"/>
                </a:solidFill>
              </a:rPr>
              <a:t>lipidogramu</a:t>
            </a:r>
            <a:r>
              <a:rPr lang="cs-CZ" sz="3000" dirty="0" smtClean="0">
                <a:solidFill>
                  <a:schemeClr val="bg1"/>
                </a:solidFill>
              </a:rPr>
              <a:t> pozvány 2 dcery pacienta</a:t>
            </a:r>
            <a:r>
              <a:rPr lang="cs-CZ" sz="3000" dirty="0" smtClean="0">
                <a:solidFill>
                  <a:schemeClr val="tx1">
                    <a:lumMod val="50000"/>
                    <a:lumOff val="50000"/>
                  </a:schemeClr>
                </a:solidFill>
              </a:rPr>
              <a:t>: </a:t>
            </a:r>
          </a:p>
          <a:p>
            <a:pPr lvl="1">
              <a:lnSpc>
                <a:spcPct val="90000"/>
              </a:lnSpc>
              <a:buFontTx/>
              <a:buChar char="-"/>
            </a:pPr>
            <a:r>
              <a:rPr lang="cs-CZ" sz="2000" dirty="0" smtClean="0">
                <a:solidFill>
                  <a:schemeClr val="tx1">
                    <a:lumMod val="50000"/>
                    <a:lumOff val="50000"/>
                  </a:schemeClr>
                </a:solidFill>
              </a:rPr>
              <a:t>mladší: 6 let, </a:t>
            </a:r>
          </a:p>
          <a:p>
            <a:pPr lvl="1">
              <a:lnSpc>
                <a:spcPct val="90000"/>
              </a:lnSpc>
              <a:buFontTx/>
              <a:buChar char="-"/>
            </a:pPr>
            <a:r>
              <a:rPr lang="cs-CZ" sz="2000" dirty="0" smtClean="0">
                <a:solidFill>
                  <a:schemeClr val="tx1">
                    <a:lumMod val="50000"/>
                    <a:lumOff val="50000"/>
                  </a:schemeClr>
                </a:solidFill>
              </a:rPr>
              <a:t>starší: 13 let.</a:t>
            </a:r>
          </a:p>
          <a:p>
            <a:pPr>
              <a:buFontTx/>
              <a:buChar char="-"/>
            </a:pPr>
            <a:endParaRPr lang="cs-CZ" sz="3000" dirty="0">
              <a:solidFill>
                <a:srgbClr val="F44A28"/>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4</a:t>
            </a:fld>
            <a:endParaRPr lang="cs-CZ"/>
          </a:p>
        </p:txBody>
      </p:sp>
      <p:sp>
        <p:nvSpPr>
          <p:cNvPr id="13" name="Zástupný symbol pro obsah 12"/>
          <p:cNvSpPr>
            <a:spLocks noGrp="1"/>
          </p:cNvSpPr>
          <p:nvPr>
            <p:ph sz="half" idx="1"/>
          </p:nvPr>
        </p:nvSpPr>
        <p:spPr>
          <a:xfrm>
            <a:off x="457200" y="1600200"/>
            <a:ext cx="4186808" cy="4925144"/>
          </a:xfrm>
        </p:spPr>
        <p:txBody>
          <a:bodyPr>
            <a:normAutofit/>
          </a:bodyPr>
          <a:lstStyle/>
          <a:p>
            <a:pPr marL="0" lvl="0" indent="0">
              <a:lnSpc>
                <a:spcPct val="90000"/>
              </a:lnSpc>
              <a:buNone/>
            </a:pPr>
            <a:r>
              <a:rPr lang="cs-CZ" sz="3000" dirty="0">
                <a:solidFill>
                  <a:prstClr val="white"/>
                </a:solidFill>
              </a:rPr>
              <a:t>Kazuistika: </a:t>
            </a:r>
          </a:p>
          <a:p>
            <a:pPr lvl="0">
              <a:lnSpc>
                <a:spcPct val="90000"/>
              </a:lnSpc>
              <a:buFontTx/>
              <a:buChar char="-"/>
            </a:pPr>
            <a:r>
              <a:rPr lang="cs-CZ" sz="3000" dirty="0" smtClean="0">
                <a:solidFill>
                  <a:prstClr val="white"/>
                </a:solidFill>
              </a:rPr>
              <a:t>v rodinné anamnéze byl pozoruhodný časný výskyt ICHS u otce, který prodělal svůj       1. IM ve 42 letech  </a:t>
            </a:r>
            <a:r>
              <a:rPr lang="cs-CZ" sz="3000" dirty="0" smtClean="0">
                <a:solidFill>
                  <a:schemeClr val="tx1">
                    <a:lumMod val="50000"/>
                    <a:lumOff val="50000"/>
                  </a:schemeClr>
                </a:solidFill>
              </a:rPr>
              <a:t>(</a:t>
            </a:r>
            <a:r>
              <a:rPr lang="cs-CZ" sz="3000" dirty="0" err="1" smtClean="0">
                <a:solidFill>
                  <a:schemeClr val="tx1">
                    <a:lumMod val="50000"/>
                    <a:lumOff val="50000"/>
                  </a:schemeClr>
                </a:solidFill>
              </a:rPr>
              <a:t>celk</a:t>
            </a:r>
            <a:r>
              <a:rPr lang="cs-CZ" sz="3000" dirty="0" smtClean="0">
                <a:solidFill>
                  <a:schemeClr val="tx1">
                    <a:lumMod val="50000"/>
                    <a:lumOff val="50000"/>
                  </a:schemeClr>
                </a:solidFill>
              </a:rPr>
              <a:t>. prodělal 3x IM, na následky 3. zemřel ve 47 letech). Jeho otec (dědeček pacienta) měl rovněž vícekrát IM</a:t>
            </a:r>
            <a:r>
              <a:rPr lang="cs-CZ" sz="3000" dirty="0" smtClean="0">
                <a:solidFill>
                  <a:schemeClr val="tx1">
                    <a:lumMod val="75000"/>
                    <a:lumOff val="25000"/>
                  </a:schemeClr>
                </a:solidFill>
              </a:rPr>
              <a:t>!!!</a:t>
            </a:r>
            <a:endParaRPr lang="cs-CZ" dirty="0">
              <a:solidFill>
                <a:schemeClr val="tx1">
                  <a:lumMod val="75000"/>
                  <a:lumOff val="25000"/>
                </a:schemeClr>
              </a:solidFill>
            </a:endParaRPr>
          </a:p>
        </p:txBody>
      </p:sp>
    </p:spTree>
    <p:extLst>
      <p:ext uri="{BB962C8B-B14F-4D97-AF65-F5344CB8AC3E}">
        <p14:creationId xmlns:p14="http://schemas.microsoft.com/office/powerpoint/2010/main" val="38781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Familiární </a:t>
            </a:r>
            <a:r>
              <a:rPr lang="cs-CZ" sz="4000" dirty="0" err="1">
                <a:solidFill>
                  <a:prstClr val="white"/>
                </a:solidFill>
              </a:rPr>
              <a:t>hypercholesterolémie</a:t>
            </a:r>
            <a:endParaRPr lang="cs-CZ" dirty="0"/>
          </a:p>
        </p:txBody>
      </p:sp>
      <p:sp>
        <p:nvSpPr>
          <p:cNvPr id="3" name="Zástupný symbol pro obsah 2"/>
          <p:cNvSpPr>
            <a:spLocks noGrp="1"/>
          </p:cNvSpPr>
          <p:nvPr>
            <p:ph sz="half" idx="1"/>
          </p:nvPr>
        </p:nvSpPr>
        <p:spPr>
          <a:xfrm>
            <a:off x="457200" y="1600200"/>
            <a:ext cx="4038600" cy="4781128"/>
          </a:xfrm>
        </p:spPr>
        <p:txBody>
          <a:bodyPr>
            <a:normAutofit/>
          </a:bodyPr>
          <a:lstStyle/>
          <a:p>
            <a:endParaRPr lang="cs-CZ" dirty="0" smtClean="0"/>
          </a:p>
          <a:p>
            <a:endParaRPr lang="cs-CZ" dirty="0"/>
          </a:p>
          <a:p>
            <a:endParaRPr lang="cs-CZ" dirty="0" smtClean="0"/>
          </a:p>
          <a:p>
            <a:endParaRPr lang="cs-CZ" dirty="0" smtClean="0"/>
          </a:p>
          <a:p>
            <a:endParaRPr lang="cs-CZ" sz="1400" dirty="0" smtClean="0">
              <a:solidFill>
                <a:schemeClr val="tx1">
                  <a:lumMod val="50000"/>
                  <a:lumOff val="50000"/>
                </a:schemeClr>
              </a:solidFill>
            </a:endParaRPr>
          </a:p>
          <a:p>
            <a:pPr marL="0" indent="0">
              <a:buNone/>
            </a:pPr>
            <a:r>
              <a:rPr lang="cs-CZ" dirty="0">
                <a:solidFill>
                  <a:schemeClr val="tx1">
                    <a:lumMod val="50000"/>
                    <a:lumOff val="50000"/>
                  </a:schemeClr>
                </a:solidFill>
              </a:rPr>
              <a:t> </a:t>
            </a:r>
            <a:r>
              <a:rPr lang="cs-CZ" dirty="0" smtClean="0">
                <a:solidFill>
                  <a:schemeClr val="tx1">
                    <a:lumMod val="50000"/>
                    <a:lumOff val="50000"/>
                  </a:schemeClr>
                </a:solidFill>
              </a:rPr>
              <a:t>    mladší Anička (6 let)</a:t>
            </a:r>
            <a:endParaRPr lang="cs-CZ" dirty="0">
              <a:solidFill>
                <a:schemeClr val="tx1">
                  <a:lumMod val="50000"/>
                  <a:lumOff val="50000"/>
                </a:schemeClr>
              </a:solidFill>
            </a:endParaRPr>
          </a:p>
          <a:p>
            <a:pPr>
              <a:lnSpc>
                <a:spcPct val="90000"/>
              </a:lnSpc>
              <a:buFontTx/>
              <a:buChar char="-"/>
            </a:pPr>
            <a:r>
              <a:rPr lang="cs-CZ" sz="3000" dirty="0" smtClean="0">
                <a:solidFill>
                  <a:schemeClr val="bg1"/>
                </a:solidFill>
              </a:rPr>
              <a:t>rovněž u dcer indikováno molekulárně gen. vyšetření</a:t>
            </a:r>
          </a:p>
        </p:txBody>
      </p:sp>
      <p:sp>
        <p:nvSpPr>
          <p:cNvPr id="4" name="Zástupný symbol pro obsah 3"/>
          <p:cNvSpPr>
            <a:spLocks noGrp="1"/>
          </p:cNvSpPr>
          <p:nvPr>
            <p:ph sz="half" idx="2"/>
          </p:nvPr>
        </p:nvSpPr>
        <p:spPr>
          <a:xfrm>
            <a:off x="4648200" y="1600200"/>
            <a:ext cx="4038600" cy="4853136"/>
          </a:xfrm>
        </p:spPr>
        <p:txBody>
          <a:bodyPr>
            <a:normAutofit/>
          </a:bodyPr>
          <a:lstStyle/>
          <a:p>
            <a:endParaRPr lang="cs-CZ" dirty="0" smtClean="0"/>
          </a:p>
          <a:p>
            <a:endParaRPr lang="cs-CZ" dirty="0"/>
          </a:p>
          <a:p>
            <a:endParaRPr lang="cs-CZ" dirty="0" smtClean="0"/>
          </a:p>
          <a:p>
            <a:endParaRPr lang="cs-CZ" dirty="0"/>
          </a:p>
          <a:p>
            <a:endParaRPr lang="cs-CZ" sz="1400" dirty="0" smtClean="0">
              <a:solidFill>
                <a:schemeClr val="tx1">
                  <a:lumMod val="50000"/>
                  <a:lumOff val="50000"/>
                </a:schemeClr>
              </a:solidFill>
            </a:endParaRPr>
          </a:p>
          <a:p>
            <a:pPr marL="0" indent="0">
              <a:buNone/>
            </a:pPr>
            <a:r>
              <a:rPr lang="cs-CZ" dirty="0" smtClean="0">
                <a:solidFill>
                  <a:schemeClr val="tx1">
                    <a:lumMod val="50000"/>
                    <a:lumOff val="50000"/>
                  </a:schemeClr>
                </a:solidFill>
              </a:rPr>
              <a:t>   starší Karolína (13 let)</a:t>
            </a:r>
          </a:p>
          <a:p>
            <a:pPr>
              <a:lnSpc>
                <a:spcPct val="90000"/>
              </a:lnSpc>
              <a:buFontTx/>
              <a:buChar char="-"/>
            </a:pPr>
            <a:r>
              <a:rPr lang="cs-CZ" sz="3000" dirty="0" smtClean="0">
                <a:solidFill>
                  <a:srgbClr val="F44A28"/>
                </a:solidFill>
              </a:rPr>
              <a:t>u otce i obou dcer zjištěna stejná mutace v genu pro LDL receptor</a:t>
            </a: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5</a:t>
            </a:fld>
            <a:endParaRPr lang="cs-CZ"/>
          </a:p>
        </p:txBody>
      </p:sp>
      <p:pic>
        <p:nvPicPr>
          <p:cNvPr id="8" name="Zástupný symbol pro obsah 7"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03" y="1729424"/>
            <a:ext cx="3088395" cy="2092683"/>
          </a:xfrm>
          <a:prstGeom prst="rect">
            <a:avLst/>
          </a:prstGeom>
        </p:spPr>
      </p:pic>
      <p:pic>
        <p:nvPicPr>
          <p:cNvPr id="9" name="Zástupný symbol pro obsah 8"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915" y="1713315"/>
            <a:ext cx="3105273" cy="2109559"/>
          </a:xfrm>
          <a:prstGeom prst="rect">
            <a:avLst/>
          </a:prstGeom>
        </p:spPr>
      </p:pic>
    </p:spTree>
    <p:extLst>
      <p:ext uri="{BB962C8B-B14F-4D97-AF65-F5344CB8AC3E}">
        <p14:creationId xmlns:p14="http://schemas.microsoft.com/office/powerpoint/2010/main" val="397023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wipe(down)">
                                      <p:cBhvr>
                                        <p:cTn id="1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Familiární </a:t>
            </a:r>
            <a:r>
              <a:rPr lang="cs-CZ" sz="4000" dirty="0" err="1">
                <a:solidFill>
                  <a:prstClr val="white"/>
                </a:solidFill>
              </a:rPr>
              <a:t>hypercholesterolémie</a:t>
            </a:r>
            <a:endParaRPr lang="cs-CZ" dirty="0"/>
          </a:p>
        </p:txBody>
      </p:sp>
      <p:sp>
        <p:nvSpPr>
          <p:cNvPr id="3" name="Zástupný symbol pro obsah 2"/>
          <p:cNvSpPr>
            <a:spLocks noGrp="1"/>
          </p:cNvSpPr>
          <p:nvPr>
            <p:ph sz="half" idx="1"/>
          </p:nvPr>
        </p:nvSpPr>
        <p:spPr>
          <a:xfrm>
            <a:off x="457200" y="1600200"/>
            <a:ext cx="4038600" cy="4925144"/>
          </a:xfrm>
        </p:spPr>
        <p:txBody>
          <a:bodyPr>
            <a:normAutofit lnSpcReduction="10000"/>
          </a:bodyPr>
          <a:lstStyle/>
          <a:p>
            <a:r>
              <a:rPr lang="cs-CZ" sz="3000" dirty="0" smtClean="0">
                <a:solidFill>
                  <a:schemeClr val="bg1"/>
                </a:solidFill>
              </a:rPr>
              <a:t>vrozená porucha metabolismu,</a:t>
            </a:r>
            <a:r>
              <a:rPr lang="cs-CZ" sz="1800" dirty="0" smtClean="0">
                <a:solidFill>
                  <a:schemeClr val="tx1">
                    <a:lumMod val="75000"/>
                    <a:lumOff val="25000"/>
                  </a:schemeClr>
                </a:solidFill>
              </a:rPr>
              <a:t> </a:t>
            </a:r>
            <a:r>
              <a:rPr lang="cs-CZ" sz="1800" dirty="0" err="1" smtClean="0">
                <a:solidFill>
                  <a:schemeClr val="tx1">
                    <a:lumMod val="75000"/>
                    <a:lumOff val="25000"/>
                  </a:schemeClr>
                </a:solidFill>
              </a:rPr>
              <a:t>dyslipidemie</a:t>
            </a:r>
            <a:r>
              <a:rPr lang="cs-CZ" sz="1800" dirty="0" smtClean="0">
                <a:solidFill>
                  <a:schemeClr val="tx1">
                    <a:lumMod val="75000"/>
                    <a:lumOff val="25000"/>
                  </a:schemeClr>
                </a:solidFill>
              </a:rPr>
              <a:t>,</a:t>
            </a:r>
            <a:r>
              <a:rPr lang="cs-CZ" sz="3000" dirty="0" smtClean="0">
                <a:solidFill>
                  <a:schemeClr val="bg1"/>
                </a:solidFill>
              </a:rPr>
              <a:t>            při které vázne transport cholesterolu z krve do buněk         </a:t>
            </a:r>
            <a:r>
              <a:rPr lang="cs-CZ" sz="3000" dirty="0" smtClean="0">
                <a:solidFill>
                  <a:srgbClr val="F44A28"/>
                </a:solidFill>
              </a:rPr>
              <a:t>→ projevuje se </a:t>
            </a:r>
            <a:r>
              <a:rPr lang="cs-CZ" sz="1800" dirty="0" err="1" smtClean="0">
                <a:solidFill>
                  <a:schemeClr val="tx1">
                    <a:lumMod val="75000"/>
                    <a:lumOff val="25000"/>
                  </a:schemeClr>
                </a:solidFill>
              </a:rPr>
              <a:t>izol</a:t>
            </a:r>
            <a:r>
              <a:rPr lang="cs-CZ" sz="1800" dirty="0" smtClean="0">
                <a:solidFill>
                  <a:schemeClr val="tx1">
                    <a:lumMod val="75000"/>
                    <a:lumOff val="25000"/>
                  </a:schemeClr>
                </a:solidFill>
              </a:rPr>
              <a:t>. </a:t>
            </a:r>
            <a:r>
              <a:rPr lang="cs-CZ" sz="3000" dirty="0" err="1" smtClean="0">
                <a:solidFill>
                  <a:srgbClr val="F44A28"/>
                </a:solidFill>
              </a:rPr>
              <a:t>hypercholesterolémií</a:t>
            </a:r>
            <a:endParaRPr lang="cs-CZ" sz="3000" dirty="0" smtClean="0">
              <a:solidFill>
                <a:srgbClr val="F44A28"/>
              </a:solidFill>
            </a:endParaRPr>
          </a:p>
          <a:p>
            <a:r>
              <a:rPr lang="cs-CZ" sz="3000" dirty="0" smtClean="0">
                <a:solidFill>
                  <a:schemeClr val="bg1"/>
                </a:solidFill>
              </a:rPr>
              <a:t>významný RF aterosklerózy a jejích komplikací</a:t>
            </a:r>
          </a:p>
          <a:p>
            <a:pPr lvl="1"/>
            <a:r>
              <a:rPr lang="cs-CZ" sz="2000" dirty="0" smtClean="0">
                <a:solidFill>
                  <a:schemeClr val="tx1">
                    <a:lumMod val="75000"/>
                    <a:lumOff val="25000"/>
                  </a:schemeClr>
                </a:solidFill>
              </a:rPr>
              <a:t>KV riziko heterozygotů s FH je asi 20x vyšší než osob bez FH</a:t>
            </a:r>
            <a:endParaRPr lang="cs-CZ" sz="2000" dirty="0">
              <a:solidFill>
                <a:schemeClr val="tx1">
                  <a:lumMod val="75000"/>
                  <a:lumOff val="25000"/>
                </a:schemeClr>
              </a:solidFill>
            </a:endParaRPr>
          </a:p>
        </p:txBody>
      </p:sp>
      <p:sp>
        <p:nvSpPr>
          <p:cNvPr id="4" name="Zástupný symbol pro obsah 3"/>
          <p:cNvSpPr>
            <a:spLocks noGrp="1"/>
          </p:cNvSpPr>
          <p:nvPr>
            <p:ph sz="half" idx="2"/>
          </p:nvPr>
        </p:nvSpPr>
        <p:spPr>
          <a:xfrm>
            <a:off x="4648200" y="1600200"/>
            <a:ext cx="4038600" cy="4925144"/>
          </a:xfrm>
        </p:spPr>
        <p:txBody>
          <a:bodyPr>
            <a:noAutofit/>
          </a:bodyPr>
          <a:lstStyle/>
          <a:p>
            <a:pPr>
              <a:lnSpc>
                <a:spcPct val="90000"/>
              </a:lnSpc>
            </a:pPr>
            <a:r>
              <a:rPr lang="cs-CZ" sz="3000" dirty="0" smtClean="0">
                <a:solidFill>
                  <a:schemeClr val="bg1"/>
                </a:solidFill>
              </a:rPr>
              <a:t>heterozygotům hrozí KVO (zejm. ICHS) od cca 30. roku života</a:t>
            </a:r>
            <a:r>
              <a:rPr lang="cs-CZ" sz="3000" dirty="0" smtClean="0">
                <a:solidFill>
                  <a:schemeClr val="tx1">
                    <a:lumMod val="50000"/>
                    <a:lumOff val="50000"/>
                  </a:schemeClr>
                </a:solidFill>
              </a:rPr>
              <a:t>, homozygotům již           v dětství</a:t>
            </a:r>
          </a:p>
          <a:p>
            <a:pPr marL="0" indent="0">
              <a:lnSpc>
                <a:spcPct val="90000"/>
              </a:lnSpc>
              <a:buNone/>
            </a:pPr>
            <a:r>
              <a:rPr lang="cs-CZ" sz="3000" dirty="0" smtClean="0">
                <a:solidFill>
                  <a:srgbClr val="F44A28"/>
                </a:solidFill>
              </a:rPr>
              <a:t>→ FH je potřeba aktivně vyhledávat a včas zahájit její léčbu</a:t>
            </a:r>
          </a:p>
          <a:p>
            <a:pPr>
              <a:lnSpc>
                <a:spcPct val="90000"/>
              </a:lnSpc>
            </a:pPr>
            <a:r>
              <a:rPr lang="cs-CZ" sz="3000" dirty="0" smtClean="0">
                <a:solidFill>
                  <a:schemeClr val="tx1">
                    <a:lumMod val="50000"/>
                    <a:lumOff val="50000"/>
                  </a:schemeClr>
                </a:solidFill>
              </a:rPr>
              <a:t>měli bychom vědět,     co je pro FH charakteristické</a:t>
            </a:r>
            <a:endParaRPr lang="cs-CZ" sz="3000" dirty="0">
              <a:solidFill>
                <a:schemeClr val="tx1">
                  <a:lumMod val="50000"/>
                  <a:lumOff val="50000"/>
                </a:schemeClr>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6</a:t>
            </a:fld>
            <a:endParaRPr lang="cs-CZ"/>
          </a:p>
        </p:txBody>
      </p:sp>
    </p:spTree>
    <p:extLst>
      <p:ext uri="{BB962C8B-B14F-4D97-AF65-F5344CB8AC3E}">
        <p14:creationId xmlns:p14="http://schemas.microsoft.com/office/powerpoint/2010/main" val="41612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Familiární </a:t>
            </a:r>
            <a:r>
              <a:rPr lang="cs-CZ" sz="4000" dirty="0" err="1">
                <a:solidFill>
                  <a:prstClr val="white"/>
                </a:solidFill>
              </a:rPr>
              <a:t>hypercholesterolémie</a:t>
            </a:r>
            <a:endParaRPr lang="cs-CZ" dirty="0"/>
          </a:p>
        </p:txBody>
      </p:sp>
      <p:sp>
        <p:nvSpPr>
          <p:cNvPr id="3" name="Zástupný symbol pro obsah 2"/>
          <p:cNvSpPr>
            <a:spLocks noGrp="1"/>
          </p:cNvSpPr>
          <p:nvPr>
            <p:ph sz="half" idx="1"/>
          </p:nvPr>
        </p:nvSpPr>
        <p:spPr>
          <a:xfrm>
            <a:off x="457200" y="1600200"/>
            <a:ext cx="4038600" cy="4756150"/>
          </a:xfrm>
        </p:spPr>
        <p:txBody>
          <a:bodyPr>
            <a:normAutofit lnSpcReduction="10000"/>
          </a:bodyPr>
          <a:lstStyle/>
          <a:p>
            <a:pPr marL="0" indent="0">
              <a:lnSpc>
                <a:spcPct val="90000"/>
              </a:lnSpc>
              <a:buNone/>
            </a:pPr>
            <a:r>
              <a:rPr lang="cs-CZ" sz="3000" dirty="0" smtClean="0">
                <a:solidFill>
                  <a:schemeClr val="tx1">
                    <a:lumMod val="50000"/>
                    <a:lumOff val="50000"/>
                  </a:schemeClr>
                </a:solidFill>
              </a:rPr>
              <a:t>Rodinná anamnéza: </a:t>
            </a:r>
          </a:p>
          <a:p>
            <a:pPr>
              <a:lnSpc>
                <a:spcPct val="90000"/>
              </a:lnSpc>
              <a:buFontTx/>
              <a:buChar char="-"/>
            </a:pPr>
            <a:r>
              <a:rPr lang="cs-CZ" sz="3000" dirty="0" smtClean="0">
                <a:solidFill>
                  <a:schemeClr val="bg1"/>
                </a:solidFill>
              </a:rPr>
              <a:t>častá a obvykle také časná manifestace aterosklerózy, nejčastěji v podobě ICHS</a:t>
            </a:r>
          </a:p>
          <a:p>
            <a:pPr>
              <a:lnSpc>
                <a:spcPct val="90000"/>
              </a:lnSpc>
              <a:buFontTx/>
              <a:buChar char="-"/>
            </a:pPr>
            <a:r>
              <a:rPr lang="cs-CZ" sz="3000" dirty="0" smtClean="0">
                <a:solidFill>
                  <a:schemeClr val="bg1"/>
                </a:solidFill>
              </a:rPr>
              <a:t>někdo z postižené příbuzenské linie       se léčí nebo</a:t>
            </a:r>
            <a:r>
              <a:rPr lang="cs-CZ" sz="1800" dirty="0" smtClean="0">
                <a:solidFill>
                  <a:schemeClr val="bg1"/>
                </a:solidFill>
              </a:rPr>
              <a:t> </a:t>
            </a:r>
            <a:r>
              <a:rPr lang="cs-CZ" sz="1800" dirty="0" smtClean="0">
                <a:solidFill>
                  <a:schemeClr val="tx1">
                    <a:lumMod val="75000"/>
                    <a:lumOff val="25000"/>
                  </a:schemeClr>
                </a:solidFill>
              </a:rPr>
              <a:t>v minulosti</a:t>
            </a:r>
            <a:r>
              <a:rPr lang="cs-CZ" sz="3000" dirty="0" smtClean="0">
                <a:solidFill>
                  <a:schemeClr val="tx1">
                    <a:lumMod val="75000"/>
                    <a:lumOff val="25000"/>
                  </a:schemeClr>
                </a:solidFill>
              </a:rPr>
              <a:t> </a:t>
            </a:r>
            <a:r>
              <a:rPr lang="cs-CZ" sz="3000" dirty="0" smtClean="0">
                <a:solidFill>
                  <a:schemeClr val="bg1"/>
                </a:solidFill>
              </a:rPr>
              <a:t>léčil s vysokým cholesterolem</a:t>
            </a:r>
            <a:endParaRPr lang="cs-CZ" sz="3000" dirty="0">
              <a:solidFill>
                <a:schemeClr val="bg1"/>
              </a:solidFill>
            </a:endParaRPr>
          </a:p>
        </p:txBody>
      </p:sp>
      <p:sp>
        <p:nvSpPr>
          <p:cNvPr id="4" name="Zástupný symbol pro obsah 3"/>
          <p:cNvSpPr>
            <a:spLocks noGrp="1"/>
          </p:cNvSpPr>
          <p:nvPr>
            <p:ph sz="half" idx="2"/>
          </p:nvPr>
        </p:nvSpPr>
        <p:spPr>
          <a:xfrm>
            <a:off x="4648200" y="1600200"/>
            <a:ext cx="4172272" cy="4756150"/>
          </a:xfrm>
        </p:spPr>
        <p:txBody>
          <a:bodyPr>
            <a:normAutofit lnSpcReduction="10000"/>
          </a:bodyPr>
          <a:lstStyle/>
          <a:p>
            <a:pPr marL="0" indent="0">
              <a:buNone/>
            </a:pPr>
            <a:r>
              <a:rPr lang="cs-CZ" dirty="0" smtClean="0">
                <a:solidFill>
                  <a:schemeClr val="tx1">
                    <a:lumMod val="50000"/>
                    <a:lumOff val="50000"/>
                  </a:schemeClr>
                </a:solidFill>
              </a:rPr>
              <a:t>Osobní anamnéza: </a:t>
            </a:r>
          </a:p>
          <a:p>
            <a:pPr>
              <a:buFontTx/>
              <a:buChar char="-"/>
            </a:pPr>
            <a:r>
              <a:rPr lang="cs-CZ" dirty="0" smtClean="0">
                <a:solidFill>
                  <a:schemeClr val="bg1"/>
                </a:solidFill>
              </a:rPr>
              <a:t>může zde být prodělané KVO nebo pacient ví       o své zvýšené hladině cholesterolu</a:t>
            </a:r>
          </a:p>
          <a:p>
            <a:pPr>
              <a:buFontTx/>
              <a:buChar char="-"/>
            </a:pPr>
            <a:endParaRPr lang="cs-CZ" sz="800" dirty="0" smtClean="0">
              <a:solidFill>
                <a:schemeClr val="bg1"/>
              </a:solidFill>
            </a:endParaRPr>
          </a:p>
          <a:p>
            <a:pPr marL="0" indent="0">
              <a:buNone/>
            </a:pPr>
            <a:r>
              <a:rPr lang="cs-CZ" dirty="0" smtClean="0">
                <a:solidFill>
                  <a:schemeClr val="tx1">
                    <a:lumMod val="50000"/>
                    <a:lumOff val="50000"/>
                  </a:schemeClr>
                </a:solidFill>
              </a:rPr>
              <a:t>Objektivní nález: </a:t>
            </a:r>
          </a:p>
          <a:p>
            <a:pPr>
              <a:buFontTx/>
              <a:buChar char="-"/>
            </a:pPr>
            <a:r>
              <a:rPr lang="cs-CZ" dirty="0" smtClean="0">
                <a:solidFill>
                  <a:schemeClr val="bg1"/>
                </a:solidFill>
              </a:rPr>
              <a:t>mohou být přítomny xantomy, </a:t>
            </a:r>
            <a:r>
              <a:rPr lang="cs-CZ" dirty="0" err="1" smtClean="0">
                <a:solidFill>
                  <a:schemeClr val="bg1"/>
                </a:solidFill>
              </a:rPr>
              <a:t>arcus</a:t>
            </a:r>
            <a:r>
              <a:rPr lang="cs-CZ" dirty="0" smtClean="0">
                <a:solidFill>
                  <a:schemeClr val="bg1"/>
                </a:solidFill>
              </a:rPr>
              <a:t> </a:t>
            </a:r>
            <a:r>
              <a:rPr lang="cs-CZ" dirty="0" err="1" smtClean="0">
                <a:solidFill>
                  <a:schemeClr val="bg1"/>
                </a:solidFill>
              </a:rPr>
              <a:t>lipoides</a:t>
            </a:r>
            <a:r>
              <a:rPr lang="cs-CZ" dirty="0" smtClean="0">
                <a:solidFill>
                  <a:schemeClr val="bg1"/>
                </a:solidFill>
              </a:rPr>
              <a:t> </a:t>
            </a:r>
            <a:r>
              <a:rPr lang="cs-CZ" dirty="0" err="1" smtClean="0">
                <a:solidFill>
                  <a:schemeClr val="bg1"/>
                </a:solidFill>
              </a:rPr>
              <a:t>corneae</a:t>
            </a:r>
            <a:r>
              <a:rPr lang="cs-CZ" dirty="0" smtClean="0">
                <a:solidFill>
                  <a:schemeClr val="bg1"/>
                </a:solidFill>
              </a:rPr>
              <a:t> a</a:t>
            </a:r>
            <a:r>
              <a:rPr lang="cs-CZ" dirty="0" smtClean="0">
                <a:solidFill>
                  <a:schemeClr val="tx1">
                    <a:lumMod val="75000"/>
                    <a:lumOff val="25000"/>
                  </a:schemeClr>
                </a:solidFill>
              </a:rPr>
              <a:t>/nebo </a:t>
            </a:r>
            <a:r>
              <a:rPr lang="cs-CZ" dirty="0" err="1" smtClean="0">
                <a:solidFill>
                  <a:schemeClr val="bg1"/>
                </a:solidFill>
              </a:rPr>
              <a:t>xantelasmata</a:t>
            </a:r>
            <a:r>
              <a:rPr lang="cs-CZ" dirty="0" smtClean="0">
                <a:solidFill>
                  <a:schemeClr val="bg1"/>
                </a:solidFill>
              </a:rPr>
              <a:t> </a:t>
            </a:r>
            <a:r>
              <a:rPr lang="cs-CZ" dirty="0" err="1" smtClean="0">
                <a:solidFill>
                  <a:schemeClr val="bg1"/>
                </a:solidFill>
              </a:rPr>
              <a:t>palpebrarum</a:t>
            </a:r>
            <a:endParaRPr lang="cs-CZ" dirty="0" smtClean="0">
              <a:solidFill>
                <a:schemeClr val="bg1"/>
              </a:solidFill>
            </a:endParaRPr>
          </a:p>
          <a:p>
            <a:pPr>
              <a:buFontTx/>
              <a:buChar char="-"/>
            </a:pPr>
            <a:endParaRPr lang="cs-CZ" dirty="0" smtClean="0">
              <a:solidFill>
                <a:schemeClr val="bg1"/>
              </a:solidFill>
            </a:endParaRPr>
          </a:p>
          <a:p>
            <a:pPr marL="0" indent="0">
              <a:buNone/>
            </a:pPr>
            <a:endParaRPr lang="cs-CZ" dirty="0">
              <a:solidFill>
                <a:schemeClr val="bg1"/>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7</a:t>
            </a:fld>
            <a:endParaRPr lang="cs-CZ"/>
          </a:p>
        </p:txBody>
      </p:sp>
    </p:spTree>
    <p:extLst>
      <p:ext uri="{BB962C8B-B14F-4D97-AF65-F5344CB8AC3E}">
        <p14:creationId xmlns:p14="http://schemas.microsoft.com/office/powerpoint/2010/main" val="318107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Fyzikální nálezy při FH</a:t>
            </a:r>
            <a:endParaRPr lang="cs-CZ" dirty="0"/>
          </a:p>
        </p:txBody>
      </p:sp>
      <p:sp>
        <p:nvSpPr>
          <p:cNvPr id="3" name="Zástupný symbol pro obsah 2"/>
          <p:cNvSpPr>
            <a:spLocks noGrp="1"/>
          </p:cNvSpPr>
          <p:nvPr>
            <p:ph sz="half" idx="1"/>
          </p:nvPr>
        </p:nvSpPr>
        <p:spPr>
          <a:xfrm>
            <a:off x="333630" y="1600200"/>
            <a:ext cx="4038600" cy="4525963"/>
          </a:xfrm>
        </p:spPr>
        <p:txBody>
          <a:bodyPr>
            <a:normAutofit/>
          </a:bodyPr>
          <a:lstStyle/>
          <a:p>
            <a:pPr>
              <a:lnSpc>
                <a:spcPct val="90000"/>
              </a:lnSpc>
            </a:pPr>
            <a:r>
              <a:rPr lang="cs-CZ" sz="3000" dirty="0" smtClean="0">
                <a:solidFill>
                  <a:schemeClr val="bg1"/>
                </a:solidFill>
              </a:rPr>
              <a:t>xantomy</a:t>
            </a:r>
          </a:p>
          <a:p>
            <a:pPr lvl="1">
              <a:lnSpc>
                <a:spcPct val="90000"/>
              </a:lnSpc>
            </a:pPr>
            <a:r>
              <a:rPr lang="cs-CZ" sz="2800" dirty="0" smtClean="0">
                <a:solidFill>
                  <a:schemeClr val="bg1"/>
                </a:solidFill>
              </a:rPr>
              <a:t>podkožní depozita cholesterolu</a:t>
            </a:r>
          </a:p>
          <a:p>
            <a:pPr lvl="1">
              <a:lnSpc>
                <a:spcPct val="90000"/>
              </a:lnSpc>
            </a:pPr>
            <a:r>
              <a:rPr lang="cs-CZ" sz="2800" dirty="0" smtClean="0">
                <a:solidFill>
                  <a:schemeClr val="bg1"/>
                </a:solidFill>
              </a:rPr>
              <a:t>často se vyskytují      v okolí šlach</a:t>
            </a:r>
            <a:r>
              <a:rPr lang="cs-CZ" sz="2800" dirty="0" smtClean="0">
                <a:solidFill>
                  <a:schemeClr val="tx1">
                    <a:lumMod val="50000"/>
                    <a:lumOff val="50000"/>
                  </a:schemeClr>
                </a:solidFill>
              </a:rPr>
              <a:t>, i když  to není podmínkou</a:t>
            </a:r>
          </a:p>
          <a:p>
            <a:pPr lvl="1">
              <a:lnSpc>
                <a:spcPct val="90000"/>
              </a:lnSpc>
            </a:pPr>
            <a:r>
              <a:rPr lang="cs-CZ" sz="2800" dirty="0" smtClean="0">
                <a:solidFill>
                  <a:schemeClr val="bg1"/>
                </a:solidFill>
              </a:rPr>
              <a:t>typickou lokalizací jsou Achillovy šlachy a šlachy na </a:t>
            </a:r>
            <a:r>
              <a:rPr lang="cs-CZ" sz="2800" dirty="0" err="1">
                <a:solidFill>
                  <a:schemeClr val="bg1"/>
                </a:solidFill>
              </a:rPr>
              <a:t>d</a:t>
            </a:r>
            <a:r>
              <a:rPr lang="cs-CZ" sz="2800" dirty="0" err="1" smtClean="0">
                <a:solidFill>
                  <a:schemeClr val="bg1"/>
                </a:solidFill>
              </a:rPr>
              <a:t>orsu</a:t>
            </a:r>
            <a:r>
              <a:rPr lang="cs-CZ" sz="2800" dirty="0" smtClean="0">
                <a:solidFill>
                  <a:schemeClr val="bg1"/>
                </a:solidFill>
              </a:rPr>
              <a:t> ruky a prstů</a:t>
            </a:r>
            <a:endParaRPr lang="cs-CZ" sz="2800" dirty="0">
              <a:solidFill>
                <a:schemeClr val="bg1"/>
              </a:solidFill>
            </a:endParaRPr>
          </a:p>
        </p:txBody>
      </p:sp>
      <p:sp>
        <p:nvSpPr>
          <p:cNvPr id="4" name="Zástupný symbol pro obsah 3"/>
          <p:cNvSpPr>
            <a:spLocks noGrp="1"/>
          </p:cNvSpPr>
          <p:nvPr>
            <p:ph sz="half" idx="2"/>
          </p:nvPr>
        </p:nvSpPr>
        <p:spPr/>
        <p:txBody>
          <a:bodyPr>
            <a:normAutofit/>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8</a:t>
            </a:fld>
            <a:endParaRPr lang="cs-CZ"/>
          </a:p>
        </p:txBody>
      </p:sp>
      <p:pic>
        <p:nvPicPr>
          <p:cNvPr id="9" name="Zástupný symbol pro obsah 8" descr="Výřez obrazovk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337" y="2038268"/>
            <a:ext cx="2740705" cy="2470852"/>
          </a:xfrm>
          <a:prstGeom prst="rect">
            <a:avLst/>
          </a:prstGeom>
        </p:spPr>
      </p:pic>
      <p:pic>
        <p:nvPicPr>
          <p:cNvPr id="10" name="Zástupný symbol pro obsah 10" descr="Výřez obrazovk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933" y="2022083"/>
            <a:ext cx="1800200" cy="3028163"/>
          </a:xfrm>
          <a:prstGeom prst="rect">
            <a:avLst/>
          </a:prstGeom>
        </p:spPr>
      </p:pic>
      <p:pic>
        <p:nvPicPr>
          <p:cNvPr id="11" name="Zástupný symbol pro obsah 7" descr="Výřez obrazovk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3147" y="5050247"/>
            <a:ext cx="2009243" cy="1183569"/>
          </a:xfrm>
          <a:prstGeom prst="rect">
            <a:avLst/>
          </a:prstGeom>
        </p:spPr>
      </p:pic>
      <p:pic>
        <p:nvPicPr>
          <p:cNvPr id="12" name="Zástupný symbol pro obsah 13" descr="Výřez obrazovk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208" y="4662700"/>
            <a:ext cx="2499834" cy="1671317"/>
          </a:xfrm>
          <a:prstGeom prst="rect">
            <a:avLst/>
          </a:prstGeom>
          <a:solidFill>
            <a:schemeClr val="bg1">
              <a:lumMod val="95000"/>
              <a:alpha val="60000"/>
            </a:schemeClr>
          </a:solidFill>
        </p:spPr>
      </p:pic>
    </p:spTree>
    <p:extLst>
      <p:ext uri="{BB962C8B-B14F-4D97-AF65-F5344CB8AC3E}">
        <p14:creationId xmlns:p14="http://schemas.microsoft.com/office/powerpoint/2010/main" val="366437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white"/>
                </a:solidFill>
              </a:rPr>
              <a:t>Fyzikální nálezy při FH</a:t>
            </a:r>
            <a:endParaRPr lang="cs-CZ" dirty="0"/>
          </a:p>
        </p:txBody>
      </p:sp>
      <p:sp>
        <p:nvSpPr>
          <p:cNvPr id="4" name="Zástupný symbol pro obsah 3"/>
          <p:cNvSpPr>
            <a:spLocks noGrp="1"/>
          </p:cNvSpPr>
          <p:nvPr>
            <p:ph sz="half" idx="2"/>
          </p:nvPr>
        </p:nvSpPr>
        <p:spPr/>
        <p:txBody>
          <a:bodyPr>
            <a:normAutofit/>
          </a:bodyPr>
          <a:lstStyle/>
          <a:p>
            <a:pPr>
              <a:lnSpc>
                <a:spcPct val="90000"/>
              </a:lnSpc>
            </a:pPr>
            <a:r>
              <a:rPr lang="cs-CZ" sz="3000" dirty="0" err="1" smtClean="0">
                <a:solidFill>
                  <a:schemeClr val="bg1"/>
                </a:solidFill>
              </a:rPr>
              <a:t>arcus</a:t>
            </a:r>
            <a:r>
              <a:rPr lang="cs-CZ" sz="3000" dirty="0" smtClean="0">
                <a:solidFill>
                  <a:schemeClr val="bg1"/>
                </a:solidFill>
              </a:rPr>
              <a:t> </a:t>
            </a:r>
            <a:r>
              <a:rPr lang="cs-CZ" sz="3000" dirty="0" err="1" smtClean="0">
                <a:solidFill>
                  <a:schemeClr val="bg1"/>
                </a:solidFill>
              </a:rPr>
              <a:t>lipoides</a:t>
            </a:r>
            <a:r>
              <a:rPr lang="cs-CZ" sz="3000" dirty="0" smtClean="0">
                <a:solidFill>
                  <a:schemeClr val="bg1"/>
                </a:solidFill>
              </a:rPr>
              <a:t> </a:t>
            </a:r>
            <a:r>
              <a:rPr lang="cs-CZ" sz="3000" dirty="0" err="1" smtClean="0">
                <a:solidFill>
                  <a:schemeClr val="bg1"/>
                </a:solidFill>
              </a:rPr>
              <a:t>corneae</a:t>
            </a:r>
            <a:endParaRPr lang="cs-CZ" sz="3000" dirty="0" smtClean="0">
              <a:solidFill>
                <a:schemeClr val="bg1"/>
              </a:solidFill>
            </a:endParaRPr>
          </a:p>
          <a:p>
            <a:pPr lvl="1">
              <a:lnSpc>
                <a:spcPct val="90000"/>
              </a:lnSpc>
            </a:pPr>
            <a:r>
              <a:rPr lang="cs-CZ" sz="2800" dirty="0" smtClean="0">
                <a:solidFill>
                  <a:schemeClr val="bg1"/>
                </a:solidFill>
              </a:rPr>
              <a:t>bílošedý prstenec kolem duhovky</a:t>
            </a:r>
          </a:p>
          <a:p>
            <a:pPr lvl="1">
              <a:lnSpc>
                <a:spcPct val="90000"/>
              </a:lnSpc>
            </a:pPr>
            <a:r>
              <a:rPr lang="cs-CZ" sz="2800" dirty="0" smtClean="0">
                <a:solidFill>
                  <a:schemeClr val="bg1"/>
                </a:solidFill>
              </a:rPr>
              <a:t>suspektní pro FH       u pacientů do 45 let</a:t>
            </a:r>
          </a:p>
          <a:p>
            <a:pPr lvl="1">
              <a:lnSpc>
                <a:spcPct val="90000"/>
              </a:lnSpc>
            </a:pPr>
            <a:endParaRPr lang="cs-CZ" sz="2800" dirty="0">
              <a:solidFill>
                <a:schemeClr val="bg1"/>
              </a:solidFill>
            </a:endParaRPr>
          </a:p>
        </p:txBody>
      </p:sp>
      <p:sp>
        <p:nvSpPr>
          <p:cNvPr id="5" name="Zástupný symbol pro datum 4"/>
          <p:cNvSpPr>
            <a:spLocks noGrp="1"/>
          </p:cNvSpPr>
          <p:nvPr>
            <p:ph type="dt" sz="half" idx="10"/>
          </p:nvPr>
        </p:nvSpPr>
        <p:spPr/>
        <p:txBody>
          <a:bodyPr/>
          <a:lstStyle/>
          <a:p>
            <a:fld id="{43ADA0D8-D424-45DB-BA13-D48E692252EB}" type="datetime1">
              <a:rPr lang="cs-CZ" smtClean="0"/>
              <a:t>5.6.2023</a:t>
            </a:fld>
            <a:endParaRPr lang="cs-CZ"/>
          </a:p>
        </p:txBody>
      </p:sp>
      <p:sp>
        <p:nvSpPr>
          <p:cNvPr id="6" name="Zástupný symbol pro zápatí 5"/>
          <p:cNvSpPr>
            <a:spLocks noGrp="1"/>
          </p:cNvSpPr>
          <p:nvPr>
            <p:ph type="ftr" sz="quarter" idx="11"/>
          </p:nvPr>
        </p:nvSpPr>
        <p:spPr/>
        <p:txBody>
          <a:bodyPr/>
          <a:lstStyle/>
          <a:p>
            <a:r>
              <a:rPr lang="cs-CZ" dirty="0"/>
              <a:t>V. kongres  praktických lékařů v </a:t>
            </a:r>
            <a:r>
              <a:rPr lang="cs-CZ" dirty="0" smtClean="0"/>
              <a:t>Plzni</a:t>
            </a:r>
            <a:endParaRPr lang="cs-CZ" dirty="0"/>
          </a:p>
        </p:txBody>
      </p:sp>
      <p:sp>
        <p:nvSpPr>
          <p:cNvPr id="7" name="Zástupný symbol pro číslo snímku 6"/>
          <p:cNvSpPr>
            <a:spLocks noGrp="1"/>
          </p:cNvSpPr>
          <p:nvPr>
            <p:ph type="sldNum" sz="quarter" idx="12"/>
          </p:nvPr>
        </p:nvSpPr>
        <p:spPr/>
        <p:txBody>
          <a:bodyPr/>
          <a:lstStyle/>
          <a:p>
            <a:fld id="{8D354404-E315-48AB-B9E0-B2295CE2FFB7}" type="slidenum">
              <a:rPr lang="cs-CZ" smtClean="0"/>
              <a:pPr/>
              <a:t>9</a:t>
            </a:fld>
            <a:endParaRPr lang="cs-CZ"/>
          </a:p>
        </p:txBody>
      </p:sp>
      <p:sp>
        <p:nvSpPr>
          <p:cNvPr id="9" name="Zástupný symbol pro obsah 8"/>
          <p:cNvSpPr>
            <a:spLocks noGrp="1"/>
          </p:cNvSpPr>
          <p:nvPr>
            <p:ph sz="half" idx="1"/>
          </p:nvPr>
        </p:nvSpPr>
        <p:spPr/>
        <p:txBody>
          <a:bodyPr>
            <a:normAutofit/>
          </a:bodyPr>
          <a:lstStyle/>
          <a:p>
            <a:pPr>
              <a:lnSpc>
                <a:spcPct val="90000"/>
              </a:lnSpc>
            </a:pPr>
            <a:r>
              <a:rPr lang="cs-CZ" sz="3000" dirty="0" err="1" smtClean="0">
                <a:solidFill>
                  <a:schemeClr val="bg1"/>
                </a:solidFill>
              </a:rPr>
              <a:t>xantelasma</a:t>
            </a:r>
            <a:r>
              <a:rPr lang="cs-CZ" sz="3000" dirty="0" smtClean="0">
                <a:solidFill>
                  <a:schemeClr val="bg1"/>
                </a:solidFill>
              </a:rPr>
              <a:t> </a:t>
            </a:r>
            <a:r>
              <a:rPr lang="cs-CZ" sz="3000" dirty="0" err="1" smtClean="0">
                <a:solidFill>
                  <a:schemeClr val="bg1"/>
                </a:solidFill>
              </a:rPr>
              <a:t>palpebrarum</a:t>
            </a:r>
            <a:endParaRPr lang="cs-CZ" sz="3000" dirty="0" smtClean="0">
              <a:solidFill>
                <a:schemeClr val="bg1"/>
              </a:solidFill>
            </a:endParaRPr>
          </a:p>
          <a:p>
            <a:pPr lvl="1">
              <a:lnSpc>
                <a:spcPct val="90000"/>
              </a:lnSpc>
            </a:pPr>
            <a:r>
              <a:rPr lang="cs-CZ" sz="2800" dirty="0" smtClean="0">
                <a:solidFill>
                  <a:schemeClr val="bg1"/>
                </a:solidFill>
              </a:rPr>
              <a:t>depozitum cholesterolu v oblasti očních víček</a:t>
            </a:r>
          </a:p>
          <a:p>
            <a:pPr lvl="1">
              <a:lnSpc>
                <a:spcPct val="90000"/>
              </a:lnSpc>
            </a:pPr>
            <a:endParaRPr lang="cs-CZ" sz="2800" dirty="0">
              <a:solidFill>
                <a:schemeClr val="bg1"/>
              </a:solidFill>
            </a:endParaRPr>
          </a:p>
        </p:txBody>
      </p:sp>
      <p:pic>
        <p:nvPicPr>
          <p:cNvPr id="10" name="Zástupný symbol pro obsah 7" descr="Výřez obrazovk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590" y="3819481"/>
            <a:ext cx="3240188" cy="2372126"/>
          </a:xfrm>
          <a:prstGeom prst="rect">
            <a:avLst/>
          </a:prstGeom>
        </p:spPr>
      </p:pic>
      <p:pic>
        <p:nvPicPr>
          <p:cNvPr id="11" name="Zástupný symbol pro obsah 10" descr="Výřez obrazovk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5621" y="3835758"/>
            <a:ext cx="3416410" cy="2356625"/>
          </a:xfrm>
          <a:prstGeom prst="rect">
            <a:avLst/>
          </a:prstGeom>
        </p:spPr>
      </p:pic>
      <p:cxnSp>
        <p:nvCxnSpPr>
          <p:cNvPr id="13" name="Přímá spojnice se šipkou 12"/>
          <p:cNvCxnSpPr/>
          <p:nvPr/>
        </p:nvCxnSpPr>
        <p:spPr>
          <a:xfrm flipV="1">
            <a:off x="1528905" y="4827876"/>
            <a:ext cx="1440000" cy="144000"/>
          </a:xfrm>
          <a:prstGeom prst="straightConnector1">
            <a:avLst/>
          </a:prstGeom>
          <a:ln w="19050" cmpd="sng">
            <a:solidFill>
              <a:schemeClr val="tx1"/>
            </a:solidFill>
            <a:headEnd w="lg"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80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AMILIÁRNÍ HYPERCHOLESTEROLÉMIE A SMÍŠENÁ FAMILIÁRNÍ DYSLIPIDEMIE&amp;quot;&quot;/&gt;&lt;property id=&quot;20307&quot; value=&quot;256&quot;/&gt;&lt;/object&gt;&lt;object type=&quot;3&quot; unique_id=&quot;50526&quot;&gt;&lt;property id=&quot;20148&quot; value=&quot;5&quot;/&gt;&lt;property id=&quot;20300&quot; value=&quot;Slide 2 - &amp;quot;Familiární hypercholesterolémie&amp;quot;&quot;/&gt;&lt;property id=&quot;20307&quot; value=&quot;305&quot;/&gt;&lt;/object&gt;&lt;object type=&quot;3&quot; unique_id=&quot;50527&quot;&gt;&lt;property id=&quot;20148&quot; value=&quot;5&quot;/&gt;&lt;property id=&quot;20300&quot; value=&quot;Slide 3 - &amp;quot;Familiární hypercholesterolémie&amp;quot;&quot;/&gt;&lt;property id=&quot;20307&quot; value=&quot;304&quot;/&gt;&lt;/object&gt;&lt;object type=&quot;3&quot; unique_id=&quot;50879&quot;&gt;&lt;property id=&quot;20148&quot; value=&quot;5&quot;/&gt;&lt;property id=&quot;20300&quot; value=&quot;Slide 4 - &amp;quot;Familiární hypercholesterolémie&amp;quot;&quot;/&gt;&lt;property id=&quot;20307&quot; value=&quot;306&quot;/&gt;&lt;/object&gt;&lt;object type=&quot;3&quot; unique_id=&quot;50880&quot;&gt;&lt;property id=&quot;20148&quot; value=&quot;5&quot;/&gt;&lt;property id=&quot;20300&quot; value=&quot;Slide 5 - &amp;quot;Familiární hypercholesterolémie&amp;quot;&quot;/&gt;&lt;property id=&quot;20307&quot; value=&quot;307&quot;/&gt;&lt;/object&gt;&lt;object type=&quot;3&quot; unique_id=&quot;51291&quot;&gt;&lt;property id=&quot;20148&quot; value=&quot;5&quot;/&gt;&lt;property id=&quot;20300&quot; value=&quot;Slide 12 - &amp;quot;Nizozemský skórovací systém&amp;quot;&quot;/&gt;&lt;property id=&quot;20307&quot; value=&quot;309&quot;/&gt;&lt;/object&gt;&lt;object type=&quot;3&quot; unique_id=&quot;51592&quot;&gt;&lt;property id=&quot;20148&quot; value=&quot;5&quot;/&gt;&lt;property id=&quot;20300&quot; value=&quot;Slide 6 - &amp;quot;Familiární hypercholesterolémie&amp;quot;&quot;/&gt;&lt;property id=&quot;20307&quot; value=&quot;311&quot;/&gt;&lt;/object&gt;&lt;object type=&quot;3&quot; unique_id=&quot;51593&quot;&gt;&lt;property id=&quot;20148&quot; value=&quot;5&quot;/&gt;&lt;property id=&quot;20300&quot; value=&quot;Slide 7 - &amp;quot;Familiární hypercholesterolémie&amp;quot;&quot;/&gt;&lt;property id=&quot;20307&quot; value=&quot;312&quot;/&gt;&lt;/object&gt;&lt;object type=&quot;3&quot; unique_id=&quot;52136&quot;&gt;&lt;property id=&quot;20148&quot; value=&quot;5&quot;/&gt;&lt;property id=&quot;20300&quot; value=&quot;Slide 8 - &amp;quot;Fyzikální nálezy při FH&amp;quot;&quot;/&gt;&lt;property id=&quot;20307&quot; value=&quot;313&quot;/&gt;&lt;/object&gt;&lt;object type=&quot;3&quot; unique_id=&quot;52137&quot;&gt;&lt;property id=&quot;20148&quot; value=&quot;5&quot;/&gt;&lt;property id=&quot;20300&quot; value=&quot;Slide 9 - &amp;quot;Fyzikální nálezy při FH&amp;quot;&quot;/&gt;&lt;property id=&quot;20307&quot; value=&quot;314&quot;/&gt;&lt;/object&gt;&lt;object type=&quot;3&quot; unique_id=&quot;52874&quot;&gt;&lt;property id=&quot;20148&quot; value=&quot;5&quot;/&gt;&lt;property id=&quot;20300&quot; value=&quot;Slide 10 - &amp;quot;Laboratorní obraz FH&amp;quot;&quot;/&gt;&lt;property id=&quot;20307&quot; value=&quot;315&quot;/&gt;&lt;/object&gt;&lt;object type=&quot;3&quot; unique_id=&quot;52875&quot;&gt;&lt;property id=&quot;20148&quot; value=&quot;5&quot;/&gt;&lt;property id=&quot;20300&quot; value=&quot;Slide 11 - &amp;quot;Nizozemský skórovací systém&amp;quot;&quot;/&gt;&lt;property id=&quot;20307&quot; value=&quot;316&quot;/&gt;&lt;/object&gt;&lt;object type=&quot;3&quot; unique_id=&quot;54076&quot;&gt;&lt;property id=&quot;20148&quot; value=&quot;5&quot;/&gt;&lt;property id=&quot;20300&quot; value=&quot;Slide 13 - &amp;quot;Příčiny FH&amp;quot;&quot;/&gt;&lt;property id=&quot;20307&quot; value=&quot;319&quot;/&gt;&lt;/object&gt;&lt;object type=&quot;3&quot; unique_id=&quot;54078&quot;&gt;&lt;property id=&quot;20148&quot; value=&quot;5&quot;/&gt;&lt;property id=&quot;20300&quot; value=&quot;Slide 18 - &amp;quot;Léčba FH&amp;quot;&quot;/&gt;&lt;property id=&quot;20307&quot; value=&quot;317&quot;/&gt;&lt;/object&gt;&lt;object type=&quot;3&quot; unique_id=&quot;54575&quot;&gt;&lt;property id=&quot;20148&quot; value=&quot;5&quot;/&gt;&lt;property id=&quot;20300&quot; value=&quot;Slide 14 - &amp;quot;Příčiny FH&amp;quot;&quot;/&gt;&lt;property id=&quot;20307&quot; value=&quot;320&quot;/&gt;&lt;/object&gt;&lt;object type=&quot;3&quot; unique_id=&quot;55252&quot;&gt;&lt;property id=&quot;20148&quot; value=&quot;5&quot;/&gt;&lt;property id=&quot;20300&quot; value=&quot;Slide 15 - &amp;quot;PCSK9&amp;quot;&quot;/&gt;&lt;property id=&quot;20307&quot; value=&quot;321&quot;/&gt;&lt;/object&gt;&lt;object type=&quot;3&quot; unique_id=&quot;55466&quot;&gt;&lt;property id=&quot;20148&quot; value=&quot;5&quot;/&gt;&lt;property id=&quot;20300&quot; value=&quot;Slide 16 - &amp;quot;Dědičnost FH&amp;quot;&quot;/&gt;&lt;property id=&quot;20307&quot; value=&quot;323&quot;/&gt;&lt;/object&gt;&lt;object type=&quot;3&quot; unique_id=&quot;55467&quot;&gt;&lt;property id=&quot;20148&quot; value=&quot;5&quot;/&gt;&lt;property id=&quot;20300&quot; value=&quot;Slide 17 - &amp;quot;Screening FH i dalších dyslipidemií&amp;quot;&quot;/&gt;&lt;property id=&quot;20307&quot; value=&quot;324&quot;/&gt;&lt;/object&gt;&lt;object type=&quot;3&quot; unique_id=&quot;55878&quot;&gt;&lt;property id=&quot;20148&quot; value=&quot;5&quot;/&gt;&lt;property id=&quot;20300&quot; value=&quot;Slide 20 - &amp;quot;Smíšená familiární dyslipidemie&amp;quot;&quot;/&gt;&lt;property id=&quot;20307&quot; value=&quot;325&quot;/&gt;&lt;/object&gt;&lt;object type=&quot;3&quot; unique_id=&quot;56383&quot;&gt;&lt;property id=&quot;20148&quot; value=&quot;5&quot;/&gt;&lt;property id=&quot;20300&quot; value=&quot;Slide 19 - &amp;quot;Smíšená familiární dyslipidemie (hyperlipidemie)&amp;quot;&quot;/&gt;&lt;property id=&quot;20307&quot; value=&quot;326&quot;/&gt;&lt;/object&gt;&lt;object type=&quot;3&quot; unique_id=&quot;56721&quot;&gt;&lt;property id=&quot;20148&quot; value=&quot;5&quot;/&gt;&lt;property id=&quot;20300&quot; value=&quot;Slide 22 - &amp;quot;Závěr&amp;quot;&quot;/&gt;&lt;property id=&quot;20307&quot; value=&quot;327&quot;/&gt;&lt;/object&gt;&lt;object type=&quot;3&quot; unique_id=&quot;57970&quot;&gt;&lt;property id=&quot;20148&quot; value=&quot;5&quot;/&gt;&lt;property id=&quot;20300&quot; value=&quot;Slide 21 - &amp;quot;Smíšená familiární dyslipidemie&amp;quot;&quot;/&gt;&lt;property id=&quot;20307&quot; value=&quot;329&quot;/&gt;&lt;/object&gt;&lt;object type=&quot;3&quot; unique_id=&quot;58655&quot;&gt;&lt;property id=&quot;20148&quot; value=&quot;5&quot;/&gt;&lt;property id=&quot;20300&quot; value=&quot;Slide 23 - &amp;quot;Správné postupy&amp;quot;&quot;/&gt;&lt;property id=&quot;20307&quot; value=&quot;330&quot;/&gt;&lt;/object&gt;&lt;object type=&quot;3&quot; unique_id=&quot;58656&quot;&gt;&lt;property id=&quot;20148&quot; value=&quot;5&quot;/&gt;&lt;property id=&quot;20300&quot; value=&quot;Slide 24 - &amp;quot;Závěr&amp;quot;&quot;/&gt;&lt;property id=&quot;20307&quot; value=&quot;331&quot;/&gt;&lt;/object&gt;&lt;object type=&quot;3&quot; unique_id=&quot;58735&quot;&gt;&lt;property id=&quot;20148&quot; value=&quot;5&quot;/&gt;&lt;property id=&quot;20300&quot; value=&quot;Slide 25 - &amp;quot;Děkuji vám za pozornost&amp;quot;&quot;/&gt;&lt;property id=&quot;20307&quot; value=&quot;332&quot;/&gt;&lt;/object&gt;&lt;/object&gt;&lt;/object&gt;&lt;/database&gt;"/>
  <p:tag name="SECTOMILLISECCONVERTED" val="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31995</TotalTime>
  <Words>4344</Words>
  <Application>Microsoft Office PowerPoint</Application>
  <PresentationFormat>Předvádění na obrazovce (4:3)</PresentationFormat>
  <Paragraphs>362</Paragraphs>
  <Slides>25</Slides>
  <Notes>25</Notes>
  <HiddenSlides>1</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25</vt:i4>
      </vt:variant>
    </vt:vector>
  </HeadingPairs>
  <TitlesOfParts>
    <vt:vector size="28" baseType="lpstr">
      <vt:lpstr>Arial</vt:lpstr>
      <vt:lpstr>Calibri</vt:lpstr>
      <vt:lpstr>Motiv systému Office</vt:lpstr>
      <vt:lpstr>FAMILIÁRNÍ HYPERCHOLESTEROLÉMIE A SMÍŠENÁ FAMILIÁRNÍ DYSLIPIDEMIE</vt:lpstr>
      <vt:lpstr>Familiární hypercholesterolémie</vt:lpstr>
      <vt:lpstr>Familiární hypercholesterolémie</vt:lpstr>
      <vt:lpstr>Familiární hypercholesterolémie</vt:lpstr>
      <vt:lpstr>Familiární hypercholesterolémie</vt:lpstr>
      <vt:lpstr>Familiární hypercholesterolémie</vt:lpstr>
      <vt:lpstr>Familiární hypercholesterolémie</vt:lpstr>
      <vt:lpstr>Fyzikální nálezy při FH</vt:lpstr>
      <vt:lpstr>Fyzikální nálezy při FH</vt:lpstr>
      <vt:lpstr>Laboratorní obraz FH</vt:lpstr>
      <vt:lpstr>Nizozemský skórovací systém</vt:lpstr>
      <vt:lpstr>Nizozemský skórovací systém</vt:lpstr>
      <vt:lpstr>Příčiny FH</vt:lpstr>
      <vt:lpstr>Příčiny FH</vt:lpstr>
      <vt:lpstr>PCSK9</vt:lpstr>
      <vt:lpstr>Dědičnost FH</vt:lpstr>
      <vt:lpstr>Screening FH i dalších dyslipidemií</vt:lpstr>
      <vt:lpstr>Léčba FH</vt:lpstr>
      <vt:lpstr>Smíšená familiární dyslipidemie (hyperlipidemie)</vt:lpstr>
      <vt:lpstr>Smíšená familiární dyslipidemie</vt:lpstr>
      <vt:lpstr>Smíšená familiární dyslipidemie</vt:lpstr>
      <vt:lpstr>Závěr</vt:lpstr>
      <vt:lpstr>Správné postupy</vt:lpstr>
      <vt:lpstr>Závěr</vt:lpstr>
      <vt:lpstr>Děkuji vám za pozornost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Cibulka</dc:creator>
  <cp:lastModifiedBy>Cibulka Roman</cp:lastModifiedBy>
  <cp:revision>1683</cp:revision>
  <dcterms:created xsi:type="dcterms:W3CDTF">2012-09-22T20:06:07Z</dcterms:created>
  <dcterms:modified xsi:type="dcterms:W3CDTF">2023-06-05T13:51:29Z</dcterms:modified>
</cp:coreProperties>
</file>