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324" r:id="rId2"/>
    <p:sldId id="396" r:id="rId3"/>
    <p:sldId id="395" r:id="rId4"/>
    <p:sldId id="360" r:id="rId5"/>
    <p:sldId id="368" r:id="rId6"/>
    <p:sldId id="361" r:id="rId7"/>
    <p:sldId id="363" r:id="rId8"/>
    <p:sldId id="372" r:id="rId9"/>
    <p:sldId id="358" r:id="rId10"/>
    <p:sldId id="359" r:id="rId11"/>
    <p:sldId id="370" r:id="rId12"/>
    <p:sldId id="362" r:id="rId13"/>
    <p:sldId id="380" r:id="rId14"/>
    <p:sldId id="381" r:id="rId15"/>
    <p:sldId id="382" r:id="rId16"/>
    <p:sldId id="389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96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36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93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786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9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60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154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44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110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87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17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C8365-B76F-4EE9-8C93-41E052E03FDA}" type="datetimeFigureOut">
              <a:rPr lang="cs-CZ" smtClean="0"/>
              <a:t>15.4.2025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3ED00-EEAF-42D7-99C3-7E7991860B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43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m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tm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č.1 - TF, 2023, 2-letý chlapec</a:t>
            </a:r>
          </a:p>
        </p:txBody>
      </p:sp>
      <p:pic>
        <p:nvPicPr>
          <p:cNvPr id="5" name="Zástupný symbol pro obsah 4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56" y="1395372"/>
            <a:ext cx="8254603" cy="590632"/>
          </a:xfrm>
        </p:spPr>
      </p:pic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56" y="2127380"/>
            <a:ext cx="5915851" cy="3755312"/>
          </a:xfrm>
          <a:prstGeom prst="rect">
            <a:avLst/>
          </a:prstGeom>
        </p:spPr>
      </p:pic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56" y="6118826"/>
            <a:ext cx="8487960" cy="20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50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JK, 1966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Hypovolemie a </a:t>
            </a:r>
            <a:r>
              <a:rPr lang="cs-CZ" dirty="0" err="1"/>
              <a:t>vs</a:t>
            </a:r>
            <a:r>
              <a:rPr lang="cs-CZ" dirty="0"/>
              <a:t>- mnohočetná ložiska jater. Na CT trupu objemná expanze v mediastinu - </a:t>
            </a:r>
            <a:r>
              <a:rPr lang="cs-CZ" dirty="0" err="1"/>
              <a:t>diff</a:t>
            </a:r>
            <a:r>
              <a:rPr lang="cs-CZ" dirty="0"/>
              <a:t>. dg. centrální plic. tumor + meta do uzlin hilu a mediastina či jen </a:t>
            </a:r>
            <a:r>
              <a:rPr lang="cs-CZ" dirty="0" err="1"/>
              <a:t>patol</a:t>
            </a:r>
            <a:r>
              <a:rPr lang="cs-CZ" dirty="0"/>
              <a:t>. zvětšené uzliny při jiné malignitě, mnohočetné metastázy jater + </a:t>
            </a:r>
            <a:r>
              <a:rPr lang="cs-CZ" dirty="0" err="1"/>
              <a:t>patol</a:t>
            </a:r>
            <a:r>
              <a:rPr lang="cs-CZ" dirty="0"/>
              <a:t>. uzliny </a:t>
            </a:r>
            <a:r>
              <a:rPr lang="cs-CZ" dirty="0" err="1"/>
              <a:t>periportálně</a:t>
            </a:r>
            <a:r>
              <a:rPr lang="cs-CZ" dirty="0"/>
              <a:t>. Dále vs. pneumonie a </a:t>
            </a:r>
            <a:r>
              <a:rPr lang="cs-CZ" dirty="0" err="1"/>
              <a:t>uroinfekt</a:t>
            </a:r>
            <a:r>
              <a:rPr lang="cs-CZ" dirty="0"/>
              <a:t>.</a:t>
            </a:r>
          </a:p>
          <a:p>
            <a:r>
              <a:rPr lang="cs-CZ" dirty="0"/>
              <a:t>Nález diseminované malignity na CT. Pro trvající život ohrožující MAL při oběhové stabilitě pacientku přijímáme na KARIM s cílem kompenzovat vnitřní prostředí. S pacientkou (a případně s rodinou, pokud si to bude pacientka přát) bude probrána její diagnóza a </a:t>
            </a:r>
            <a:r>
              <a:rPr lang="cs-CZ" dirty="0" err="1"/>
              <a:t>infaustní</a:t>
            </a:r>
            <a:r>
              <a:rPr lang="cs-CZ" dirty="0"/>
              <a:t> prognóza, vhodné konzilium paliativního týmu. Péči o pacientku dále povedeme jako "pokračovat v zavedené léčbě", kterou nebudeme rozšiřovat o jakékoli orgánové podpory. V případě zhoršení stavu léčbu povedeme jako paliativní s důrazem na komfort pacientky.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805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JK, 1966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Chronická medikace:</a:t>
            </a:r>
          </a:p>
          <a:p>
            <a:r>
              <a:rPr lang="cs-CZ" dirty="0" err="1"/>
              <a:t>Furon</a:t>
            </a:r>
            <a:r>
              <a:rPr lang="cs-CZ" dirty="0"/>
              <a:t> 40 mg 1-1-0</a:t>
            </a:r>
          </a:p>
          <a:p>
            <a:r>
              <a:rPr lang="cs-CZ" dirty="0" err="1"/>
              <a:t>Lorista</a:t>
            </a:r>
            <a:r>
              <a:rPr lang="cs-CZ" dirty="0"/>
              <a:t> H 50/12,5 mg 1-0-0</a:t>
            </a:r>
          </a:p>
          <a:p>
            <a:r>
              <a:rPr lang="cs-CZ" dirty="0" err="1"/>
              <a:t>Letrox</a:t>
            </a:r>
            <a:r>
              <a:rPr lang="cs-CZ" dirty="0"/>
              <a:t> 50 </a:t>
            </a:r>
            <a:r>
              <a:rPr lang="cs-CZ" dirty="0" err="1"/>
              <a:t>ug</a:t>
            </a:r>
            <a:r>
              <a:rPr lang="cs-CZ" dirty="0"/>
              <a:t> 1-0-0</a:t>
            </a:r>
          </a:p>
          <a:p>
            <a:r>
              <a:rPr lang="cs-CZ" dirty="0" err="1"/>
              <a:t>Aulin</a:t>
            </a:r>
            <a:r>
              <a:rPr lang="cs-CZ" dirty="0"/>
              <a:t> 100 mg 1 </a:t>
            </a:r>
            <a:r>
              <a:rPr lang="cs-CZ" dirty="0" err="1"/>
              <a:t>tbl</a:t>
            </a:r>
            <a:r>
              <a:rPr lang="cs-CZ" dirty="0"/>
              <a:t> při bolesti</a:t>
            </a:r>
          </a:p>
          <a:p>
            <a:r>
              <a:rPr lang="cs-CZ" dirty="0" err="1"/>
              <a:t>Milurit</a:t>
            </a:r>
            <a:r>
              <a:rPr lang="cs-CZ" dirty="0"/>
              <a:t> 100 mg 1-0-1</a:t>
            </a:r>
          </a:p>
          <a:p>
            <a:r>
              <a:rPr lang="cs-CZ" dirty="0" err="1"/>
              <a:t>Elenium</a:t>
            </a:r>
            <a:r>
              <a:rPr lang="cs-CZ" dirty="0"/>
              <a:t> 10 mg </a:t>
            </a:r>
            <a:r>
              <a:rPr lang="cs-CZ" dirty="0" err="1"/>
              <a:t>d.p</a:t>
            </a:r>
            <a:r>
              <a:rPr lang="cs-CZ" dirty="0"/>
              <a:t>. </a:t>
            </a:r>
            <a:r>
              <a:rPr lang="cs-CZ" sz="2000" dirty="0"/>
              <a:t>(chlordiazepoxid – anxiolytikum)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3063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JK, 1966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Zhodnoťte laboratorní nález</a:t>
            </a:r>
          </a:p>
          <a:p>
            <a:r>
              <a:rPr lang="cs-CZ" dirty="0"/>
              <a:t>Jaké budou příčiny poruchy ABR? Vycházej z anamnézy</a:t>
            </a:r>
          </a:p>
          <a:p>
            <a:r>
              <a:rPr lang="cs-CZ" dirty="0"/>
              <a:t>V jakých souvislostech je třeba hodnotit </a:t>
            </a:r>
            <a:r>
              <a:rPr lang="cs-CZ" dirty="0" err="1"/>
              <a:t>kalémii</a:t>
            </a:r>
            <a:r>
              <a:rPr lang="cs-CZ" dirty="0"/>
              <a:t>?</a:t>
            </a:r>
          </a:p>
          <a:p>
            <a:r>
              <a:rPr lang="cs-CZ" dirty="0"/>
              <a:t>V jakých souvislostech se hodnotí </a:t>
            </a:r>
            <a:r>
              <a:rPr lang="cs-CZ" dirty="0" err="1"/>
              <a:t>chloridémie</a:t>
            </a:r>
            <a:r>
              <a:rPr lang="cs-CZ" dirty="0"/>
              <a:t>?</a:t>
            </a:r>
          </a:p>
          <a:p>
            <a:r>
              <a:rPr lang="cs-CZ" dirty="0"/>
              <a:t>Může stav pacientky souviset s endokrinologickým problémem?</a:t>
            </a:r>
          </a:p>
          <a:p>
            <a:r>
              <a:rPr lang="cs-CZ" dirty="0"/>
              <a:t>Může se na celkovém stavu pacientky podílet medikace?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664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č. 3 - RJ, 1972, 53-letá pacientka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21" y="1690688"/>
            <a:ext cx="5767013" cy="4351338"/>
          </a:xfrm>
        </p:spPr>
      </p:pic>
    </p:spTree>
    <p:extLst>
      <p:ext uri="{BB962C8B-B14F-4D97-AF65-F5344CB8AC3E}">
        <p14:creationId xmlns:p14="http://schemas.microsoft.com/office/powerpoint/2010/main" val="2466704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RJ, 1972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993" y="2180188"/>
            <a:ext cx="5506739" cy="4351338"/>
          </a:xfrm>
        </p:spPr>
      </p:pic>
      <p:pic>
        <p:nvPicPr>
          <p:cNvPr id="5" name="Zástupný symbol pro obsah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874" y="2180188"/>
            <a:ext cx="5047926" cy="353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45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RJ, 1972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99" y="2189519"/>
            <a:ext cx="4472976" cy="4351338"/>
          </a:xfrm>
        </p:spPr>
      </p:pic>
    </p:spTree>
    <p:extLst>
      <p:ext uri="{BB962C8B-B14F-4D97-AF65-F5344CB8AC3E}">
        <p14:creationId xmlns:p14="http://schemas.microsoft.com/office/powerpoint/2010/main" val="1920684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RJ, 1972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si myslíte o výsledcích pacientky?</a:t>
            </a:r>
          </a:p>
          <a:p>
            <a:r>
              <a:rPr lang="cs-CZ" dirty="0"/>
              <a:t>Jsou takové výsledky možné?</a:t>
            </a:r>
          </a:p>
          <a:p>
            <a:r>
              <a:rPr lang="cs-CZ" dirty="0"/>
              <a:t>Nebo byste žádali nový náběr k vyloučení </a:t>
            </a:r>
            <a:r>
              <a:rPr lang="cs-CZ" dirty="0" err="1"/>
              <a:t>preanalytické</a:t>
            </a:r>
            <a:r>
              <a:rPr lang="cs-CZ" dirty="0"/>
              <a:t> chyby?</a:t>
            </a:r>
          </a:p>
          <a:p>
            <a:r>
              <a:rPr lang="cs-CZ" dirty="0"/>
              <a:t>Podle jakých </a:t>
            </a:r>
            <a:r>
              <a:rPr lang="cs-CZ" dirty="0" err="1"/>
              <a:t>lab</a:t>
            </a:r>
            <a:r>
              <a:rPr lang="cs-CZ" dirty="0"/>
              <a:t>. parametrů byste zde hodnotili renální funkce?</a:t>
            </a:r>
          </a:p>
          <a:p>
            <a:r>
              <a:rPr lang="cs-CZ" dirty="0"/>
              <a:t>Zhodnoťte ABR.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913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TF, 2023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654" y="1690688"/>
            <a:ext cx="1611606" cy="4351338"/>
          </a:xfr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714" y="1704735"/>
            <a:ext cx="2495898" cy="2896004"/>
          </a:xfrm>
          <a:prstGeom prst="rect">
            <a:avLst/>
          </a:prstGeom>
        </p:spPr>
      </p:pic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7705" y="1704735"/>
            <a:ext cx="2991267" cy="261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95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TF, 2023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Projděte si laboratorní výsledky včetně lékových hladin.</a:t>
            </a:r>
          </a:p>
          <a:p>
            <a:r>
              <a:rPr lang="cs-CZ" dirty="0"/>
              <a:t>Co by mohlo být možnou příčinou chlapcovy hospitalizace?</a:t>
            </a:r>
          </a:p>
          <a:p>
            <a:r>
              <a:rPr lang="cs-CZ" dirty="0"/>
              <a:t>Co by mohlo být příčinou vysoké koncentrace BHB?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9210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č. 2- JK, 1966, 59- letá pacientka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923" y="1872278"/>
            <a:ext cx="5097918" cy="4351338"/>
          </a:xfrm>
        </p:spPr>
      </p:pic>
    </p:spTree>
    <p:extLst>
      <p:ext uri="{BB962C8B-B14F-4D97-AF65-F5344CB8AC3E}">
        <p14:creationId xmlns:p14="http://schemas.microsoft.com/office/powerpoint/2010/main" val="264736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JK, 1966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294737"/>
              </p:ext>
            </p:extLst>
          </p:nvPr>
        </p:nvGraphicFramePr>
        <p:xfrm>
          <a:off x="838200" y="1903444"/>
          <a:ext cx="10515600" cy="765112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79417655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008225578"/>
                    </a:ext>
                  </a:extLst>
                </a:gridCol>
              </a:tblGrid>
              <a:tr h="382556"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effectLst/>
                          <a:latin typeface="Arial" panose="020B0604020202020204" pitchFamily="34" charset="0"/>
                        </a:rPr>
                        <a:t>Rozmezí Cl </a:t>
                      </a:r>
                      <a:r>
                        <a:rPr lang="cs-CZ" b="1" dirty="0" err="1">
                          <a:effectLst/>
                          <a:latin typeface="Arial" panose="020B0604020202020204" pitchFamily="34" charset="0"/>
                        </a:rPr>
                        <a:t>korig</a:t>
                      </a:r>
                      <a:r>
                        <a:rPr lang="cs-CZ" b="1" dirty="0"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CA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>
                          <a:effectLst/>
                          <a:latin typeface="Arial" panose="020B0604020202020204" pitchFamily="34" charset="0"/>
                        </a:rPr>
                        <a:t>Jednotka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CA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68910"/>
                  </a:ext>
                </a:extLst>
              </a:tr>
              <a:tr h="382556">
                <a:tc>
                  <a:txBody>
                    <a:bodyPr/>
                    <a:lstStyle/>
                    <a:p>
                      <a:pPr algn="ctr"/>
                      <a:r>
                        <a:rPr lang="cs-CZ">
                          <a:effectLst/>
                          <a:latin typeface="Arial" panose="020B0604020202020204" pitchFamily="34" charset="0"/>
                        </a:rPr>
                        <a:t>102–105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>
                          <a:effectLst/>
                          <a:latin typeface="Arial" panose="020B0604020202020204" pitchFamily="34" charset="0"/>
                        </a:rPr>
                        <a:t>mmol</a:t>
                      </a:r>
                      <a:r>
                        <a:rPr lang="cs-CZ" dirty="0">
                          <a:effectLst/>
                          <a:latin typeface="Arial" panose="020B0604020202020204" pitchFamily="34" charset="0"/>
                        </a:rPr>
                        <a:t>/l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682293"/>
                  </a:ext>
                </a:extLst>
              </a:tr>
            </a:tbl>
          </a:graphicData>
        </a:graphic>
      </p:graphicFrame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16" y="4105470"/>
            <a:ext cx="10952583" cy="69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293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JK, 1966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8468907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066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JK, 1966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037" y="2233301"/>
            <a:ext cx="5047926" cy="353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43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JK, 1966, </a:t>
            </a:r>
            <a:r>
              <a:rPr lang="cs-CZ" sz="2800" dirty="0"/>
              <a:t>odběry v 7h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709" y="2313367"/>
            <a:ext cx="8411749" cy="1026991"/>
          </a:xfrm>
        </p:spPr>
      </p:pic>
    </p:spTree>
    <p:extLst>
      <p:ext uri="{BB962C8B-B14F-4D97-AF65-F5344CB8AC3E}">
        <p14:creationId xmlns:p14="http://schemas.microsoft.com/office/powerpoint/2010/main" val="2481834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JK, 1966, 59- letá pacientka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Pacientka přivezena pro 5 dnů trvající slabost DKK, </a:t>
            </a:r>
            <a:r>
              <a:rPr lang="cs-CZ" dirty="0" err="1"/>
              <a:t>vertigo</a:t>
            </a:r>
            <a:r>
              <a:rPr lang="cs-CZ" dirty="0"/>
              <a:t>, chrapot, malý </a:t>
            </a:r>
            <a:r>
              <a:rPr lang="cs-CZ" dirty="0" err="1"/>
              <a:t>p.o</a:t>
            </a:r>
            <a:r>
              <a:rPr lang="cs-CZ" dirty="0"/>
              <a:t>. příjem, snad také průjem. Vstupně při příjezdu ZZS KP stabilní, glykemie 19,6, odpovídá s latencí, anamnéza odebrána od dcery. </a:t>
            </a:r>
          </a:p>
          <a:p>
            <a:r>
              <a:rPr lang="cs-CZ" dirty="0"/>
              <a:t>KP stabilní, laboratorně těžký </a:t>
            </a:r>
            <a:r>
              <a:rPr lang="cs-CZ" dirty="0" err="1"/>
              <a:t>minerálový</a:t>
            </a:r>
            <a:r>
              <a:rPr lang="cs-CZ" dirty="0"/>
              <a:t> rozvrat s metabolickou </a:t>
            </a:r>
            <a:r>
              <a:rPr lang="cs-CZ" dirty="0" err="1"/>
              <a:t>hypochloremickou</a:t>
            </a:r>
            <a:r>
              <a:rPr lang="cs-CZ" dirty="0"/>
              <a:t> alkalózou se vstupním pH 7,81, laktát 5,4, </a:t>
            </a:r>
            <a:r>
              <a:rPr lang="cs-CZ" dirty="0" err="1"/>
              <a:t>hypokalemie</a:t>
            </a:r>
            <a:r>
              <a:rPr lang="cs-CZ" dirty="0"/>
              <a:t> 1,3, pozitivní ketolátky, zánětlivé parametry, elevace troponinu 126 a ST deprese II, III, </a:t>
            </a:r>
            <a:r>
              <a:rPr lang="cs-CZ" dirty="0" err="1"/>
              <a:t>aVF</a:t>
            </a:r>
            <a:r>
              <a:rPr lang="cs-CZ" dirty="0"/>
              <a:t> a V2-V6. Konzultován kardiolog - AKS spíše nepravděpodobný a změny na EKG spíše při rozvratu vnitřního prostředí - akutní SKG tedy neindikována.</a:t>
            </a:r>
          </a:p>
        </p:txBody>
      </p:sp>
    </p:spTree>
    <p:extLst>
      <p:ext uri="{BB962C8B-B14F-4D97-AF65-F5344CB8AC3E}">
        <p14:creationId xmlns:p14="http://schemas.microsoft.com/office/powerpoint/2010/main" val="203225980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1834</TotalTime>
  <Words>482</Words>
  <Application>Microsoft Office PowerPoint</Application>
  <PresentationFormat>Širokoúhlá obrazovka</PresentationFormat>
  <Paragraphs>45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Kazuistika č.1 - TF, 2023, 2-letý chlapec</vt:lpstr>
      <vt:lpstr>TF, 2023</vt:lpstr>
      <vt:lpstr>TF, 2023</vt:lpstr>
      <vt:lpstr>Kazuistika č. 2- JK, 1966, 59- letá pacientka</vt:lpstr>
      <vt:lpstr>JK, 1966</vt:lpstr>
      <vt:lpstr>JK, 1966</vt:lpstr>
      <vt:lpstr>JK, 1966</vt:lpstr>
      <vt:lpstr>JK, 1966, odběry v 7h</vt:lpstr>
      <vt:lpstr>JK, 1966, 59- letá pacientka</vt:lpstr>
      <vt:lpstr>JK, 1966</vt:lpstr>
      <vt:lpstr>JK, 1966</vt:lpstr>
      <vt:lpstr>JK, 1966</vt:lpstr>
      <vt:lpstr>Kazuistika č. 3 - RJ, 1972, 53-letá pacientka</vt:lpstr>
      <vt:lpstr>RJ, 1972</vt:lpstr>
      <vt:lpstr>RJ, 1972</vt:lpstr>
      <vt:lpstr>RJ, 1972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Kazu2</dc:title>
  <dc:creator>Bernaskova Hana</dc:creator>
  <cp:lastModifiedBy>Vimmerova Hana</cp:lastModifiedBy>
  <cp:revision>138</cp:revision>
  <dcterms:created xsi:type="dcterms:W3CDTF">2024-03-26T09:34:51Z</dcterms:created>
  <dcterms:modified xsi:type="dcterms:W3CDTF">2025-04-15T10:02:23Z</dcterms:modified>
</cp:coreProperties>
</file>