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34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62D-0679-4AE6-B5DC-7CA5678EBD7F}" type="datetimeFigureOut">
              <a:rPr lang="cs-CZ" smtClean="0"/>
              <a:t>31.5.2024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D1799-A1A9-4F10-AA3D-DC740774F4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506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62D-0679-4AE6-B5DC-7CA5678EBD7F}" type="datetimeFigureOut">
              <a:rPr lang="cs-CZ" smtClean="0"/>
              <a:t>31.5.2024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D1799-A1A9-4F10-AA3D-DC740774F4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2508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62D-0679-4AE6-B5DC-7CA5678EBD7F}" type="datetimeFigureOut">
              <a:rPr lang="cs-CZ" smtClean="0"/>
              <a:t>31.5.2024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D1799-A1A9-4F10-AA3D-DC740774F4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9217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62D-0679-4AE6-B5DC-7CA5678EBD7F}" type="datetimeFigureOut">
              <a:rPr lang="cs-CZ" smtClean="0"/>
              <a:t>31.5.2024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D1799-A1A9-4F10-AA3D-DC740774F4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8031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62D-0679-4AE6-B5DC-7CA5678EBD7F}" type="datetimeFigureOut">
              <a:rPr lang="cs-CZ" smtClean="0"/>
              <a:t>31.5.2024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D1799-A1A9-4F10-AA3D-DC740774F4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0192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62D-0679-4AE6-B5DC-7CA5678EBD7F}" type="datetimeFigureOut">
              <a:rPr lang="cs-CZ" smtClean="0"/>
              <a:t>31.5.2024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D1799-A1A9-4F10-AA3D-DC740774F4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4596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62D-0679-4AE6-B5DC-7CA5678EBD7F}" type="datetimeFigureOut">
              <a:rPr lang="cs-CZ" smtClean="0"/>
              <a:t>31.5.2024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D1799-A1A9-4F10-AA3D-DC740774F4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3493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62D-0679-4AE6-B5DC-7CA5678EBD7F}" type="datetimeFigureOut">
              <a:rPr lang="cs-CZ" smtClean="0"/>
              <a:t>31.5.2024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D1799-A1A9-4F10-AA3D-DC740774F4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9689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62D-0679-4AE6-B5DC-7CA5678EBD7F}" type="datetimeFigureOut">
              <a:rPr lang="cs-CZ" smtClean="0"/>
              <a:t>31.5.2024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D1799-A1A9-4F10-AA3D-DC740774F4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0840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62D-0679-4AE6-B5DC-7CA5678EBD7F}" type="datetimeFigureOut">
              <a:rPr lang="cs-CZ" smtClean="0"/>
              <a:t>31.5.2024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D1799-A1A9-4F10-AA3D-DC740774F4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4989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62D-0679-4AE6-B5DC-7CA5678EBD7F}" type="datetimeFigureOut">
              <a:rPr lang="cs-CZ" smtClean="0"/>
              <a:t>31.5.2024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D1799-A1A9-4F10-AA3D-DC740774F4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4789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1362D-0679-4AE6-B5DC-7CA5678EBD7F}" type="datetimeFigureOut">
              <a:rPr lang="cs-CZ" smtClean="0"/>
              <a:t>31.5.2024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AD1799-A1A9-4F10-AA3D-DC740774F4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7742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Kazuistika 7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0178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384663" y="1510909"/>
            <a:ext cx="9174750" cy="4572000"/>
          </a:xfrm>
        </p:spPr>
        <p:txBody>
          <a:bodyPr>
            <a:normAutofit/>
          </a:bodyPr>
          <a:lstStyle/>
          <a:p>
            <a:r>
              <a:rPr lang="cs-CZ" dirty="0"/>
              <a:t>76-</a:t>
            </a:r>
            <a:r>
              <a:rPr lang="cs-CZ" dirty="0" err="1"/>
              <a:t>letý</a:t>
            </a:r>
            <a:r>
              <a:rPr lang="cs-CZ" dirty="0"/>
              <a:t> pacient přijat akutně pro rozvoj závratí a nestability v prostoru, </a:t>
            </a:r>
            <a:r>
              <a:rPr lang="cs-CZ" dirty="0" err="1"/>
              <a:t>obj</a:t>
            </a:r>
            <a:r>
              <a:rPr lang="cs-CZ" dirty="0"/>
              <a:t>. nález jinak v mezích normy</a:t>
            </a:r>
          </a:p>
          <a:p>
            <a:r>
              <a:rPr lang="cs-CZ" dirty="0"/>
              <a:t>Pomýšleno na CMP</a:t>
            </a:r>
          </a:p>
          <a:p>
            <a:r>
              <a:rPr lang="cs-CZ" dirty="0"/>
              <a:t>Nativní </a:t>
            </a:r>
            <a:r>
              <a:rPr lang="cs-CZ" dirty="0">
                <a:solidFill>
                  <a:srgbClr val="00B050"/>
                </a:solidFill>
              </a:rPr>
              <a:t>CT hlavy bez </a:t>
            </a:r>
            <a:r>
              <a:rPr lang="cs-CZ" dirty="0" err="1">
                <a:solidFill>
                  <a:srgbClr val="00B050"/>
                </a:solidFill>
              </a:rPr>
              <a:t>patol.nálezu</a:t>
            </a:r>
            <a:r>
              <a:rPr lang="cs-CZ" dirty="0"/>
              <a:t>, laboratorně bez patologického nálezu</a:t>
            </a:r>
          </a:p>
        </p:txBody>
      </p:sp>
    </p:spTree>
    <p:extLst>
      <p:ext uri="{BB962C8B-B14F-4D97-AF65-F5344CB8AC3E}">
        <p14:creationId xmlns:p14="http://schemas.microsoft.com/office/powerpoint/2010/main" val="4091328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062446" y="476672"/>
            <a:ext cx="10206445" cy="4572000"/>
          </a:xfrm>
        </p:spPr>
        <p:txBody>
          <a:bodyPr>
            <a:normAutofit/>
          </a:bodyPr>
          <a:lstStyle/>
          <a:p>
            <a:r>
              <a:rPr lang="cs-CZ" dirty="0"/>
              <a:t>3.-4.den postupná progrese neurologické symptomatologie, pomýšleno na kmenovou ischemii, </a:t>
            </a:r>
            <a:r>
              <a:rPr lang="cs-CZ" dirty="0">
                <a:solidFill>
                  <a:srgbClr val="00B050"/>
                </a:solidFill>
              </a:rPr>
              <a:t>CT s k.l. bez </a:t>
            </a:r>
            <a:r>
              <a:rPr lang="cs-CZ" dirty="0" err="1">
                <a:solidFill>
                  <a:srgbClr val="00B050"/>
                </a:solidFill>
              </a:rPr>
              <a:t>patol</a:t>
            </a:r>
            <a:r>
              <a:rPr lang="cs-CZ" dirty="0">
                <a:solidFill>
                  <a:srgbClr val="00B050"/>
                </a:solidFill>
              </a:rPr>
              <a:t>. nálezu</a:t>
            </a:r>
          </a:p>
          <a:p>
            <a:r>
              <a:rPr lang="cs-CZ" dirty="0">
                <a:solidFill>
                  <a:srgbClr val="00B050"/>
                </a:solidFill>
              </a:rPr>
              <a:t>MR mozku s k.l. bez patologického nálezu</a:t>
            </a:r>
          </a:p>
          <a:p>
            <a:r>
              <a:rPr lang="cs-CZ" dirty="0"/>
              <a:t>Provedena lumbální punkce </a:t>
            </a:r>
          </a:p>
          <a:p>
            <a:r>
              <a:rPr lang="cs-CZ" dirty="0" err="1"/>
              <a:t>Cytoflowmetrie</a:t>
            </a:r>
            <a:r>
              <a:rPr lang="cs-CZ" dirty="0"/>
              <a:t> negativní</a:t>
            </a:r>
          </a:p>
          <a:p>
            <a:endParaRPr lang="cs-CZ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lum bright="-10000" contrast="20000"/>
          </a:blip>
          <a:srcRect/>
          <a:stretch>
            <a:fillRect/>
          </a:stretch>
        </p:blipFill>
        <p:spPr bwMode="auto">
          <a:xfrm>
            <a:off x="4943872" y="4077072"/>
            <a:ext cx="3212450" cy="23042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56240" y="4149080"/>
            <a:ext cx="1809750" cy="2114550"/>
          </a:xfrm>
          <a:prstGeom prst="rect">
            <a:avLst/>
          </a:prstGeom>
          <a:noFill/>
          <a:ln w="31750">
            <a:solidFill>
              <a:srgbClr val="FF0000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35209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687977" y="1844824"/>
            <a:ext cx="10546080" cy="4572000"/>
          </a:xfrm>
        </p:spPr>
        <p:txBody>
          <a:bodyPr>
            <a:normAutofit/>
          </a:bodyPr>
          <a:lstStyle/>
          <a:p>
            <a:r>
              <a:rPr lang="cs-CZ" sz="2400" dirty="0">
                <a:solidFill>
                  <a:srgbClr val="00B050"/>
                </a:solidFill>
              </a:rPr>
              <a:t>CT plic a mediastina, USG břicha a malé pánve - s </a:t>
            </a:r>
            <a:r>
              <a:rPr lang="cs-CZ" sz="2400" dirty="0" err="1">
                <a:solidFill>
                  <a:srgbClr val="00B050"/>
                </a:solidFill>
              </a:rPr>
              <a:t>negat</a:t>
            </a:r>
            <a:r>
              <a:rPr lang="cs-CZ" sz="2400" dirty="0">
                <a:solidFill>
                  <a:srgbClr val="00B050"/>
                </a:solidFill>
              </a:rPr>
              <a:t>. nálezem</a:t>
            </a:r>
            <a:r>
              <a:rPr lang="cs-CZ" sz="2400" dirty="0"/>
              <a:t>, TU </a:t>
            </a:r>
            <a:r>
              <a:rPr lang="cs-CZ" sz="2400" dirty="0" err="1"/>
              <a:t>markery</a:t>
            </a:r>
            <a:r>
              <a:rPr lang="cs-CZ" sz="2400" dirty="0"/>
              <a:t> pouze mírná elevace CA 19-9</a:t>
            </a:r>
          </a:p>
          <a:p>
            <a:endParaRPr lang="cs-CZ" sz="2400" dirty="0"/>
          </a:p>
          <a:p>
            <a:r>
              <a:rPr lang="cs-CZ" sz="2400" dirty="0">
                <a:solidFill>
                  <a:srgbClr val="00B050"/>
                </a:solidFill>
              </a:rPr>
              <a:t>Objednáno PET CT hlavy a trupu </a:t>
            </a:r>
          </a:p>
          <a:p>
            <a:endParaRPr lang="cs-CZ" sz="2400" dirty="0"/>
          </a:p>
          <a:p>
            <a:r>
              <a:rPr lang="cs-CZ" sz="2400" dirty="0"/>
              <a:t>Pacient po dohodě s rodinou přechodně propuštěn do domácího ošetřování, za týden však pro progresi příznaků, nemožnost perorálního příjmu opětovně přijat</a:t>
            </a:r>
          </a:p>
          <a:p>
            <a:endParaRPr lang="cs-CZ" sz="2400" dirty="0"/>
          </a:p>
          <a:p>
            <a:r>
              <a:rPr lang="cs-CZ" sz="2400" dirty="0"/>
              <a:t>Postupná progrese neurologické symptomatologie pacient umírá cca 1,5 měsíce po objevení prvních příznaků, pitva nebyla provedena</a:t>
            </a:r>
          </a:p>
        </p:txBody>
      </p:sp>
      <p:sp>
        <p:nvSpPr>
          <p:cNvPr id="4" name="Obdélník 3"/>
          <p:cNvSpPr/>
          <p:nvPr/>
        </p:nvSpPr>
        <p:spPr>
          <a:xfrm>
            <a:off x="2639616" y="188640"/>
            <a:ext cx="7056784" cy="1477328"/>
          </a:xfrm>
          <a:prstGeom prst="rect">
            <a:avLst/>
          </a:prstGeom>
          <a:ln w="31750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r>
              <a:rPr lang="cs-CZ" dirty="0"/>
              <a:t>Vysoce suspektní nátěr s přítomností buněk karcinomu, pravděpodobně adenokarcinomu, primární původ nezastižen ani užitím palety </a:t>
            </a:r>
            <a:r>
              <a:rPr lang="cs-CZ" dirty="0" err="1"/>
              <a:t>imunocytochemických</a:t>
            </a:r>
            <a:r>
              <a:rPr lang="cs-CZ" dirty="0"/>
              <a:t> vyšetření. </a:t>
            </a:r>
          </a:p>
          <a:p>
            <a:r>
              <a:rPr lang="cs-CZ" dirty="0"/>
              <a:t>Doporučena bioptická verifikace a pátrat po možných lokalizacích primárního nádoru.</a:t>
            </a:r>
          </a:p>
        </p:txBody>
      </p:sp>
    </p:spTree>
    <p:extLst>
      <p:ext uri="{BB962C8B-B14F-4D97-AF65-F5344CB8AC3E}">
        <p14:creationId xmlns:p14="http://schemas.microsoft.com/office/powerpoint/2010/main" val="4062503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2351584" y="620689"/>
            <a:ext cx="7632848" cy="646331"/>
          </a:xfrm>
          <a:prstGeom prst="rect">
            <a:avLst/>
          </a:prstGeom>
          <a:noFill/>
          <a:ln w="3175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Špatná prognóza, jsou-li </a:t>
            </a:r>
            <a:r>
              <a:rPr lang="cs-CZ" dirty="0" err="1"/>
              <a:t>leptomeningeální</a:t>
            </a:r>
            <a:r>
              <a:rPr lang="cs-CZ" dirty="0"/>
              <a:t> metastázy prvním příznakem choroby – přežití 4-6 týdnů, maximálně měsíce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2351584" y="2708921"/>
            <a:ext cx="7632848" cy="646331"/>
          </a:xfrm>
          <a:prstGeom prst="rect">
            <a:avLst/>
          </a:prstGeom>
          <a:noFill/>
          <a:ln w="3175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Neurologická symptomatologie nezřídka patří mezi první příznaky generalizovaného nádorového onemocnění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2351584" y="1628801"/>
            <a:ext cx="7632848" cy="646331"/>
          </a:xfrm>
          <a:prstGeom prst="rect">
            <a:avLst/>
          </a:prstGeom>
          <a:noFill/>
          <a:ln w="3175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Se zvyšující se incidencí nádorových onemocnění v populaci stoupá pravděpodobnost podobných nálezů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2351584" y="3789040"/>
            <a:ext cx="7632848" cy="923330"/>
          </a:xfrm>
          <a:prstGeom prst="rect">
            <a:avLst/>
          </a:prstGeom>
          <a:noFill/>
          <a:ln w="3175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Edukovat klinické pracovníky k odběru většího množství </a:t>
            </a:r>
            <a:r>
              <a:rPr lang="cs-CZ" dirty="0" err="1"/>
              <a:t>likvoru</a:t>
            </a:r>
            <a:r>
              <a:rPr lang="cs-CZ" dirty="0"/>
              <a:t> v případě nejasných nálezů či </a:t>
            </a:r>
            <a:r>
              <a:rPr lang="cs-CZ" dirty="0" smtClean="0"/>
              <a:t>pátrání </a:t>
            </a:r>
            <a:r>
              <a:rPr lang="cs-CZ" dirty="0"/>
              <a:t>po nádorových buňkách, vhodné zhotovení více cytologických preparátů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1889761" y="6056123"/>
            <a:ext cx="88831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i="1" dirty="0" err="1"/>
              <a:t>Le</a:t>
            </a:r>
            <a:r>
              <a:rPr lang="cs-CZ" sz="1400" i="1" dirty="0"/>
              <a:t> </a:t>
            </a:r>
            <a:r>
              <a:rPr lang="cs-CZ" sz="1400" i="1" dirty="0" err="1"/>
              <a:t>Rhun</a:t>
            </a:r>
            <a:r>
              <a:rPr lang="cs-CZ" sz="1400" i="1" dirty="0"/>
              <a:t> E, </a:t>
            </a:r>
            <a:r>
              <a:rPr lang="cs-CZ" sz="1400" i="1" dirty="0" err="1"/>
              <a:t>Taillibert</a:t>
            </a:r>
            <a:r>
              <a:rPr lang="cs-CZ" sz="1400" i="1" dirty="0"/>
              <a:t> S, </a:t>
            </a:r>
            <a:r>
              <a:rPr lang="cs-CZ" sz="1400" i="1" dirty="0" err="1"/>
              <a:t>Chamberlain</a:t>
            </a:r>
            <a:r>
              <a:rPr lang="cs-CZ" sz="1400" i="1" dirty="0"/>
              <a:t> MC. </a:t>
            </a:r>
            <a:r>
              <a:rPr lang="cs-CZ" sz="1400" i="1" dirty="0" err="1"/>
              <a:t>Carcinomatous</a:t>
            </a:r>
            <a:r>
              <a:rPr lang="cs-CZ" sz="1400" i="1" dirty="0"/>
              <a:t> meningitis: </a:t>
            </a:r>
            <a:r>
              <a:rPr lang="cs-CZ" sz="1400" i="1" dirty="0" err="1"/>
              <a:t>Leptomeningeal</a:t>
            </a:r>
            <a:r>
              <a:rPr lang="cs-CZ" sz="1400" i="1" dirty="0"/>
              <a:t> </a:t>
            </a:r>
            <a:r>
              <a:rPr lang="cs-CZ" sz="1400" i="1" dirty="0" err="1"/>
              <a:t>metastases</a:t>
            </a:r>
            <a:r>
              <a:rPr lang="cs-CZ" sz="1400" i="1" dirty="0"/>
              <a:t> in solid </a:t>
            </a:r>
            <a:r>
              <a:rPr lang="cs-CZ" sz="1400" i="1" dirty="0" err="1"/>
              <a:t>tumors</a:t>
            </a:r>
            <a:r>
              <a:rPr lang="cs-CZ" sz="1400" i="1" dirty="0"/>
              <a:t>. </a:t>
            </a:r>
            <a:r>
              <a:rPr lang="cs-CZ" sz="1400" i="1" dirty="0" err="1"/>
              <a:t>Surg</a:t>
            </a:r>
            <a:r>
              <a:rPr lang="cs-CZ" sz="1400" i="1" dirty="0"/>
              <a:t> </a:t>
            </a:r>
            <a:r>
              <a:rPr lang="cs-CZ" sz="1400" i="1" dirty="0" err="1"/>
              <a:t>Neurol</a:t>
            </a:r>
            <a:r>
              <a:rPr lang="cs-CZ" sz="1400" i="1" dirty="0"/>
              <a:t> </a:t>
            </a:r>
            <a:r>
              <a:rPr lang="cs-CZ" sz="1400" i="1" dirty="0" err="1"/>
              <a:t>Int</a:t>
            </a:r>
            <a:r>
              <a:rPr lang="cs-CZ" sz="1400" i="1" dirty="0"/>
              <a:t>. 5/2013;4(</a:t>
            </a:r>
            <a:r>
              <a:rPr lang="cs-CZ" sz="1400" i="1" dirty="0" err="1"/>
              <a:t>Suppl</a:t>
            </a:r>
            <a:r>
              <a:rPr lang="cs-CZ" sz="1400" i="1" dirty="0"/>
              <a:t> 4):S265–88.</a:t>
            </a:r>
          </a:p>
        </p:txBody>
      </p:sp>
    </p:spTree>
    <p:extLst>
      <p:ext uri="{BB962C8B-B14F-4D97-AF65-F5344CB8AC3E}">
        <p14:creationId xmlns:p14="http://schemas.microsoft.com/office/powerpoint/2010/main" val="2478875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7018"/>
            <a:ext cx="6023274" cy="3969885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82491" y="2908818"/>
            <a:ext cx="6337255" cy="3949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05825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257</Words>
  <Application>Microsoft Office PowerPoint</Application>
  <PresentationFormat>Širokoúhlá obrazovka</PresentationFormat>
  <Paragraphs>22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Motiv Office</vt:lpstr>
      <vt:lpstr>Kazuistika 7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Fakultní nemocnice Plzeň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Broz Pavel</dc:creator>
  <cp:lastModifiedBy>Broz Pavel</cp:lastModifiedBy>
  <cp:revision>5</cp:revision>
  <dcterms:created xsi:type="dcterms:W3CDTF">2023-07-14T07:36:11Z</dcterms:created>
  <dcterms:modified xsi:type="dcterms:W3CDTF">2024-05-31T07:32:19Z</dcterms:modified>
</cp:coreProperties>
</file>