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activeX/activeX1.xml" ContentType="application/vnd.ms-office.activeX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activeX/activeX2.xml" ContentType="application/vnd.ms-office.activeX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1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2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3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4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5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6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7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activeX/activeX3.xml" ContentType="application/vnd.ms-office.activeX+xml"/>
  <Override PartName="/ppt/tags/tag307.xml" ContentType="application/vnd.openxmlformats-officedocument.presentationml.tags+xml"/>
  <Override PartName="/ppt/notesSlides/notesSlide18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0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1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2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3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57" r:id="rId5"/>
    <p:sldId id="279" r:id="rId6"/>
    <p:sldId id="260" r:id="rId7"/>
    <p:sldId id="261" r:id="rId8"/>
    <p:sldId id="273" r:id="rId9"/>
    <p:sldId id="262" r:id="rId10"/>
    <p:sldId id="263" r:id="rId11"/>
    <p:sldId id="274" r:id="rId12"/>
    <p:sldId id="275" r:id="rId13"/>
    <p:sldId id="264" r:id="rId14"/>
    <p:sldId id="265" r:id="rId15"/>
    <p:sldId id="266" r:id="rId16"/>
    <p:sldId id="277" r:id="rId17"/>
    <p:sldId id="278" r:id="rId18"/>
    <p:sldId id="267" r:id="rId19"/>
    <p:sldId id="268" r:id="rId20"/>
    <p:sldId id="272" r:id="rId21"/>
    <p:sldId id="269" r:id="rId22"/>
    <p:sldId id="270" r:id="rId23"/>
    <p:sldId id="271" r:id="rId24"/>
    <p:sldId id="280" r:id="rId25"/>
  </p:sldIdLst>
  <p:sldSz cx="9144000" cy="6858000" type="screen4x3"/>
  <p:notesSz cx="7099300" cy="10234613"/>
  <p:custDataLst>
    <p:tags r:id="rId2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72D38A83-4572-4712-AAD9-2E854A2CF8E9}">
          <p14:sldIdLst>
            <p14:sldId id="256"/>
            <p14:sldId id="258"/>
            <p14:sldId id="259"/>
            <p14:sldId id="257"/>
            <p14:sldId id="279"/>
          </p14:sldIdLst>
        </p14:section>
        <p14:section name="Chemicky" id="{045DF139-C12D-460C-BE9F-AF130534DC04}">
          <p14:sldIdLst>
            <p14:sldId id="260"/>
            <p14:sldId id="261"/>
            <p14:sldId id="273"/>
            <p14:sldId id="262"/>
            <p14:sldId id="263"/>
            <p14:sldId id="274"/>
            <p14:sldId id="275"/>
            <p14:sldId id="264"/>
            <p14:sldId id="265"/>
            <p14:sldId id="266"/>
            <p14:sldId id="277"/>
            <p14:sldId id="278"/>
          </p14:sldIdLst>
        </p14:section>
        <p14:section name="Sediment" id="{83E77C37-6378-48EA-BF9F-BD09078851C2}">
          <p14:sldIdLst>
            <p14:sldId id="267"/>
            <p14:sldId id="268"/>
            <p14:sldId id="272"/>
            <p14:sldId id="269"/>
            <p14:sldId id="270"/>
            <p14:sldId id="27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C00"/>
    <a:srgbClr val="FF0000"/>
    <a:srgbClr val="FFE98B"/>
    <a:srgbClr val="CC70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05" autoAdjust="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71" d="100"/>
          <a:sy n="71" d="100"/>
        </p:scale>
        <p:origin x="-217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AB098-EAFD-40C8-9C64-F00ED3F8EC64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7C7C7BA4-CD97-4788-975E-F791C1409AD7}">
      <dgm:prSet phldrT="[Text]"/>
      <dgm:spPr/>
      <dgm:t>
        <a:bodyPr/>
        <a:lstStyle/>
        <a:p>
          <a:r>
            <a:rPr lang="cs-CZ" dirty="0" smtClean="0"/>
            <a:t>Náhodný vzorek</a:t>
          </a:r>
          <a:endParaRPr lang="cs-CZ" dirty="0"/>
        </a:p>
      </dgm:t>
    </dgm:pt>
    <dgm:pt modelId="{DBFF3602-8890-4E2A-8EC3-CA90F08201D6}" type="parTrans" cxnId="{75196C14-EA05-44A9-9C45-C7E66099CA56}">
      <dgm:prSet/>
      <dgm:spPr/>
      <dgm:t>
        <a:bodyPr/>
        <a:lstStyle/>
        <a:p>
          <a:endParaRPr lang="cs-CZ"/>
        </a:p>
      </dgm:t>
    </dgm:pt>
    <dgm:pt modelId="{5D125620-63E6-47DA-8460-09A30E04E4A9}" type="sibTrans" cxnId="{75196C14-EA05-44A9-9C45-C7E66099CA56}">
      <dgm:prSet/>
      <dgm:spPr/>
      <dgm:t>
        <a:bodyPr/>
        <a:lstStyle/>
        <a:p>
          <a:endParaRPr lang="cs-CZ"/>
        </a:p>
      </dgm:t>
    </dgm:pt>
    <dgm:pt modelId="{44492775-C495-4B97-B592-BB0DB37CEAB4}">
      <dgm:prSet phldrT="[Text]" custT="1"/>
      <dgm:spPr/>
      <dgm:t>
        <a:bodyPr/>
        <a:lstStyle/>
        <a:p>
          <a:r>
            <a:rPr lang="cs-CZ" sz="4400" dirty="0" smtClean="0"/>
            <a:t>První ranní</a:t>
          </a:r>
          <a:br>
            <a:rPr lang="cs-CZ" sz="4400" dirty="0" smtClean="0"/>
          </a:br>
          <a:r>
            <a:rPr lang="cs-CZ" sz="4400" dirty="0" smtClean="0"/>
            <a:t> moč</a:t>
          </a:r>
          <a:endParaRPr lang="cs-CZ" sz="4400" dirty="0"/>
        </a:p>
      </dgm:t>
    </dgm:pt>
    <dgm:pt modelId="{AD9EBC61-02A6-4277-BFFB-FF844782D7AD}" type="parTrans" cxnId="{5F1AC1B4-50E2-4E61-99C3-9BADE23BCA38}">
      <dgm:prSet/>
      <dgm:spPr/>
      <dgm:t>
        <a:bodyPr/>
        <a:lstStyle/>
        <a:p>
          <a:endParaRPr lang="cs-CZ"/>
        </a:p>
      </dgm:t>
    </dgm:pt>
    <dgm:pt modelId="{A7E25C3A-9514-42EE-910D-2DE1A6C17B30}" type="sibTrans" cxnId="{5F1AC1B4-50E2-4E61-99C3-9BADE23BCA38}">
      <dgm:prSet/>
      <dgm:spPr/>
      <dgm:t>
        <a:bodyPr/>
        <a:lstStyle/>
        <a:p>
          <a:endParaRPr lang="cs-CZ"/>
        </a:p>
      </dgm:t>
    </dgm:pt>
    <dgm:pt modelId="{56D16505-18B2-466D-8C71-90F26EAB5B30}" type="pres">
      <dgm:prSet presAssocID="{4F9AB098-EAFD-40C8-9C64-F00ED3F8EC64}" presName="Name0" presStyleCnt="0">
        <dgm:presLayoutVars>
          <dgm:dir/>
          <dgm:animLvl val="lvl"/>
          <dgm:resizeHandles val="exact"/>
        </dgm:presLayoutVars>
      </dgm:prSet>
      <dgm:spPr/>
    </dgm:pt>
    <dgm:pt modelId="{B5A873C6-248D-4400-AE45-68FA2EBC019D}" type="pres">
      <dgm:prSet presAssocID="{7C7C7BA4-CD97-4788-975E-F791C1409AD7}" presName="Name8" presStyleCnt="0"/>
      <dgm:spPr/>
    </dgm:pt>
    <dgm:pt modelId="{0CD37472-98A0-4C55-BE3F-32547EFBEF69}" type="pres">
      <dgm:prSet presAssocID="{7C7C7BA4-CD97-4788-975E-F791C1409AD7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A3E5F7-B74D-41C8-9111-F5143BF2C251}" type="pres">
      <dgm:prSet presAssocID="{7C7C7BA4-CD97-4788-975E-F791C1409A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8D702E-43D4-4C3A-BB1C-296636D16E60}" type="pres">
      <dgm:prSet presAssocID="{44492775-C495-4B97-B592-BB0DB37CEAB4}" presName="Name8" presStyleCnt="0"/>
      <dgm:spPr/>
    </dgm:pt>
    <dgm:pt modelId="{DE222287-BB27-414A-8179-F7E1984ED08F}" type="pres">
      <dgm:prSet presAssocID="{44492775-C495-4B97-B592-BB0DB37CEAB4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C4CDC-8283-44D3-BC8E-F41EDC412CEF}" type="pres">
      <dgm:prSet presAssocID="{44492775-C495-4B97-B592-BB0DB37CEA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3F4684-921F-4F7B-94B9-4AC5865EB8D1}" type="presOf" srcId="{44492775-C495-4B97-B592-BB0DB37CEAB4}" destId="{37BC4CDC-8283-44D3-BC8E-F41EDC412CEF}" srcOrd="1" destOrd="0" presId="urn:microsoft.com/office/officeart/2005/8/layout/pyramid3"/>
    <dgm:cxn modelId="{75196C14-EA05-44A9-9C45-C7E66099CA56}" srcId="{4F9AB098-EAFD-40C8-9C64-F00ED3F8EC64}" destId="{7C7C7BA4-CD97-4788-975E-F791C1409AD7}" srcOrd="0" destOrd="0" parTransId="{DBFF3602-8890-4E2A-8EC3-CA90F08201D6}" sibTransId="{5D125620-63E6-47DA-8460-09A30E04E4A9}"/>
    <dgm:cxn modelId="{EB6028F4-F00D-41CB-9DEF-96DA4B608D90}" type="presOf" srcId="{4F9AB098-EAFD-40C8-9C64-F00ED3F8EC64}" destId="{56D16505-18B2-466D-8C71-90F26EAB5B30}" srcOrd="0" destOrd="0" presId="urn:microsoft.com/office/officeart/2005/8/layout/pyramid3"/>
    <dgm:cxn modelId="{D07262C1-5599-4990-AB8F-B80DE261B074}" type="presOf" srcId="{44492775-C495-4B97-B592-BB0DB37CEAB4}" destId="{DE222287-BB27-414A-8179-F7E1984ED08F}" srcOrd="0" destOrd="0" presId="urn:microsoft.com/office/officeart/2005/8/layout/pyramid3"/>
    <dgm:cxn modelId="{A08BE2BD-5AA0-4B88-8068-29FF047F4DB5}" type="presOf" srcId="{7C7C7BA4-CD97-4788-975E-F791C1409AD7}" destId="{0CD37472-98A0-4C55-BE3F-32547EFBEF69}" srcOrd="0" destOrd="0" presId="urn:microsoft.com/office/officeart/2005/8/layout/pyramid3"/>
    <dgm:cxn modelId="{5F1AC1B4-50E2-4E61-99C3-9BADE23BCA38}" srcId="{4F9AB098-EAFD-40C8-9C64-F00ED3F8EC64}" destId="{44492775-C495-4B97-B592-BB0DB37CEAB4}" srcOrd="1" destOrd="0" parTransId="{AD9EBC61-02A6-4277-BFFB-FF844782D7AD}" sibTransId="{A7E25C3A-9514-42EE-910D-2DE1A6C17B30}"/>
    <dgm:cxn modelId="{9380C9A8-0F7C-49F9-B0EF-223279835703}" type="presOf" srcId="{7C7C7BA4-CD97-4788-975E-F791C1409AD7}" destId="{CEA3E5F7-B74D-41C8-9111-F5143BF2C251}" srcOrd="1" destOrd="0" presId="urn:microsoft.com/office/officeart/2005/8/layout/pyramid3"/>
    <dgm:cxn modelId="{2F1ECEA6-5B59-4101-A984-34438B0108FF}" type="presParOf" srcId="{56D16505-18B2-466D-8C71-90F26EAB5B30}" destId="{B5A873C6-248D-4400-AE45-68FA2EBC019D}" srcOrd="0" destOrd="0" presId="urn:microsoft.com/office/officeart/2005/8/layout/pyramid3"/>
    <dgm:cxn modelId="{73CB1101-1667-4F11-B781-9EC4464B042C}" type="presParOf" srcId="{B5A873C6-248D-4400-AE45-68FA2EBC019D}" destId="{0CD37472-98A0-4C55-BE3F-32547EFBEF69}" srcOrd="0" destOrd="0" presId="urn:microsoft.com/office/officeart/2005/8/layout/pyramid3"/>
    <dgm:cxn modelId="{B5A1AF78-7F69-4BA3-B2ED-EF5BA85593F8}" type="presParOf" srcId="{B5A873C6-248D-4400-AE45-68FA2EBC019D}" destId="{CEA3E5F7-B74D-41C8-9111-F5143BF2C251}" srcOrd="1" destOrd="0" presId="urn:microsoft.com/office/officeart/2005/8/layout/pyramid3"/>
    <dgm:cxn modelId="{16908759-D6C0-4950-9D29-3ADB765960DC}" type="presParOf" srcId="{56D16505-18B2-466D-8C71-90F26EAB5B30}" destId="{078D702E-43D4-4C3A-BB1C-296636D16E60}" srcOrd="1" destOrd="0" presId="urn:microsoft.com/office/officeart/2005/8/layout/pyramid3"/>
    <dgm:cxn modelId="{8C6B291E-90BD-4162-B69D-EEC6C7B9B990}" type="presParOf" srcId="{078D702E-43D4-4C3A-BB1C-296636D16E60}" destId="{DE222287-BB27-414A-8179-F7E1984ED08F}" srcOrd="0" destOrd="0" presId="urn:microsoft.com/office/officeart/2005/8/layout/pyramid3"/>
    <dgm:cxn modelId="{89596706-C79F-4417-88A7-DDA28F828C01}" type="presParOf" srcId="{078D702E-43D4-4C3A-BB1C-296636D16E60}" destId="{37BC4CDC-8283-44D3-BC8E-F41EDC412CE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37472-98A0-4C55-BE3F-32547EFBEF69}">
      <dsp:nvSpPr>
        <dsp:cNvPr id="0" name=""/>
        <dsp:cNvSpPr/>
      </dsp:nvSpPr>
      <dsp:spPr>
        <a:xfrm rot="10800000">
          <a:off x="0" y="0"/>
          <a:ext cx="8229600" cy="2262981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Náhodný vzorek</a:t>
          </a:r>
          <a:endParaRPr lang="cs-CZ" sz="6500" kern="1200" dirty="0"/>
        </a:p>
      </dsp:txBody>
      <dsp:txXfrm rot="-10800000">
        <a:off x="1440179" y="0"/>
        <a:ext cx="5349240" cy="2262981"/>
      </dsp:txXfrm>
    </dsp:sp>
    <dsp:sp modelId="{DE222287-BB27-414A-8179-F7E1984ED08F}">
      <dsp:nvSpPr>
        <dsp:cNvPr id="0" name=""/>
        <dsp:cNvSpPr/>
      </dsp:nvSpPr>
      <dsp:spPr>
        <a:xfrm rot="10800000">
          <a:off x="2057399" y="2262981"/>
          <a:ext cx="4114800" cy="2262981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První ranní</a:t>
          </a:r>
          <a:br>
            <a:rPr lang="cs-CZ" sz="4400" kern="1200" dirty="0" smtClean="0"/>
          </a:br>
          <a:r>
            <a:rPr lang="cs-CZ" sz="4400" kern="1200" dirty="0" smtClean="0"/>
            <a:t> moč</a:t>
          </a:r>
          <a:endParaRPr lang="cs-CZ" sz="4400" kern="1200" dirty="0"/>
        </a:p>
      </dsp:txBody>
      <dsp:txXfrm rot="-10800000">
        <a:off x="2057399" y="2262981"/>
        <a:ext cx="4114800" cy="226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9599-4BB5-442A-BA0E-39BF306C7EDB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2AA7E-60BD-4EDE-B575-01D3258DE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56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484C7D9-922A-429C-9BFF-61621CC7440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poznámky 7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obrázek snímku 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4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Do základního vyšetření moče řadíme vyšetření moče chemicky a močového sedimentu. Jde o esenciální analýzy, která</a:t>
            </a:r>
            <a:r>
              <a:rPr lang="cs-CZ" baseline="0" dirty="0" smtClean="0"/>
              <a:t> by měla být součástí vyšetření u každého pacienta. Výsledky mohou být prospěšné v diagnostice a sledování mnoha častých onemocnění (např. močové infekce, diabetes </a:t>
            </a:r>
            <a:r>
              <a:rPr lang="cs-CZ" baseline="0" dirty="0" err="1" smtClean="0"/>
              <a:t>mellitus</a:t>
            </a:r>
            <a:r>
              <a:rPr lang="cs-CZ" baseline="0" dirty="0" smtClean="0"/>
              <a:t>, jaterní onemocnění, poškození ledvin …). Výsledky základní chemické analýzy moče a močového sedimentu je však třeba interpretovat v kontextu s ostatními klinickými a laboratorními vyšetřeními; obvykle mají spíše orientační charakter (udávají směr další – přesnější – diagnostiky).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83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Výskyt bílkoviny v moči je obvykle závažnou známkou onemocnění</a:t>
            </a:r>
            <a:r>
              <a:rPr lang="cs-CZ" baseline="0" dirty="0" smtClean="0"/>
              <a:t> ledvin. Malé proteiny (</a:t>
            </a:r>
            <a:r>
              <a:rPr lang="cs-CZ" baseline="0" dirty="0" err="1" smtClean="0"/>
              <a:t>mikroproteiny</a:t>
            </a:r>
            <a:r>
              <a:rPr lang="cs-CZ" baseline="0" dirty="0" smtClean="0"/>
              <a:t>) fyziologicky pronikají do primární moče a jsou pak vychytány tubulárními buňkami (hlavně v proximálním tubulu). Větší proteiny do moče vůbec nepronikají. Dostane-li se tedy bílkovina až do definitivní moče, příčina může být v: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poškození glomerulární filtrační membrány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poškození funkce tubulů (</a:t>
            </a:r>
            <a:r>
              <a:rPr lang="cs-CZ" baseline="0" dirty="0" err="1" smtClean="0"/>
              <a:t>mikroproteiny</a:t>
            </a:r>
            <a:r>
              <a:rPr lang="cs-CZ" baseline="0" dirty="0" smtClean="0"/>
              <a:t> se v tubulech nevstřebávají)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zvýšené produkci </a:t>
            </a:r>
            <a:r>
              <a:rPr lang="cs-CZ" baseline="0" dirty="0" err="1" smtClean="0"/>
              <a:t>mikroproteinů</a:t>
            </a:r>
            <a:r>
              <a:rPr lang="cs-CZ" baseline="0" dirty="0" smtClean="0"/>
              <a:t> v séru – ty se pak dostávají ve zvýšené míře do tubulů, které (ač primárně zdravé) zvýšené množství profiltrované bílkoviny nestačí vstřebat</a:t>
            </a:r>
          </a:p>
          <a:p>
            <a:pPr marL="185715" indent="-185715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59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pPr defTabSz="990478">
              <a:defRPr/>
            </a:pPr>
            <a:r>
              <a:rPr lang="cs-CZ" dirty="0" smtClean="0"/>
              <a:t>Detekce proteinu v moči je založená na „</a:t>
            </a:r>
            <a:r>
              <a:rPr lang="cs-CZ" b="1" dirty="0" smtClean="0"/>
              <a:t>proteinové chybě</a:t>
            </a:r>
            <a:r>
              <a:rPr lang="cs-CZ" dirty="0" smtClean="0"/>
              <a:t>“ acidobazického indikátoru. V detekčním</a:t>
            </a:r>
            <a:r>
              <a:rPr lang="cs-CZ" baseline="0" dirty="0" smtClean="0"/>
              <a:t> políčku je tedy acidobazický indikátor, který v přítomnosti negativně nabitého proteinu (nejčastěji albuminu) změní barvu. Barvu by samozřejmě změnil i v případě změny pH. Tomu však brání pufr – ten vyrovnává případné výkyvy pH moče. Je-li však </a:t>
            </a:r>
            <a:r>
              <a:rPr lang="cs-CZ" b="1" baseline="0" dirty="0" smtClean="0"/>
              <a:t>pH</a:t>
            </a:r>
            <a:r>
              <a:rPr lang="cs-CZ" baseline="0" dirty="0" smtClean="0"/>
              <a:t> moče </a:t>
            </a:r>
            <a:r>
              <a:rPr lang="cs-CZ" b="1" baseline="0" dirty="0" smtClean="0"/>
              <a:t>velmi vysoké</a:t>
            </a:r>
            <a:r>
              <a:rPr lang="cs-CZ" baseline="0" dirty="0" smtClean="0"/>
              <a:t> (např. při </a:t>
            </a:r>
            <a:r>
              <a:rPr lang="cs-CZ" baseline="0" dirty="0" err="1" smtClean="0"/>
              <a:t>uroinfekci</a:t>
            </a:r>
            <a:r>
              <a:rPr lang="cs-CZ" baseline="0" dirty="0" smtClean="0"/>
              <a:t>), může být kapacita pufru překonána a indikátor se zbarví i bez přítomnosti proteinu </a:t>
            </a:r>
            <a:r>
              <a:rPr lang="cs-CZ" baseline="0" dirty="0" smtClean="0">
                <a:sym typeface="Wingdings" pitchFamily="2" charset="2"/>
              </a:rPr>
              <a:t> výsledek je pak </a:t>
            </a:r>
            <a:r>
              <a:rPr lang="cs-CZ" b="1" baseline="0" dirty="0" smtClean="0">
                <a:sym typeface="Wingdings" pitchFamily="2" charset="2"/>
              </a:rPr>
              <a:t>falešně pozitivní</a:t>
            </a:r>
            <a:r>
              <a:rPr lang="cs-CZ" baseline="0" dirty="0" smtClean="0">
                <a:sym typeface="Wingdings" pitchFamily="2" charset="2"/>
              </a:rPr>
              <a:t>. Na druhou stranu, přítomnost málo ionizovaného proteinu (např. </a:t>
            </a:r>
            <a:r>
              <a:rPr lang="cs-CZ" b="1" baseline="0" dirty="0" err="1" smtClean="0">
                <a:sym typeface="Wingdings" pitchFamily="2" charset="2"/>
              </a:rPr>
              <a:t>mikroproteinů</a:t>
            </a:r>
            <a:r>
              <a:rPr lang="cs-CZ" baseline="0" dirty="0" smtClean="0">
                <a:sym typeface="Wingdings" pitchFamily="2" charset="2"/>
              </a:rPr>
              <a:t> jako myoglobin, </a:t>
            </a:r>
            <a:r>
              <a:rPr lang="el-GR" dirty="0" smtClean="0">
                <a:latin typeface="+mn-lt"/>
                <a:cs typeface="Calibri"/>
              </a:rPr>
              <a:t>β</a:t>
            </a:r>
            <a:r>
              <a:rPr lang="cs-CZ" baseline="-25000" dirty="0" smtClean="0">
                <a:latin typeface="+mn-lt"/>
                <a:cs typeface="Calibri"/>
              </a:rPr>
              <a:t>2</a:t>
            </a:r>
            <a:r>
              <a:rPr lang="cs-CZ" dirty="0" smtClean="0">
                <a:latin typeface="+mn-lt"/>
                <a:cs typeface="Calibri"/>
              </a:rPr>
              <a:t>-mikroglobulin nebo Bence-</a:t>
            </a:r>
            <a:r>
              <a:rPr lang="cs-CZ" dirty="0" err="1" smtClean="0">
                <a:latin typeface="+mn-lt"/>
                <a:cs typeface="Calibri"/>
              </a:rPr>
              <a:t>Jonesova</a:t>
            </a:r>
            <a:r>
              <a:rPr lang="cs-CZ" dirty="0" smtClean="0">
                <a:latin typeface="+mn-lt"/>
                <a:cs typeface="Calibri"/>
              </a:rPr>
              <a:t> bílkovina) nemusí být detekčním proužkem zachycena </a:t>
            </a:r>
            <a:r>
              <a:rPr lang="cs-CZ" dirty="0" smtClean="0">
                <a:latin typeface="+mn-lt"/>
                <a:cs typeface="Calibri"/>
                <a:sym typeface="Wingdings" pitchFamily="2" charset="2"/>
              </a:rPr>
              <a:t> výsledek je pak </a:t>
            </a:r>
            <a:r>
              <a:rPr lang="cs-CZ" b="1" dirty="0" smtClean="0">
                <a:latin typeface="+mn-lt"/>
                <a:cs typeface="Calibri"/>
                <a:sym typeface="Wingdings" pitchFamily="2" charset="2"/>
              </a:rPr>
              <a:t>falešně negativní </a:t>
            </a:r>
            <a:r>
              <a:rPr lang="cs-CZ" b="0" dirty="0" smtClean="0">
                <a:latin typeface="+mn-lt"/>
                <a:cs typeface="Calibri"/>
                <a:sym typeface="Wingdings" pitchFamily="2" charset="2"/>
              </a:rPr>
              <a:t>(nebo falešně snížený)</a:t>
            </a:r>
            <a:r>
              <a:rPr lang="cs-CZ" dirty="0" smtClean="0">
                <a:latin typeface="+mn-lt"/>
                <a:cs typeface="Calibri"/>
                <a:sym typeface="Wingdings" pitchFamily="2" charset="2"/>
              </a:rPr>
              <a:t>.</a:t>
            </a:r>
          </a:p>
          <a:p>
            <a:pPr defTabSz="990478">
              <a:defRPr/>
            </a:pPr>
            <a:r>
              <a:rPr lang="cs-CZ" dirty="0" smtClean="0">
                <a:latin typeface="+mn-lt"/>
                <a:cs typeface="Calibri"/>
                <a:sym typeface="Wingdings" pitchFamily="2" charset="2"/>
              </a:rPr>
              <a:t>V případě falešné pozitivity u nekomplikované</a:t>
            </a:r>
            <a:r>
              <a:rPr lang="cs-CZ" baseline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cs-CZ" baseline="0" dirty="0" err="1" smtClean="0">
                <a:latin typeface="+mn-lt"/>
                <a:cs typeface="Calibri"/>
                <a:sym typeface="Wingdings" pitchFamily="2" charset="2"/>
              </a:rPr>
              <a:t>uroinfekce</a:t>
            </a:r>
            <a:r>
              <a:rPr lang="cs-CZ" baseline="0" dirty="0" smtClean="0">
                <a:latin typeface="+mn-lt"/>
                <a:cs typeface="Calibri"/>
                <a:sym typeface="Wingdings" pitchFamily="2" charset="2"/>
              </a:rPr>
              <a:t> je racionální opakovat měření po zaléčení zánětu (poklesu pH), ev. hned indikovat stanovení bílkoviny založené na jiném principu (např. precipitace s </a:t>
            </a:r>
            <a:r>
              <a:rPr lang="cs-CZ" baseline="0" dirty="0" err="1" smtClean="0">
                <a:latin typeface="+mn-lt"/>
                <a:cs typeface="Calibri"/>
                <a:sym typeface="Wingdings" pitchFamily="2" charset="2"/>
              </a:rPr>
              <a:t>kys</a:t>
            </a:r>
            <a:r>
              <a:rPr lang="cs-CZ" baseline="0" dirty="0" smtClean="0">
                <a:latin typeface="+mn-lt"/>
                <a:cs typeface="Calibri"/>
                <a:sym typeface="Wingdings" pitchFamily="2" charset="2"/>
              </a:rPr>
              <a:t>. </a:t>
            </a:r>
            <a:r>
              <a:rPr lang="cs-CZ" baseline="0" dirty="0" err="1" smtClean="0">
                <a:latin typeface="+mn-lt"/>
                <a:cs typeface="Calibri"/>
                <a:sym typeface="Wingdings" pitchFamily="2" charset="2"/>
              </a:rPr>
              <a:t>sulfosalicylovou</a:t>
            </a:r>
            <a:r>
              <a:rPr lang="cs-CZ" baseline="0" dirty="0" smtClean="0">
                <a:latin typeface="+mn-lt"/>
                <a:cs typeface="Calibri"/>
                <a:sym typeface="Wingdings" pitchFamily="2" charset="2"/>
              </a:rPr>
              <a:t>).</a:t>
            </a:r>
          </a:p>
          <a:p>
            <a:pPr defTabSz="990478">
              <a:defRPr/>
            </a:pPr>
            <a:r>
              <a:rPr lang="cs-CZ" baseline="0" dirty="0" smtClean="0">
                <a:latin typeface="+mn-lt"/>
                <a:cs typeface="Calibri"/>
                <a:sym typeface="Wingdings" pitchFamily="2" charset="2"/>
              </a:rPr>
              <a:t>Při podezření na přítomnost </a:t>
            </a:r>
            <a:r>
              <a:rPr lang="cs-CZ" baseline="0" dirty="0" err="1" smtClean="0">
                <a:latin typeface="+mn-lt"/>
                <a:cs typeface="Calibri"/>
                <a:sym typeface="Wingdings" pitchFamily="2" charset="2"/>
              </a:rPr>
              <a:t>mikroproteinů</a:t>
            </a:r>
            <a:r>
              <a:rPr lang="cs-CZ" baseline="0" dirty="0" smtClean="0">
                <a:latin typeface="+mn-lt"/>
                <a:cs typeface="Calibri"/>
                <a:sym typeface="Wingdings" pitchFamily="2" charset="2"/>
              </a:rPr>
              <a:t> nebo BJ-bílkoviny je třeba provést specifická stanovení (např. turbidimetrické stanovení myoglobinu nebo </a:t>
            </a:r>
            <a:r>
              <a:rPr lang="cs-CZ" baseline="0" dirty="0" err="1" smtClean="0">
                <a:latin typeface="+mn-lt"/>
                <a:cs typeface="Calibri"/>
                <a:sym typeface="Wingdings" pitchFamily="2" charset="2"/>
              </a:rPr>
              <a:t>imunofixaci</a:t>
            </a:r>
            <a:r>
              <a:rPr lang="cs-CZ" baseline="0" dirty="0" smtClean="0">
                <a:latin typeface="+mn-lt"/>
                <a:cs typeface="Calibri"/>
                <a:sym typeface="Wingdings" pitchFamily="2" charset="2"/>
              </a:rPr>
              <a:t> moče u BJ proteinu).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01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Chceme-li pátrat</a:t>
            </a:r>
            <a:r>
              <a:rPr lang="cs-CZ" baseline="0" dirty="0" smtClean="0"/>
              <a:t> po příčině proteinurie, jednou z možností je elektroforéza močových proteinů. Ta rozdělí bílkoviny dle velikosti a my pak můžeme usuzovat, která část nefronu je poškozena: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Je-li přítomen </a:t>
            </a:r>
            <a:r>
              <a:rPr lang="cs-CZ" b="1" baseline="0" dirty="0" smtClean="0"/>
              <a:t>pouze albumin</a:t>
            </a:r>
            <a:r>
              <a:rPr lang="cs-CZ" baseline="0" dirty="0" smtClean="0"/>
              <a:t>, je poškozen jen negativní náboj na glomerulární filtrační membráně. Proteinurii pak nazýváme </a:t>
            </a:r>
            <a:r>
              <a:rPr lang="cs-CZ" b="1" baseline="0" dirty="0" smtClean="0"/>
              <a:t>glomerulární selektivní</a:t>
            </a:r>
            <a:endParaRPr lang="cs-CZ" b="0" baseline="0" dirty="0" smtClean="0"/>
          </a:p>
          <a:p>
            <a:pPr marL="185715" indent="-185715">
              <a:buFont typeface="Arial" pitchFamily="34" charset="0"/>
              <a:buChar char="•"/>
            </a:pPr>
            <a:r>
              <a:rPr lang="cs-CZ" b="0" baseline="0" dirty="0" smtClean="0"/>
              <a:t>Jsou-li navíc přítomny </a:t>
            </a:r>
            <a:r>
              <a:rPr lang="cs-CZ" b="1" baseline="0" dirty="0" smtClean="0"/>
              <a:t>velké proteiny</a:t>
            </a:r>
            <a:r>
              <a:rPr lang="cs-CZ" b="0" baseline="0" dirty="0" smtClean="0"/>
              <a:t> jako např. </a:t>
            </a:r>
            <a:r>
              <a:rPr lang="cs-CZ" b="0" baseline="0" dirty="0" err="1" smtClean="0"/>
              <a:t>IgG</a:t>
            </a:r>
            <a:r>
              <a:rPr lang="cs-CZ" b="0" baseline="0" dirty="0" smtClean="0"/>
              <a:t>, je poškození glomerulární membrány závažnější a jedná se o </a:t>
            </a:r>
            <a:r>
              <a:rPr lang="cs-CZ" b="1" baseline="0" dirty="0" smtClean="0"/>
              <a:t>glomerulární neselektivní</a:t>
            </a:r>
            <a:r>
              <a:rPr lang="cs-CZ" b="0" baseline="0" dirty="0" smtClean="0"/>
              <a:t> proteinurii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="0" baseline="0" dirty="0" smtClean="0"/>
              <a:t>Najdeme-li v moči </a:t>
            </a:r>
            <a:r>
              <a:rPr lang="cs-CZ" b="0" baseline="0" dirty="0" err="1" smtClean="0"/>
              <a:t>mikroproteiny</a:t>
            </a:r>
            <a:r>
              <a:rPr lang="cs-CZ" b="0" baseline="0" dirty="0" smtClean="0"/>
              <a:t>, základní příčiny mohou být 2: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cs-CZ" b="0" baseline="0" dirty="0" smtClean="0"/>
              <a:t>Poškození tubulů (např. </a:t>
            </a:r>
            <a:r>
              <a:rPr lang="cs-CZ" b="0" baseline="0" dirty="0" err="1" smtClean="0"/>
              <a:t>nefrotoxickými</a:t>
            </a:r>
            <a:r>
              <a:rPr lang="cs-CZ" b="0" baseline="0" dirty="0" smtClean="0"/>
              <a:t> látkami jako </a:t>
            </a:r>
            <a:r>
              <a:rPr lang="cs-CZ" b="0" baseline="0" dirty="0" err="1" smtClean="0"/>
              <a:t>cisplatina</a:t>
            </a:r>
            <a:r>
              <a:rPr lang="cs-CZ" b="0" baseline="0" dirty="0" smtClean="0"/>
              <a:t>, </a:t>
            </a:r>
            <a:r>
              <a:rPr lang="cs-CZ" b="0" baseline="0" dirty="0" err="1" smtClean="0"/>
              <a:t>genatmicin</a:t>
            </a:r>
            <a:r>
              <a:rPr lang="cs-CZ" b="0" baseline="0" dirty="0" smtClean="0"/>
              <a:t>, RTG kontrastní látky, </a:t>
            </a:r>
            <a:r>
              <a:rPr lang="cs-CZ" b="0" baseline="0" dirty="0" err="1" smtClean="0"/>
              <a:t>Hg</a:t>
            </a:r>
            <a:r>
              <a:rPr lang="cs-CZ" b="0" baseline="0" dirty="0" smtClean="0"/>
              <a:t>, Cd …); hovoříme pak o </a:t>
            </a:r>
            <a:r>
              <a:rPr lang="cs-CZ" b="1" baseline="0" dirty="0" smtClean="0"/>
              <a:t>tubulární proteinurii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cs-CZ" b="0" baseline="0" dirty="0" smtClean="0"/>
              <a:t>Nadprodukce </a:t>
            </a:r>
            <a:r>
              <a:rPr lang="cs-CZ" b="0" baseline="0" dirty="0" err="1" smtClean="0"/>
              <a:t>mikroproteinu</a:t>
            </a:r>
            <a:r>
              <a:rPr lang="cs-CZ" b="0" baseline="0" dirty="0" smtClean="0"/>
              <a:t> (např. myoglobinu při poranění svalů nebo BJ-bílkoviny u mnohočetného myelomu), jedná se o </a:t>
            </a:r>
            <a:r>
              <a:rPr lang="cs-CZ" b="1" baseline="0" dirty="0" err="1" smtClean="0"/>
              <a:t>prerenální</a:t>
            </a:r>
            <a:r>
              <a:rPr lang="cs-CZ" b="1" baseline="0" dirty="0" smtClean="0"/>
              <a:t> (</a:t>
            </a:r>
            <a:r>
              <a:rPr lang="cs-CZ" b="1" baseline="0" dirty="0" err="1" smtClean="0"/>
              <a:t>overflow</a:t>
            </a:r>
            <a:r>
              <a:rPr lang="cs-CZ" b="1" baseline="0" dirty="0" smtClean="0"/>
              <a:t>) proteinurii</a:t>
            </a:r>
          </a:p>
          <a:p>
            <a:r>
              <a:rPr lang="cs-CZ" b="0" baseline="0" dirty="0" smtClean="0"/>
              <a:t>Dle příčiny pak můžeme zahájit léčbu nebo zabránit dalšímu poškození ledvin (např. snížení dávky nebo vynechání </a:t>
            </a:r>
            <a:r>
              <a:rPr lang="cs-CZ" b="0" baseline="0" dirty="0" err="1" smtClean="0"/>
              <a:t>nefrotoxického</a:t>
            </a:r>
            <a:r>
              <a:rPr lang="cs-CZ" b="0" baseline="0" dirty="0" smtClean="0"/>
              <a:t> léku, optimální hydratace, léčba základního onemocnění).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487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Nález krve v moči je vždy nutné pečlivě vyšetřit, protože příčiny hematurie bývají</a:t>
            </a:r>
            <a:r>
              <a:rPr lang="cs-CZ" baseline="0" dirty="0" smtClean="0"/>
              <a:t> závažné. V první řadě je třeba vyloučit špatný odběr vzorku (např. kontaminace menstruační krví) nebo interference. Detekce krve je totiž založena na schopnosti </a:t>
            </a:r>
            <a:r>
              <a:rPr lang="cs-CZ" b="1" baseline="0" dirty="0" smtClean="0"/>
              <a:t>hemu oxidovat</a:t>
            </a:r>
            <a:r>
              <a:rPr lang="cs-CZ" baseline="0" dirty="0" smtClean="0"/>
              <a:t> (v přítomnosti peroxidu) chromogen. Proto reaguje jak volný hemoglobin, tak i myoglobin (také obsahuje hem) a samozřejmě i erytrocyty (ty </a:t>
            </a:r>
            <a:r>
              <a:rPr lang="cs-CZ" baseline="0" dirty="0" err="1" smtClean="0"/>
              <a:t>lyzují</a:t>
            </a:r>
            <a:r>
              <a:rPr lang="cs-CZ" baseline="0" dirty="0" smtClean="0"/>
              <a:t> při kontaktu s detekčním políčkem a uvolní tak hemoglobin uvnitř erytrocytů). Některé detekční proužky jsou schopné rozlišit mezi </a:t>
            </a:r>
            <a:r>
              <a:rPr lang="cs-CZ" baseline="0" dirty="0" err="1" smtClean="0"/>
              <a:t>erytrocyturií</a:t>
            </a:r>
            <a:r>
              <a:rPr lang="cs-CZ" baseline="0" dirty="0" smtClean="0"/>
              <a:t> a hemoglobin- či </a:t>
            </a:r>
            <a:r>
              <a:rPr lang="cs-CZ" baseline="0" dirty="0" err="1" smtClean="0"/>
              <a:t>myoglobinurií</a:t>
            </a:r>
            <a:r>
              <a:rPr lang="cs-CZ" baseline="0" dirty="0" smtClean="0"/>
              <a:t> (erytrocyty vytvářejí „kropenatý“ vzor, kdežto </a:t>
            </a:r>
            <a:r>
              <a:rPr lang="cs-CZ" baseline="0" dirty="0" err="1" smtClean="0"/>
              <a:t>hemoproteiny</a:t>
            </a:r>
            <a:r>
              <a:rPr lang="cs-CZ" baseline="0" dirty="0" smtClean="0"/>
              <a:t> jednolitou barvu). Laboratoře však standardně vydávají chemicky jen </a:t>
            </a:r>
            <a:r>
              <a:rPr lang="cs-CZ" baseline="0" dirty="0" err="1" smtClean="0"/>
              <a:t>semikvantitativní</a:t>
            </a:r>
            <a:r>
              <a:rPr lang="cs-CZ" baseline="0" dirty="0" smtClean="0"/>
              <a:t> výsledek krve v moči bez podrobnějšího rozlišení a vždy je třeba doplnit vyšetření mikroskopické. </a:t>
            </a:r>
            <a:r>
              <a:rPr lang="cs-CZ" baseline="0" dirty="0" err="1" smtClean="0"/>
              <a:t>Myoglobinurie</a:t>
            </a:r>
            <a:r>
              <a:rPr lang="cs-CZ" baseline="0" dirty="0" smtClean="0"/>
              <a:t> (např. při </a:t>
            </a:r>
            <a:r>
              <a:rPr lang="cs-CZ" baseline="0" dirty="0" err="1" smtClean="0"/>
              <a:t>crush</a:t>
            </a:r>
            <a:r>
              <a:rPr lang="cs-CZ" baseline="0" dirty="0" smtClean="0"/>
              <a:t> syndromu) i </a:t>
            </a:r>
            <a:r>
              <a:rPr lang="cs-CZ" baseline="0" dirty="0" err="1" smtClean="0"/>
              <a:t>hemoglobinurie</a:t>
            </a:r>
            <a:r>
              <a:rPr lang="cs-CZ" baseline="0" dirty="0" smtClean="0"/>
              <a:t> (např. při hemolytické anémii) mohou být rovněž nebezpečné a precipitace těchto proteinů v tubulech může způsobit akutní poškození ledvin. Prevencí je zejména řádná hydratace pacienta. </a:t>
            </a:r>
            <a:r>
              <a:rPr lang="cs-CZ" b="1" baseline="0" dirty="0" smtClean="0"/>
              <a:t>Falešně pozitivní</a:t>
            </a:r>
            <a:r>
              <a:rPr lang="cs-CZ" baseline="0" dirty="0" smtClean="0"/>
              <a:t> výsledky mohou způsobit </a:t>
            </a:r>
            <a:r>
              <a:rPr lang="cs-CZ" b="1" baseline="0" dirty="0" smtClean="0"/>
              <a:t>oxidační</a:t>
            </a:r>
            <a:r>
              <a:rPr lang="cs-CZ" baseline="0" dirty="0" smtClean="0"/>
              <a:t> činidla (zejména zbytky desinfekčních prostředků v odběrové nádobce). Uvádí se i možnost falešně negativních výsledků v přítomnosti vysokých koncentrací vitamínu C, nicméně moderní diagnostické proužky touto interferencí již obvykle netrpí .</a:t>
            </a:r>
          </a:p>
          <a:p>
            <a:r>
              <a:rPr lang="cs-CZ" baseline="0" dirty="0" smtClean="0"/>
              <a:t>Dle intenzity můžeme rozlišit hematurii makroskopickou a mikroskopickou. Dle příčiny pak: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err="1" smtClean="0"/>
              <a:t>Prerenální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myoglobinurie</a:t>
            </a:r>
            <a:r>
              <a:rPr lang="cs-CZ" baseline="0" dirty="0" smtClean="0"/>
              <a:t> nebo </a:t>
            </a:r>
            <a:r>
              <a:rPr lang="cs-CZ" baseline="0" dirty="0" err="1" smtClean="0"/>
              <a:t>hemoglobinurie</a:t>
            </a:r>
            <a:r>
              <a:rPr lang="cs-CZ" baseline="0" dirty="0" smtClean="0"/>
              <a:t> (viz výše)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Renální – poškození glomerulární membrány způsobí její propustnost pro erytrocyty; mikroskopické vyšetření ve fázovém kontrastu může odhalit </a:t>
            </a:r>
            <a:r>
              <a:rPr lang="cs-CZ" baseline="0" dirty="0" err="1" smtClean="0"/>
              <a:t>dysmorfní</a:t>
            </a:r>
            <a:r>
              <a:rPr lang="cs-CZ" baseline="0" dirty="0" smtClean="0"/>
              <a:t> erytrocyty (poškozené prodíráním se přes glomerulární membránu). Zejména </a:t>
            </a:r>
            <a:r>
              <a:rPr lang="cs-CZ" baseline="0" dirty="0" err="1" smtClean="0"/>
              <a:t>akantocyty</a:t>
            </a:r>
            <a:r>
              <a:rPr lang="cs-CZ" baseline="0" dirty="0" smtClean="0"/>
              <a:t> jsou pro renální </a:t>
            </a:r>
            <a:r>
              <a:rPr lang="cs-CZ" baseline="0" dirty="0" err="1" smtClean="0"/>
              <a:t>erytrocyturii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patognomické</a:t>
            </a:r>
            <a:r>
              <a:rPr lang="cs-CZ" baseline="0" dirty="0" smtClean="0"/>
              <a:t>. Pro vyšetření ve fázovém kontrastu je potřeba zajistit velmi čerstvý vzorek moče (do 30 min od odběru), jinak </a:t>
            </a:r>
            <a:r>
              <a:rPr lang="cs-CZ" baseline="0" dirty="0" err="1" smtClean="0"/>
              <a:t>dysmorfní</a:t>
            </a:r>
            <a:r>
              <a:rPr lang="cs-CZ" baseline="0" dirty="0" smtClean="0"/>
              <a:t> erytrocyty </a:t>
            </a:r>
            <a:r>
              <a:rPr lang="cs-CZ" baseline="0" dirty="0" err="1" smtClean="0"/>
              <a:t>lyzují</a:t>
            </a:r>
            <a:r>
              <a:rPr lang="cs-CZ" baseline="0" dirty="0" smtClean="0"/>
              <a:t> a výsledek bude falešně </a:t>
            </a:r>
            <a:r>
              <a:rPr lang="cs-CZ" baseline="0" dirty="0" err="1" smtClean="0"/>
              <a:t>negatvivní</a:t>
            </a:r>
            <a:r>
              <a:rPr lang="cs-CZ" baseline="0" dirty="0" smtClean="0"/>
              <a:t>. Příčinou renální hematurie bývají některé glomerulonefritidy.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err="1" smtClean="0"/>
              <a:t>Postrenální</a:t>
            </a:r>
            <a:r>
              <a:rPr lang="cs-CZ" baseline="0" dirty="0" smtClean="0"/>
              <a:t> – příčinou tohoto druhu hematurie může být nádor ledvin nebo močových cest, močový kámen, trauma (havárie, cévkování), zánět ev. antikoagulační a </a:t>
            </a:r>
            <a:r>
              <a:rPr lang="cs-CZ" baseline="0" dirty="0" err="1" smtClean="0"/>
              <a:t>antiagregační</a:t>
            </a:r>
            <a:r>
              <a:rPr lang="cs-CZ" baseline="0" dirty="0" smtClean="0"/>
              <a:t> léčba. Erytrocyty tohoto původu mají (na rozdíl od </a:t>
            </a:r>
            <a:r>
              <a:rPr lang="cs-CZ" baseline="0" dirty="0" err="1" smtClean="0"/>
              <a:t>dysmorfních</a:t>
            </a:r>
            <a:r>
              <a:rPr lang="cs-CZ" baseline="0" dirty="0" smtClean="0"/>
              <a:t> erytrocytů renálního původu) charakteristický bikonkávní tvar.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94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cs-CZ" sz="1300" dirty="0"/>
              <a:t>U zdravého člověka je glukóza profiltrovaná glomerulem prakticky úplně vstřebána v proximálním tubulu. Pokud však koncentrace v krvi přesáhne cca 10 </a:t>
            </a:r>
            <a:r>
              <a:rPr lang="cs-CZ" sz="1300" dirty="0" err="1"/>
              <a:t>mmol</a:t>
            </a:r>
            <a:r>
              <a:rPr lang="cs-CZ" sz="1300" dirty="0"/>
              <a:t>/l (tzv. renální práh pro glukózu), tubulární buňky ji již nestačí vychytat a objeví se v moči. Příčinou glykosurie tedy může být:</a:t>
            </a:r>
          </a:p>
          <a:p>
            <a:pPr marL="185715" indent="-185715" fontAlgn="base">
              <a:buFont typeface="Arial" pitchFamily="34" charset="0"/>
              <a:buChar char="•"/>
            </a:pPr>
            <a:r>
              <a:rPr lang="cs-CZ" sz="1300" dirty="0"/>
              <a:t>nejčastěji překročení renálního prahu pro glukózu (jako je tomu u diabetiků).</a:t>
            </a:r>
          </a:p>
          <a:p>
            <a:pPr marL="185715" indent="-185715" fontAlgn="base">
              <a:buFont typeface="Arial" pitchFamily="34" charset="0"/>
              <a:buChar char="•"/>
            </a:pPr>
            <a:r>
              <a:rPr lang="cs-CZ" sz="1300" dirty="0"/>
              <a:t>snížení renálního prahu (</a:t>
            </a:r>
            <a:r>
              <a:rPr lang="cs-CZ" sz="1300" dirty="0" err="1"/>
              <a:t>Fanconiho</a:t>
            </a:r>
            <a:r>
              <a:rPr lang="cs-CZ" sz="1300" dirty="0"/>
              <a:t> syndrom, i u zdravých jedinců) - označujeme ji renální glykosurií</a:t>
            </a:r>
          </a:p>
          <a:p>
            <a:pPr marL="185715" indent="-185715" fontAlgn="base">
              <a:buFont typeface="Arial" pitchFamily="34" charset="0"/>
              <a:buChar char="•"/>
            </a:pPr>
            <a:r>
              <a:rPr lang="cs-CZ" sz="1300" dirty="0"/>
              <a:t>v těhotenství, kde je zvýšená glomerulární filtrace (tedy i zvýšené množství glukózy , které projde tubuly) a může být i snížený renální práh pro glukózu.</a:t>
            </a:r>
          </a:p>
          <a:p>
            <a:r>
              <a:rPr lang="cs-CZ" sz="1300" dirty="0"/>
              <a:t>I u zdravého člověka se může po jídle bohatém na sacharidy objevit glykosurie. Proto pro (orientačně</a:t>
            </a:r>
            <a:r>
              <a:rPr lang="cs-CZ" sz="1300" dirty="0" smtClean="0"/>
              <a:t>) </a:t>
            </a:r>
            <a:r>
              <a:rPr lang="cs-CZ" sz="1300" dirty="0"/>
              <a:t>diagnostické účely je vhodné používat druhou ranní moč a pacient by měl být nalačno až do odběru vzorku (v první ranní moči může být </a:t>
            </a:r>
            <a:r>
              <a:rPr lang="cs-CZ" sz="1300" dirty="0" err="1"/>
              <a:t>postprandiální</a:t>
            </a:r>
            <a:r>
              <a:rPr lang="cs-CZ" sz="1300" dirty="0"/>
              <a:t> glukóza z večerního jídla). </a:t>
            </a:r>
            <a:endParaRPr lang="cs-CZ" sz="1300" dirty="0" smtClean="0"/>
          </a:p>
          <a:p>
            <a:r>
              <a:rPr lang="cs-CZ" sz="1300" dirty="0" smtClean="0"/>
              <a:t>Princip měření glukózy v moči je založen na enzymatické oxidaci,</a:t>
            </a:r>
            <a:r>
              <a:rPr lang="cs-CZ" sz="1300" baseline="0" dirty="0" smtClean="0"/>
              <a:t> kdy </a:t>
            </a:r>
            <a:r>
              <a:rPr lang="cs-CZ" sz="1300" baseline="0" dirty="0" err="1" smtClean="0"/>
              <a:t>glukózaoxidáza</a:t>
            </a:r>
            <a:r>
              <a:rPr lang="cs-CZ" sz="1300" baseline="0" dirty="0" smtClean="0"/>
              <a:t> přemění glukózu na </a:t>
            </a:r>
            <a:r>
              <a:rPr lang="cs-CZ" sz="1300" baseline="0" dirty="0" err="1" smtClean="0"/>
              <a:t>glukonolakon</a:t>
            </a:r>
            <a:r>
              <a:rPr lang="cs-CZ" sz="1300" baseline="0" dirty="0" smtClean="0"/>
              <a:t> za vzniku H</a:t>
            </a:r>
            <a:r>
              <a:rPr lang="cs-CZ" sz="1300" baseline="-25000" dirty="0" smtClean="0"/>
              <a:t>2</a:t>
            </a:r>
            <a:r>
              <a:rPr lang="cs-CZ" sz="1300" baseline="0" dirty="0" smtClean="0"/>
              <a:t>O</a:t>
            </a:r>
            <a:r>
              <a:rPr lang="cs-CZ" sz="1300" baseline="-25000" dirty="0" smtClean="0"/>
              <a:t>2</a:t>
            </a:r>
            <a:r>
              <a:rPr lang="cs-CZ" sz="1300" baseline="0" dirty="0" smtClean="0"/>
              <a:t>  - ten pak může oxidovat chromogen na detekčním políčku. Falešně pozitivní výsledky tak mohou být zapříčiněny (podobně jako u stanovení krve v moči) zbytky desinfekčních prostředků v odběrových nádobách. Falešná negativita pak může být způsobena vysokými koncentracemi vitamínu C v moči.</a:t>
            </a:r>
            <a:endParaRPr lang="cs-CZ" sz="1300" baseline="-25000" dirty="0" smtClean="0"/>
          </a:p>
          <a:p>
            <a:r>
              <a:rPr lang="cs-CZ" sz="1300" dirty="0" smtClean="0"/>
              <a:t>Je </a:t>
            </a:r>
            <a:r>
              <a:rPr lang="cs-CZ" sz="1300" dirty="0"/>
              <a:t>vhodné připomenout, že citlivost tohoto testu není ideální (glukóza se objeví v moči až když je koncentrace v krvi vyšší než 10 </a:t>
            </a:r>
            <a:r>
              <a:rPr lang="cs-CZ" sz="1300" dirty="0" err="1"/>
              <a:t>mmol</a:t>
            </a:r>
            <a:r>
              <a:rPr lang="cs-CZ" sz="1300" dirty="0"/>
              <a:t>/l), renální práh pro glukózu může být značně individuální a může se měnit v průběhu diabetu </a:t>
            </a:r>
            <a:r>
              <a:rPr lang="cs-CZ" sz="1300" dirty="0" err="1"/>
              <a:t>mellitu</a:t>
            </a:r>
            <a:r>
              <a:rPr lang="cs-CZ" sz="1300" dirty="0"/>
              <a:t>. Glykosurie je tedy jen jednoduchým orientačním diagnostickým testem, pro sledování kompenzace diabetika se nehodí.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94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sz="1300" dirty="0"/>
              <a:t>Ketolátky vznikají převážně neúplnou oxidací volných mastných kyselin (z tuků) v situacích, kdy je nedostatek glukózy (hladovění, diabetes </a:t>
            </a:r>
            <a:r>
              <a:rPr lang="cs-CZ" sz="1300" dirty="0" err="1"/>
              <a:t>mellitus</a:t>
            </a:r>
            <a:r>
              <a:rPr lang="cs-CZ" sz="1300" dirty="0"/>
              <a:t> - zejm. 1. typu, velká fyzická zátěž, zvracení ...). Mezi ketolátky řadíme </a:t>
            </a:r>
            <a:r>
              <a:rPr lang="el-GR" sz="1300" i="1" dirty="0"/>
              <a:t>β-</a:t>
            </a:r>
            <a:r>
              <a:rPr lang="cs-CZ" sz="1300" i="1" dirty="0" err="1"/>
              <a:t>hydroxybutyrát</a:t>
            </a:r>
            <a:r>
              <a:rPr lang="cs-CZ" sz="1300" i="1" dirty="0"/>
              <a:t> </a:t>
            </a:r>
            <a:r>
              <a:rPr lang="cs-CZ" sz="1300" dirty="0"/>
              <a:t>(BHB) </a:t>
            </a:r>
            <a:r>
              <a:rPr lang="cs-CZ" sz="1300" i="1" dirty="0"/>
              <a:t>a  </a:t>
            </a:r>
            <a:r>
              <a:rPr lang="cs-CZ" sz="1300" dirty="0"/>
              <a:t>jeho oxidovanou formu</a:t>
            </a:r>
            <a:r>
              <a:rPr lang="cs-CZ" sz="1300" i="1" dirty="0"/>
              <a:t> </a:t>
            </a:r>
            <a:r>
              <a:rPr lang="cs-CZ" sz="1300" i="1" dirty="0" err="1"/>
              <a:t>acetoacetát</a:t>
            </a:r>
            <a:r>
              <a:rPr lang="cs-CZ" sz="1300" i="1" dirty="0"/>
              <a:t> </a:t>
            </a:r>
            <a:r>
              <a:rPr lang="cs-CZ" sz="1300" dirty="0"/>
              <a:t>(</a:t>
            </a:r>
            <a:r>
              <a:rPr lang="cs-CZ" sz="1300" dirty="0" err="1"/>
              <a:t>AcAc</a:t>
            </a:r>
            <a:r>
              <a:rPr lang="cs-CZ" sz="1300" dirty="0"/>
              <a:t>), jehož spontánní dekarboxylací vzniká </a:t>
            </a:r>
            <a:r>
              <a:rPr lang="cs-CZ" sz="1300" i="1" dirty="0"/>
              <a:t>aceton</a:t>
            </a:r>
            <a:r>
              <a:rPr lang="cs-CZ" sz="1300" dirty="0"/>
              <a:t>). Kvantitativně v moči převažuje </a:t>
            </a:r>
            <a:r>
              <a:rPr lang="el-GR" sz="1300" i="1" dirty="0"/>
              <a:t>β-</a:t>
            </a:r>
            <a:r>
              <a:rPr lang="cs-CZ" sz="1300" i="1" dirty="0" err="1"/>
              <a:t>hydroxybutyrát</a:t>
            </a:r>
            <a:r>
              <a:rPr lang="cs-CZ" sz="1300" dirty="0"/>
              <a:t> (asi 80%), zbytek tvoří </a:t>
            </a:r>
            <a:r>
              <a:rPr lang="cs-CZ" sz="1300" i="1" dirty="0" err="1"/>
              <a:t>acetoacetát</a:t>
            </a:r>
            <a:r>
              <a:rPr lang="cs-CZ" sz="1300" dirty="0"/>
              <a:t> (acetonu je zanedbatelné množství). Stanovení ketolátek pomocí diagnostických proužků je založeno na reakci </a:t>
            </a:r>
            <a:r>
              <a:rPr lang="cs-CZ" sz="1300" dirty="0" err="1"/>
              <a:t>nitroprusidu</a:t>
            </a:r>
            <a:r>
              <a:rPr lang="cs-CZ" sz="1300" dirty="0"/>
              <a:t> s </a:t>
            </a:r>
            <a:r>
              <a:rPr lang="cs-CZ" sz="1300" dirty="0" err="1"/>
              <a:t>ketoskupinou</a:t>
            </a:r>
            <a:r>
              <a:rPr lang="cs-CZ" sz="1300" dirty="0"/>
              <a:t> za vzniku fialového zbarvení. Ze vzorců je patrné, že </a:t>
            </a:r>
            <a:r>
              <a:rPr lang="cs-CZ" sz="1300" dirty="0" err="1"/>
              <a:t>ketoskupinu</a:t>
            </a:r>
            <a:r>
              <a:rPr lang="cs-CZ" sz="1300" dirty="0"/>
              <a:t> má pouze </a:t>
            </a:r>
            <a:r>
              <a:rPr lang="cs-CZ" sz="1300" dirty="0" err="1"/>
              <a:t>acetoacetát</a:t>
            </a:r>
            <a:r>
              <a:rPr lang="cs-CZ" sz="1300" dirty="0"/>
              <a:t> a aceton; </a:t>
            </a:r>
            <a:r>
              <a:rPr lang="el-GR" sz="1300" dirty="0"/>
              <a:t>β-</a:t>
            </a:r>
            <a:r>
              <a:rPr lang="cs-CZ" sz="1300" dirty="0" err="1"/>
              <a:t>hydroxybutyrát</a:t>
            </a:r>
            <a:r>
              <a:rPr lang="cs-CZ" sz="1300" dirty="0"/>
              <a:t> má skupinu hydroxylovou.</a:t>
            </a:r>
          </a:p>
          <a:p>
            <a:r>
              <a:rPr lang="cs-CZ" sz="1300" dirty="0"/>
              <a:t>Např. při těžké diabetické </a:t>
            </a:r>
            <a:r>
              <a:rPr lang="cs-CZ" sz="1300" dirty="0" err="1"/>
              <a:t>ketoacidóze</a:t>
            </a:r>
            <a:r>
              <a:rPr lang="cs-CZ" sz="1300" dirty="0"/>
              <a:t> doprovázené hypoxií a šokem nebo při alkoholické </a:t>
            </a:r>
            <a:r>
              <a:rPr lang="cs-CZ" sz="1300" dirty="0" err="1"/>
              <a:t>ketoacidóze</a:t>
            </a:r>
            <a:r>
              <a:rPr lang="cs-CZ" sz="1300" dirty="0"/>
              <a:t> může dojít k významnému zvýšení poměru BHB/</a:t>
            </a:r>
            <a:r>
              <a:rPr lang="cs-CZ" sz="1300" dirty="0" err="1"/>
              <a:t>AcAc</a:t>
            </a:r>
            <a:r>
              <a:rPr lang="cs-CZ" sz="1300" dirty="0"/>
              <a:t>. Vzhledem k tomu, že BHB s </a:t>
            </a:r>
            <a:r>
              <a:rPr lang="cs-CZ" sz="1300" dirty="0" err="1"/>
              <a:t>nitroprusidem</a:t>
            </a:r>
            <a:r>
              <a:rPr lang="cs-CZ" sz="1300" dirty="0"/>
              <a:t> nereaguje, může v této (</a:t>
            </a:r>
            <a:r>
              <a:rPr lang="cs-CZ" sz="1300" dirty="0" err="1"/>
              <a:t>vyjímečné</a:t>
            </a:r>
            <a:r>
              <a:rPr lang="cs-CZ" sz="1300" dirty="0"/>
              <a:t>) situaci dojít ke kvantitativnímu podhodnocení výsledků.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6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Ketolátky v moči sledujeme převážně u diabetiků I. typu jako ukazatel kompenzace nemoci – tito pacienti mají absolutní nedostatek endogenního inzulínu a v případě jeho nedostatečné substituce (např. zvýšená potřeba při zánětu nebo špatná/chybějící aplikace) se postupně rozvíjí </a:t>
            </a:r>
            <a:r>
              <a:rPr lang="cs-CZ" dirty="0" err="1" smtClean="0"/>
              <a:t>ketoacidóza</a:t>
            </a:r>
            <a:r>
              <a:rPr lang="cs-CZ" dirty="0" smtClean="0"/>
              <a:t>.</a:t>
            </a:r>
          </a:p>
          <a:p>
            <a:r>
              <a:rPr lang="cs-CZ" dirty="0" smtClean="0"/>
              <a:t>Dále najdou ketolátky své uplatnění při diagnostice</a:t>
            </a:r>
            <a:r>
              <a:rPr lang="cs-CZ" baseline="0" dirty="0" smtClean="0"/>
              <a:t> diabetické </a:t>
            </a:r>
            <a:r>
              <a:rPr lang="cs-CZ" baseline="0" dirty="0" err="1" smtClean="0"/>
              <a:t>ketoacidózy</a:t>
            </a:r>
            <a:r>
              <a:rPr lang="cs-CZ" baseline="0" dirty="0" smtClean="0"/>
              <a:t> (např. při </a:t>
            </a:r>
            <a:r>
              <a:rPr lang="cs-CZ" baseline="0" dirty="0" err="1" smtClean="0"/>
              <a:t>prvozáchytu</a:t>
            </a:r>
            <a:r>
              <a:rPr lang="cs-CZ" baseline="0" dirty="0" smtClean="0"/>
              <a:t> DM) a při sledování její léčby. Stanovení ketolátek v krvi není běžně dostupné.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2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sz="1300" dirty="0"/>
              <a:t>Konjugovaný </a:t>
            </a:r>
            <a:r>
              <a:rPr lang="cs-CZ" sz="1300" dirty="0" err="1"/>
              <a:t>blirubin</a:t>
            </a:r>
            <a:r>
              <a:rPr lang="cs-CZ" sz="1300" dirty="0"/>
              <a:t> v krvi (na rozdíl od nekonjugovaného, který je navázaný na albumin) volně proniká do moče, kde jej detekujeme např. při obstrukční žloutence nebo při poškození jater. </a:t>
            </a:r>
            <a:r>
              <a:rPr lang="cs-CZ" sz="1300" dirty="0" err="1"/>
              <a:t>Urobilinogen</a:t>
            </a:r>
            <a:r>
              <a:rPr lang="cs-CZ" sz="1300" dirty="0"/>
              <a:t> se v moči objeví např. při poškození jater nebo při hemolytické anémii. Více v kapitole Játra.</a:t>
            </a:r>
          </a:p>
          <a:p>
            <a:r>
              <a:rPr lang="cs-CZ" sz="1300" dirty="0"/>
              <a:t>Princip stanovení obvykle spočívá v reakci bilirubinu (</a:t>
            </a:r>
            <a:r>
              <a:rPr lang="cs-CZ" sz="1300" dirty="0" err="1"/>
              <a:t>diglukuronidu</a:t>
            </a:r>
            <a:r>
              <a:rPr lang="cs-CZ" sz="1300" dirty="0"/>
              <a:t>) nebo </a:t>
            </a:r>
            <a:r>
              <a:rPr lang="cs-CZ" sz="1300" dirty="0" err="1"/>
              <a:t>urobilinogenu</a:t>
            </a:r>
            <a:r>
              <a:rPr lang="cs-CZ" sz="1300" dirty="0"/>
              <a:t> s diazoniovou solí (např. 2,6-dichlorbenzen-diazonium-tetrafluoroborát pro bilirubin a 4-methyoxybenzen-diazonium-tetrafluoroborát pro </a:t>
            </a:r>
            <a:r>
              <a:rPr lang="cs-CZ" sz="1300" dirty="0" err="1"/>
              <a:t>urobilinogen</a:t>
            </a:r>
            <a:r>
              <a:rPr lang="cs-CZ" sz="1300" dirty="0"/>
              <a:t>) za vzniku azobarviva (obvykle růžová až červená barva). Interferovat mohou látky zabarvující moč (zejména do červena; např. </a:t>
            </a:r>
            <a:r>
              <a:rPr lang="cs-CZ" sz="1300" dirty="0" err="1"/>
              <a:t>fenazopyridin</a:t>
            </a:r>
            <a:r>
              <a:rPr lang="cs-CZ" sz="1300" dirty="0"/>
              <a:t>)  - ty způsobí falešně pozitivní výsledky. Naopak – příčinou falešně negativních výsledků může být oxidace bilirubinu a </a:t>
            </a:r>
            <a:r>
              <a:rPr lang="cs-CZ" sz="1300" dirty="0" err="1"/>
              <a:t>urobilinogenu</a:t>
            </a:r>
            <a:r>
              <a:rPr lang="cs-CZ" sz="1300" dirty="0"/>
              <a:t> světlem (</a:t>
            </a:r>
            <a:r>
              <a:rPr lang="cs-CZ" sz="1300" dirty="0" err="1"/>
              <a:t>fotooxidace</a:t>
            </a:r>
            <a:r>
              <a:rPr lang="cs-CZ" sz="1300" dirty="0"/>
              <a:t>). Proto je např. nepřijatelný vzorek moče ze sběrného sáčku (u cévkovaného pacienta).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02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Vyšetření močového sedimentu doplňuje informace získané z chemického vyšetření moče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testačním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proužkem. Každá laboratoř má vlastní algoritmus pro zpracování vzorku a provádění vyšetření močového sedimentu. Obvykle je chemické vyšetření “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scereeningové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 jen při jeho patologickém výsledku (většinou při pozitivitě leukocytů, nitritů, krve nebo proteinurii) pokračujeme s analýzou močového sedimentu. Vyšetření ve většině případů již probíhá na automatických analyzátorech z promíchaných, nezahuštěných vzorků moče. Principem stanovení je buď softwarová analýza digitálního mikroskopického obrazu nafoceného digitální kamerou nebo průtoková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cytometrie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(identifikace elementů je založena na měření impedance, rozptylu světla a fluorescenci).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ilustračním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videu vidíte průchod vzorku automatickým analyzátorem moče. Nejprve je vzorek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rozpipetován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jednotlivá políčka diagnostického proužku (základní chemické vyšetření moče) a poté putuje do další části přístroje, kde probíhá automatizované mikroskopické vyšetření. Zde je příklad přístroje založeného na analýze obrazu – na digitálních snímcích moče specializovaný software rozpozná jednotlivé elementy.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Výsledky vydáváme jako počet elementů v 1 µl.</a:t>
            </a:r>
            <a:endParaRPr lang="cs-CZ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nejasnostech však má stále rozhodující slovo klasické mikroskopické vyšetření zkušenou laborantkou.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Velmi důležité je správné odebrání a včasné zpracování vzorku - buňky i válce se velmi rychle  rozpadají zejména v hypotonické a alkalické moči. Močový sediment by měl být zpracován </a:t>
            </a:r>
            <a:r>
              <a:rPr lang="cs-CZ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1 hodiny po odběru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963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močovém sedimentu hlavně potvrzujeme, zda případná chemická pozitivita krve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testačním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proužkem je doprovázena </a:t>
            </a:r>
            <a:r>
              <a:rPr lang="cs-CZ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erytrocyturií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ne a jde spíše o </a:t>
            </a:r>
            <a:r>
              <a:rPr lang="cs-CZ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myoglobinurii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 </a:t>
            </a:r>
            <a:r>
              <a:rPr lang="cs-CZ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hemoglobinurii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Dále v močovém sedimentu rozlišujeme erytrocyty 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glomerulárního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dysmorfní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erytrocyty)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non-glomerulárního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původu (normálně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formované erytrocyty)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7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sz="1300" dirty="0"/>
              <a:t>Pokud nejsou vzorky moče dodány do laboratoře (a analyzovány) včas, může dojít k významnému ovlivnění výsledků. Některé změny jsou vázány na namnožení bakterií ve vzorku:  bakterie metabolizují glukózu (a ta pak ve vzorku klesá), některé bakterie mají enzym ureázu (ta metabolizuje močovinu ve vzorku na CO</a:t>
            </a:r>
            <a:r>
              <a:rPr lang="cs-CZ" sz="1300" baseline="-25000" dirty="0"/>
              <a:t>2 </a:t>
            </a:r>
            <a:r>
              <a:rPr lang="cs-CZ" sz="1300" dirty="0"/>
              <a:t>a NH</a:t>
            </a:r>
            <a:r>
              <a:rPr lang="cs-CZ" sz="1300" baseline="-25000" dirty="0"/>
              <a:t>3</a:t>
            </a:r>
            <a:r>
              <a:rPr lang="cs-CZ" sz="1300" dirty="0"/>
              <a:t> [amoniak] - ten naváže H</a:t>
            </a:r>
            <a:r>
              <a:rPr lang="cs-CZ" sz="1300" baseline="30000" dirty="0"/>
              <a:t>+</a:t>
            </a:r>
            <a:r>
              <a:rPr lang="cs-CZ" sz="1300" dirty="0"/>
              <a:t> za vzniku NH</a:t>
            </a:r>
            <a:r>
              <a:rPr lang="cs-CZ" sz="1300" baseline="-25000" dirty="0"/>
              <a:t>4</a:t>
            </a:r>
            <a:r>
              <a:rPr lang="cs-CZ" sz="1300" baseline="30000" dirty="0"/>
              <a:t>+</a:t>
            </a:r>
            <a:r>
              <a:rPr lang="cs-CZ" sz="1300" dirty="0"/>
              <a:t>, čímž zvýší pH vzorku). Dále se např. mohou odpařit ketolátky nebo oxidovat bilirubin (na světle). Základním konzervačním prostředkem vzorku moče může být lednice – ta zabrání množení bakterií, je zde temno </a:t>
            </a:r>
            <a:r>
              <a:rPr lang="cs-CZ" sz="1300" dirty="0">
                <a:sym typeface="Wingdings" pitchFamily="2" charset="2"/>
              </a:rPr>
              <a:t> uvádí se, že moč může konzervovat až na 24 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960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Leukocyty v močovém sedimentu jsou obecné známkou zánětu močové soustavy. Jeho etiologie může být infekční (pyelonefritida, cystitida …) nebo neinfekční (např. autoimunitní poškození). Nejhojněji bývají zastoupeny </a:t>
            </a:r>
            <a:r>
              <a:rPr lang="cs-CZ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neutrofily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 léky indukovanou intersticiální nefritidu jsou charakteristické </a:t>
            </a:r>
            <a:r>
              <a:rPr lang="cs-CZ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eosinofily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bakterií nás orientačně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zajímá jejich počet (identifikace probíhá mikrobiologickými metodami). V močovém sedimentu můžeme také najít kvasinky při mykotické infekci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(ty můžeme zaměnit s erytrocyty)  nebo parazity (nejčastěji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Trichomonas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vaginalis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44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Font typeface="Arial" pitchFamily="34" charset="0"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 původu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epitelií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můžeme rozlišit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cs-CZ" dirty="0" smtClean="0"/>
              <a:t>d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laždicové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(pochází z vaginy a z dolní ⅓ močové trubice) - velké buňky s centrálně uloženým jádrem (veliké přibližně jako erytrocyt), </a:t>
            </a:r>
            <a:r>
              <a:rPr lang="cs-CZ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fyziologická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součást moče 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přechodné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(výstelka od ledvinných pánviček, přes kalichy, močovody, močový měchýř až po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část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uretry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menší než dlaždicové, centrálně uložené jádro, různých tvarů (sférické, “s ocáskem” …), v malém množství fyziologicky, velké množství po katetrizaci a dalších invazivních zákrocích, atypické buňky při nádorech nebo virových infekcích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tubulární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buňky (pocházejí z tubulů  - mají různý tvar dle lokalizace (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trojhrané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kulaté [jádro je oproti přechodným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excentricky], kubické) - vždy patologické, známka tubulární nekrózy (např. otrava těžkými kovy, hemoglobin a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myoglobinurie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nefrotoxické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léky, virové infekce [HBV], akutní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rejekce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transplantátu)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490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Font typeface="Arial" pitchFamily="34" charset="0"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Válce se formují v distálních partiích nefronu. Jsou složené z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Tamm-Horsfalova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proteinu, který tubulární buňky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secernují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dalších součástí lišících se dle konkrétní patologie (např. erytrocyty, leukocyty …). Jejich tvar (šířka) kopíruje rozměr tubulů - široké válce pocházejí tedy vždy z patologicky dilatovaných tubulů.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Některé válce obsahují </a:t>
            </a:r>
            <a:r>
              <a:rPr lang="cs-CZ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buněčné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struktury: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cs-CZ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erytrocytární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(při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erytrocyturii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glomerulárního původu)</a:t>
            </a:r>
            <a:endParaRPr lang="cs-CZ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 typeface="Arial" pitchFamily="34" charset="0"/>
              <a:buChar char="•"/>
            </a:pPr>
            <a:r>
              <a:rPr lang="cs-CZ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lekocytární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(při pyelonefritidě)</a:t>
            </a:r>
            <a:endParaRPr lang="cs-CZ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 typeface="Arial" pitchFamily="34" charset="0"/>
              <a:buChar char="•"/>
            </a:pP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epiteliální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(obsahující tubulární buňky - např. při toxickém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požkození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těžkými kovy, jedy a léky; u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rejekci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transplantátu), někdy se těžko odlišují od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leukocytárních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 typeface="Arial" pitchFamily="34" charset="0"/>
              <a:buChar char="•"/>
            </a:pP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bakteriální válce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někdy obsahují i leukocyty, můžeme je najít u pyelonefritidy</a:t>
            </a:r>
            <a:endParaRPr lang="cs-CZ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Dále rozlišujeme válce 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hyalinní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(nejčastější, malé množství může být fyziologické, velké počty ukazují nespecificky na patologii ledvin -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glomerlonefrtida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pyelonefritida, chronická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insuficience …), 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granulované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(granula pocházejí z lysozomů renálních tubulárních buněk, nebo z rozpadu leukocytů; diagnostický význam je sporný - dle dalšího nálezu může znamenat tubulární poškození,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leukocyturii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nemusí být známkou patologie), 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voskové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(“válce chronického renálního selhání”, obvykle se nacházejí spolu s dalšími válci). Zjednodušeně se dá říci, že postupem času (s pokračující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stázou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moče v tubulu) se z hyalinního válce v tubulu stává granulovaný a nakonec voskový.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3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Nález krystalů v moči obvykle není známkou patologie, nedá se podle něj ani usuzovat na druh urolitiázy (je-li přítomna).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Vyjímkou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</a:t>
            </a:r>
            <a:r>
              <a:rPr lang="cs-CZ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cystinové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krystaly, které se v moči zdravého člověka vyskytovat nemohou. Záplava oxalátových krystalů může doprovázet otravu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etylénglykolem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(spolu s metabolickou acidózou, viz Toxikologie).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95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Vyšetření</a:t>
            </a:r>
            <a:r>
              <a:rPr lang="cs-CZ" baseline="0" dirty="0" smtClean="0"/>
              <a:t> moče chemicky a močového sedimentu tedy patří do „screeningových“ metod, určených pro všechny skupiny pacientů. Jde o velmi jednoduché vyšetření, které při dodržení </a:t>
            </a:r>
            <a:r>
              <a:rPr lang="cs-CZ" baseline="0" dirty="0" err="1" smtClean="0"/>
              <a:t>preanalytických</a:t>
            </a:r>
            <a:r>
              <a:rPr lang="cs-CZ" baseline="0" dirty="0" smtClean="0"/>
              <a:t> podmínek může přinést důležité informace směřující k diagnostice mnoha onemocnění. Uplatnění najde hlavně u močových infekcí, diabetu </a:t>
            </a:r>
            <a:r>
              <a:rPr lang="cs-CZ" baseline="0" dirty="0" err="1" smtClean="0"/>
              <a:t>mellitu</a:t>
            </a:r>
            <a:r>
              <a:rPr lang="cs-CZ" baseline="0" dirty="0" smtClean="0"/>
              <a:t>, jaterních onemocněních a obecně při jakékoliv patologii močového ústrojí.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9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Čas</a:t>
            </a:r>
            <a:r>
              <a:rPr lang="cs-CZ" baseline="0" dirty="0" smtClean="0"/>
              <a:t> do analýzy je u </a:t>
            </a:r>
            <a:r>
              <a:rPr lang="cs-CZ" dirty="0" smtClean="0"/>
              <a:t>základního chemické vyšetření moče </a:t>
            </a:r>
            <a:r>
              <a:rPr lang="cs-CZ" dirty="0" err="1" smtClean="0"/>
              <a:t>rel</a:t>
            </a:r>
            <a:r>
              <a:rPr lang="cs-CZ" dirty="0" smtClean="0"/>
              <a:t>. krátký</a:t>
            </a:r>
            <a:r>
              <a:rPr lang="cs-CZ" baseline="0" dirty="0" smtClean="0"/>
              <a:t> (1 h). Proto preferujeme náhodný vzorek moče, ev. první ranní moč. Sběr moče není v tomto případě nutný ani žádoucí. </a:t>
            </a:r>
            <a:r>
              <a:rPr lang="cs-CZ" sz="1300" dirty="0"/>
              <a:t>“Nesbírané” (jednorázové) močové vzorky obecně odebíráme po pečlivém očištění genitálu (ale rozhodně stačí očista v rámci běžné hygieny, není přijatelné např. drastické použití desinfekčních prostředků), do zkumavky zachytíme střední proud moče (minimálně cca 2-3 s od počátku močení). U žen během menstruace nelze správný vzorek (bez cévkování …) odebrat.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8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Základní chemické vyšetření moče se provádí pomocí diagnostických proužků</a:t>
            </a:r>
            <a:r>
              <a:rPr lang="cs-CZ" baseline="0" dirty="0" smtClean="0"/>
              <a:t> („papírků“). Po namočení proužku do vzorku moče obvykle počkáme 1 min a poté odečítáme (vizuálně nebo přístrojově) vzniklé zabarvení, které porovnáváme s příslušnou barevnou škálou. Výsledky vyjadřujeme </a:t>
            </a:r>
            <a:r>
              <a:rPr lang="cs-CZ" baseline="0" dirty="0" err="1" smtClean="0"/>
              <a:t>semikvantitativně</a:t>
            </a:r>
            <a:r>
              <a:rPr lang="cs-CZ" baseline="0" dirty="0" smtClean="0"/>
              <a:t> (např. 2+). Proužky obvykle obsahují 10 detekčních políček (na 10 analytů).</a:t>
            </a:r>
          </a:p>
          <a:p>
            <a:r>
              <a:rPr lang="cs-CZ" baseline="0" dirty="0" smtClean="0"/>
              <a:t>Výsledky můžeme využít při diagnostice močové infekce (pH, leukocyty, nitrity), při diagnostice a sledování kompenzace diabetu </a:t>
            </a:r>
            <a:r>
              <a:rPr lang="cs-CZ" baseline="0" dirty="0" err="1" smtClean="0"/>
              <a:t>mellitu</a:t>
            </a:r>
            <a:r>
              <a:rPr lang="cs-CZ" baseline="0" dirty="0" smtClean="0"/>
              <a:t> (glykosurie a ketolátky v moči), při diferenciální diagnóze žloutenek (žlučová barviva) nebo při diagnostice ledvinných poruch (specifická hmotnost, proteinurie, hematurie). Při pozitivitě chemického vyšetření moče je obvykle nutné doplnit další stanovení: např. mikroskopické u </a:t>
            </a:r>
            <a:r>
              <a:rPr lang="cs-CZ" baseline="0" dirty="0" err="1" smtClean="0"/>
              <a:t>poz</a:t>
            </a:r>
            <a:r>
              <a:rPr lang="cs-CZ" baseline="0" dirty="0" smtClean="0"/>
              <a:t>. leukocytů nebo krve chemicky; elektroforézu moče u </a:t>
            </a:r>
            <a:r>
              <a:rPr lang="cs-CZ" baseline="0" dirty="0" err="1" smtClean="0"/>
              <a:t>poz</a:t>
            </a:r>
            <a:r>
              <a:rPr lang="cs-CZ" baseline="0" dirty="0" smtClean="0"/>
              <a:t>. proteinurie nebo vyšetření krve při podezření na diabetes </a:t>
            </a:r>
            <a:r>
              <a:rPr lang="cs-CZ" baseline="0" dirty="0" err="1" smtClean="0"/>
              <a:t>mellitus</a:t>
            </a:r>
            <a:r>
              <a:rPr lang="cs-CZ" baseline="0" dirty="0" smtClean="0"/>
              <a:t> či poruchu koncentrační </a:t>
            </a:r>
            <a:r>
              <a:rPr lang="cs-CZ" baseline="0" smtClean="0"/>
              <a:t>schopnosti ledvin.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23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Při prvotní analýze</a:t>
            </a:r>
            <a:r>
              <a:rPr lang="cs-CZ" baseline="0" dirty="0" smtClean="0"/>
              <a:t> moče můžeme využít i vlastní smysly. Důležité je všímat si zbarvení moče - může napovědět, kterým směrem se v další diagnostice ubírat. </a:t>
            </a:r>
            <a:r>
              <a:rPr lang="cs-CZ" b="1" baseline="0" dirty="0" smtClean="0"/>
              <a:t>Barva moče </a:t>
            </a:r>
            <a:r>
              <a:rPr lang="cs-CZ" baseline="0" dirty="0" smtClean="0"/>
              <a:t>se fyziologicky může pohybovat od čiré, bezbarvé po žlutou až jantarovou (při sníženém příjmu tekutin). Přítomnost hemu a jeho derivátů může způsobit celou paletu barev moče: např. růžová až červená moč může být způsobená přítomností čerstvé krve, hnědočervená v přítomnosti myoglobinu, oranžová bilirubinem a urobilinem, žlutozelená v přítomnosti biliverdinu. Často může být zbarvení moče ovlivněno podávanými léky a potravinami: tak např. nitrofurantoin barví moč do oranžova, </a:t>
            </a:r>
            <a:r>
              <a:rPr lang="cs-CZ" baseline="0" dirty="0" err="1" smtClean="0"/>
              <a:t>rifampicin</a:t>
            </a:r>
            <a:r>
              <a:rPr lang="cs-CZ" baseline="0" dirty="0" smtClean="0"/>
              <a:t> do červena, po urologickém čaji bývá nahnědlá moč; z potravin mohou ovlivnit barvu moče např. borůvky (růžová až červená), rebarbora (hnědá), červená řepa (červená). Různá atypická zbarvení moče mohou způsobit (kromě léků) i bakterie (např. </a:t>
            </a:r>
            <a:r>
              <a:rPr lang="cs-CZ" baseline="0" dirty="0" err="1" smtClean="0"/>
              <a:t>Pseudomanády</a:t>
            </a:r>
            <a:r>
              <a:rPr lang="cs-CZ" baseline="0" dirty="0" smtClean="0"/>
              <a:t> mohou produkovat </a:t>
            </a:r>
            <a:r>
              <a:rPr lang="cs-CZ" baseline="0" dirty="0" err="1" smtClean="0"/>
              <a:t>modrozeleno</a:t>
            </a:r>
            <a:r>
              <a:rPr lang="cs-CZ" baseline="0" dirty="0" smtClean="0"/>
              <a:t> žlutý pigment) nebo vrozené metabolické vady (např. alkaptonurie – hnědá, </a:t>
            </a:r>
            <a:r>
              <a:rPr lang="cs-CZ" baseline="0" dirty="0" err="1" smtClean="0"/>
              <a:t>Hartnupova</a:t>
            </a:r>
            <a:r>
              <a:rPr lang="cs-CZ" baseline="0" dirty="0" smtClean="0"/>
              <a:t> choroba  - modrá).</a:t>
            </a:r>
          </a:p>
          <a:p>
            <a:r>
              <a:rPr lang="cs-CZ" b="1" baseline="0" dirty="0" smtClean="0"/>
              <a:t>Zákal moče</a:t>
            </a:r>
            <a:r>
              <a:rPr lang="cs-CZ" baseline="0" dirty="0" smtClean="0"/>
              <a:t> bývá často způsoben chybou odběru vzorku (neočištěný genitál, odběr při menstruaci …) nebo bakteriální infekcí močových cest.</a:t>
            </a:r>
          </a:p>
          <a:p>
            <a:r>
              <a:rPr lang="cs-CZ" b="1" baseline="0" dirty="0" smtClean="0"/>
              <a:t>Zápach moče </a:t>
            </a:r>
            <a:r>
              <a:rPr lang="cs-CZ" b="0" baseline="0" dirty="0" smtClean="0"/>
              <a:t>nemá velký diagnostický význam, u ketonurie můžeme zaznamenat ovocný nasládlý zápach, u některých vrozených metabolických poruch se uvádí typický zápach (obvykle </a:t>
            </a:r>
            <a:r>
              <a:rPr lang="cs-CZ" b="0" baseline="0" dirty="0" err="1" smtClean="0"/>
              <a:t>aminoacidurie</a:t>
            </a:r>
            <a:r>
              <a:rPr lang="cs-CZ" b="0" baseline="0" dirty="0" smtClean="0"/>
              <a:t> - např. javorového sirupu u nemoci javorového sirupu nebo výrazný pach moče u </a:t>
            </a:r>
            <a:r>
              <a:rPr lang="cs-CZ" b="0" baseline="0" dirty="0" err="1" smtClean="0"/>
              <a:t>fenylketonuriků</a:t>
            </a:r>
            <a:r>
              <a:rPr lang="cs-CZ" b="0" baseline="0" dirty="0" smtClean="0"/>
              <a:t> přirovnávaný k myšině).</a:t>
            </a:r>
          </a:p>
          <a:p>
            <a:r>
              <a:rPr lang="cs-CZ" b="0" baseline="0" dirty="0" smtClean="0"/>
              <a:t>Testování chutě moči je v dnešní době již spíše anekdotické a nepřijatelné. Nicméně je zřejmé, že např. </a:t>
            </a:r>
            <a:r>
              <a:rPr lang="cs-CZ" b="0" baseline="0" dirty="0" err="1" smtClean="0"/>
              <a:t>gylkosurie</a:t>
            </a:r>
            <a:r>
              <a:rPr lang="cs-CZ" b="0" baseline="0" dirty="0" smtClean="0"/>
              <a:t> je chutí detekovatelná.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9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pPr defTabSz="990478">
              <a:defRPr/>
            </a:pPr>
            <a:r>
              <a:rPr lang="cs-CZ" dirty="0" smtClean="0"/>
              <a:t>Specifická hmotnost moče je odrazem její hustoty (jde o poměr hustoty moče k destilované vodě)</a:t>
            </a:r>
            <a:r>
              <a:rPr lang="cs-CZ" baseline="0" dirty="0" smtClean="0"/>
              <a:t> a testuje schopnost tubulů koncentrovat moč. Zdravé ledviny reagují při nedostatku tekutin (dehydrataci) zvýšením resorpce vody v tubulech. Tím se v krevním řečišti zadrží potřebná voda a moč je koncentrovanější (hustější). Hlavním regulačním hormonem je ADH – ten se produkuje v hypotalamu při zvýšené osmolalitě krve a způsobuje otevření kanálů pro vodu (</a:t>
            </a:r>
            <a:r>
              <a:rPr lang="cs-CZ" baseline="0" dirty="0" err="1" smtClean="0"/>
              <a:t>aquaporinů</a:t>
            </a:r>
            <a:r>
              <a:rPr lang="cs-CZ" baseline="0" dirty="0" smtClean="0"/>
              <a:t>) v distálním tubulu a ve sběrných kanálcích ledvin. U zdravého člověka je charakteristické kolísání hustoty moče dle aktuálního příjmu tekutin. Vymizení tohoto kolísání hustoty moče může být jednou z prvních známek poškození koncentrační schopnosti ledvin.</a:t>
            </a:r>
          </a:p>
          <a:p>
            <a:r>
              <a:rPr lang="cs-CZ" dirty="0" smtClean="0"/>
              <a:t>Na diagnostických močových proužcích se měří iontová síla moče, tedy zanedbává se vliv např. urey, glukózy </a:t>
            </a:r>
            <a:r>
              <a:rPr lang="cs-CZ" baseline="0" dirty="0" smtClean="0"/>
              <a:t>nebo kontrastních látek. Naopak bílkoviny (aniont) mohou falešně zvýšit specifickou hmotnost.</a:t>
            </a:r>
          </a:p>
          <a:p>
            <a:r>
              <a:rPr lang="cs-CZ" baseline="0" dirty="0" smtClean="0"/>
              <a:t>Hlavní přínos měření specifické hmotnosti moče je tedy základní představa o koncentrační schopnosti ledvin. Např. u </a:t>
            </a:r>
            <a:r>
              <a:rPr lang="cs-CZ" baseline="0" dirty="0" err="1" smtClean="0"/>
              <a:t>prerenálního</a:t>
            </a:r>
            <a:r>
              <a:rPr lang="cs-CZ" baseline="0" dirty="0" smtClean="0"/>
              <a:t> selhání způsobeného dehydratací budou (dosud zdravé) tubuly vstřebávat maximum vody – moč bude mít tedy vysokou specifickou hmotnost. Ale u renální příčiny ledvinného selhání budou primárně poškozené i tubuly (např. po podání </a:t>
            </a:r>
            <a:r>
              <a:rPr lang="cs-CZ" baseline="0" dirty="0" err="1" smtClean="0"/>
              <a:t>nefrotoxické</a:t>
            </a:r>
            <a:r>
              <a:rPr lang="cs-CZ" baseline="0" dirty="0" smtClean="0"/>
              <a:t> látky), koncentrační schopnost bude tedy narušena a specifická hmotnost bude nízká. Typickým případem poškození koncentrační schopnosti ledvin je diabetes </a:t>
            </a:r>
            <a:r>
              <a:rPr lang="cs-CZ" baseline="0" dirty="0" err="1" smtClean="0"/>
              <a:t>insipidus</a:t>
            </a:r>
            <a:r>
              <a:rPr lang="cs-CZ" baseline="0" dirty="0" smtClean="0"/>
              <a:t>, kdy buď vázne produkce ADH nebo na něj ledviny nereagují adekvátně. Výsledkem je pak polydipsie a polyurie. K diagnostice však obvykle používáme specifičtější měření osmolality a provádíme koncentrační test (viz funkční zkoušky ledvin).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78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baseline="0" dirty="0" smtClean="0"/>
              <a:t>Zdravé ledviny jsou schopné regulovat vylučování H</a:t>
            </a:r>
            <a:r>
              <a:rPr lang="cs-CZ" baseline="30000" dirty="0" smtClean="0"/>
              <a:t>+</a:t>
            </a:r>
            <a:r>
              <a:rPr lang="cs-CZ" baseline="0" dirty="0" smtClean="0"/>
              <a:t> v širokém rozmezí, obvykle se </a:t>
            </a:r>
            <a:r>
              <a:rPr lang="cs-CZ" dirty="0" smtClean="0"/>
              <a:t>pH moče pohybuje mezi 5-6. Tato hodnota je jen orientační – je závislá např. na stravě (</a:t>
            </a:r>
            <a:r>
              <a:rPr lang="cs-CZ" dirty="0" err="1" smtClean="0"/>
              <a:t>vysokoproteinová</a:t>
            </a:r>
            <a:r>
              <a:rPr lang="cs-CZ" dirty="0" smtClean="0"/>
              <a:t> dieta</a:t>
            </a:r>
            <a:r>
              <a:rPr lang="cs-CZ" baseline="0" dirty="0" smtClean="0"/>
              <a:t> povede k nízkému pH moče a naopak vegetariánská dieta s malým obsahem proteinů a vysokým zastoupením zeleniny povede k vyššímu pH).</a:t>
            </a:r>
          </a:p>
          <a:p>
            <a:r>
              <a:rPr lang="cs-CZ" baseline="0" dirty="0" smtClean="0"/>
              <a:t>Hlavní indikací měření pH moče je podezření na </a:t>
            </a:r>
            <a:r>
              <a:rPr lang="cs-CZ" b="1" baseline="0" dirty="0" smtClean="0"/>
              <a:t>močovou infekci</a:t>
            </a:r>
            <a:r>
              <a:rPr lang="cs-CZ" baseline="0" dirty="0" smtClean="0"/>
              <a:t> (pyelonefritida, zánět močového měchýře a zánět močové trubice). Je-li zánět způsoben bakterií s enzymem ureázou (např. </a:t>
            </a:r>
            <a:r>
              <a:rPr lang="cs-CZ" baseline="0" dirty="0" err="1" smtClean="0"/>
              <a:t>Klebsiella</a:t>
            </a:r>
            <a:r>
              <a:rPr lang="cs-CZ" baseline="0" dirty="0" smtClean="0"/>
              <a:t> nebo Proteus), </a:t>
            </a:r>
            <a:r>
              <a:rPr lang="cs-CZ" b="1" baseline="0" dirty="0" smtClean="0"/>
              <a:t>zvyšuje se pH</a:t>
            </a:r>
            <a:r>
              <a:rPr lang="cs-CZ" baseline="0" dirty="0" smtClean="0"/>
              <a:t> moče (ureáza rozkládá ureu na amoniak a CO</a:t>
            </a:r>
            <a:r>
              <a:rPr lang="cs-CZ" baseline="-25000" dirty="0" smtClean="0"/>
              <a:t>2</a:t>
            </a:r>
            <a:r>
              <a:rPr lang="cs-CZ" baseline="0" dirty="0" smtClean="0"/>
              <a:t>). Další známky močové infekce při základním chemickém vyšetření moče jsou pozitivní leukocyty a nitrity.</a:t>
            </a:r>
          </a:p>
          <a:p>
            <a:r>
              <a:rPr lang="cs-CZ" baseline="0" dirty="0" smtClean="0"/>
              <a:t>Další indikací k měření pH moče je diagnostika a hlavně sledování terapie </a:t>
            </a:r>
            <a:r>
              <a:rPr lang="cs-CZ" b="1" baseline="0" dirty="0" smtClean="0"/>
              <a:t>močových kamenů</a:t>
            </a:r>
            <a:r>
              <a:rPr lang="cs-CZ" baseline="0" dirty="0" smtClean="0"/>
              <a:t>. Některé kameny totiž vznikají při kyselém pH (např. oxaláty) a při jejich prevenci je třeba udržovat </a:t>
            </a:r>
            <a:r>
              <a:rPr lang="cs-CZ" baseline="0" dirty="0" err="1" smtClean="0"/>
              <a:t>alkaličtější</a:t>
            </a:r>
            <a:r>
              <a:rPr lang="cs-CZ" baseline="0" dirty="0" smtClean="0"/>
              <a:t> pH moče.</a:t>
            </a:r>
          </a:p>
          <a:p>
            <a:r>
              <a:rPr lang="cs-CZ" dirty="0" smtClean="0"/>
              <a:t>Ledviny jsou jedním ze základních orgánů, které udržují stálé vnitřní prostředí organismu.</a:t>
            </a:r>
            <a:r>
              <a:rPr lang="cs-CZ" baseline="0" dirty="0" smtClean="0"/>
              <a:t> Jejich schopnost </a:t>
            </a:r>
            <a:r>
              <a:rPr lang="cs-CZ" b="1" baseline="0" dirty="0" smtClean="0"/>
              <a:t>vylučovat</a:t>
            </a:r>
            <a:r>
              <a:rPr lang="cs-CZ" baseline="0" dirty="0" smtClean="0"/>
              <a:t> (nebo ev. i zadržovat) </a:t>
            </a:r>
            <a:r>
              <a:rPr lang="cs-CZ" b="1" baseline="0" dirty="0" smtClean="0"/>
              <a:t>vodíkové ionty</a:t>
            </a:r>
            <a:r>
              <a:rPr lang="cs-CZ" baseline="0" dirty="0" smtClean="0"/>
              <a:t> je zásadní při regulaci pH krve. Proto také při poruchách acidobazické rovnováhy </a:t>
            </a:r>
            <a:r>
              <a:rPr lang="cs-CZ" dirty="0" smtClean="0"/>
              <a:t>pozorujeme změny pH moče (např. nízké</a:t>
            </a:r>
            <a:r>
              <a:rPr lang="cs-CZ" baseline="0" dirty="0" smtClean="0"/>
              <a:t> pH moče u acidózy).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68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S pH moče souvisí</a:t>
            </a:r>
            <a:r>
              <a:rPr lang="cs-CZ" baseline="0" dirty="0" smtClean="0"/>
              <a:t> 2 speciální pojmy: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Renální tubulární acidózy (RTA)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Paradoxní </a:t>
            </a:r>
            <a:r>
              <a:rPr lang="cs-CZ" baseline="0" dirty="0" err="1" smtClean="0"/>
              <a:t>acidurie</a:t>
            </a:r>
            <a:endParaRPr lang="cs-CZ" baseline="0" dirty="0" smtClean="0"/>
          </a:p>
          <a:p>
            <a:r>
              <a:rPr lang="cs-CZ" b="1" baseline="0" dirty="0" smtClean="0"/>
              <a:t>RTA</a:t>
            </a:r>
            <a:r>
              <a:rPr lang="cs-CZ" baseline="0" dirty="0" smtClean="0"/>
              <a:t> jsou poruchy vylučování H</a:t>
            </a:r>
            <a:r>
              <a:rPr lang="cs-CZ" baseline="30000" dirty="0" smtClean="0"/>
              <a:t>+</a:t>
            </a:r>
            <a:r>
              <a:rPr lang="cs-CZ" baseline="0" dirty="0" smtClean="0"/>
              <a:t> v tubulech ledvin (vrozené i získané), které vedou k zadržování H</a:t>
            </a:r>
            <a:r>
              <a:rPr lang="cs-CZ" baseline="30000" dirty="0" smtClean="0"/>
              <a:t>+ </a:t>
            </a:r>
            <a:r>
              <a:rPr lang="cs-CZ" baseline="0" dirty="0" smtClean="0"/>
              <a:t>v organismu (acidóza) a logicky i k vyššímu (</a:t>
            </a:r>
            <a:r>
              <a:rPr lang="cs-CZ" baseline="0" dirty="0" err="1" smtClean="0"/>
              <a:t>alkaličtějšímu</a:t>
            </a:r>
            <a:r>
              <a:rPr lang="cs-CZ" baseline="0" dirty="0" smtClean="0"/>
              <a:t>) pH moče. Pro ilustraci si uvedeme 2 typy RTA: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Proximální = typ II, je porušená tubulární reabsorpce HCO</a:t>
            </a:r>
            <a:r>
              <a:rPr lang="cs-CZ" baseline="-25000" dirty="0"/>
              <a:t>3</a:t>
            </a:r>
            <a:r>
              <a:rPr lang="cs-CZ" baseline="30000" dirty="0" smtClean="0"/>
              <a:t>- </a:t>
            </a:r>
            <a:r>
              <a:rPr lang="cs-CZ" baseline="0" dirty="0" smtClean="0"/>
              <a:t>(nevstřebá-li se v krvi bude acidóza a moč bud alkalická)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cs-CZ" baseline="0" dirty="0" smtClean="0"/>
              <a:t>Distální = typ I, porušené je vylučování H</a:t>
            </a:r>
            <a:r>
              <a:rPr lang="cs-CZ" baseline="30000" dirty="0" smtClean="0"/>
              <a:t>+</a:t>
            </a:r>
            <a:r>
              <a:rPr lang="cs-CZ" baseline="0" dirty="0" smtClean="0"/>
              <a:t> v distálním tubulu (v krvi se tedy hromadí H</a:t>
            </a:r>
            <a:r>
              <a:rPr lang="cs-CZ" baseline="30000" dirty="0" smtClean="0"/>
              <a:t>+ </a:t>
            </a:r>
            <a:r>
              <a:rPr lang="cs-CZ" baseline="0" dirty="0" smtClean="0">
                <a:sym typeface="Wingdings" pitchFamily="2" charset="2"/>
              </a:rPr>
              <a:t> acidóza a v moči pak chybí  alkalická moč). Další podrobnosti k diagnostice RTA najdete v kapitole Funkční zkoušky ledvin.</a:t>
            </a:r>
          </a:p>
          <a:p>
            <a:r>
              <a:rPr lang="cs-CZ" baseline="0" dirty="0" smtClean="0">
                <a:sym typeface="Wingdings" pitchFamily="2" charset="2"/>
              </a:rPr>
              <a:t>Paradoxní </a:t>
            </a:r>
            <a:r>
              <a:rPr lang="cs-CZ" baseline="0" dirty="0" err="1" smtClean="0">
                <a:sym typeface="Wingdings" pitchFamily="2" charset="2"/>
              </a:rPr>
              <a:t>acidurie</a:t>
            </a:r>
            <a:r>
              <a:rPr lang="cs-CZ" baseline="0" dirty="0" smtClean="0">
                <a:sym typeface="Wingdings" pitchFamily="2" charset="2"/>
              </a:rPr>
              <a:t> je stav, kdy při metabolické alkalóze pacient vylučuje kyselou moč (</a:t>
            </a:r>
            <a:r>
              <a:rPr lang="cs-CZ" baseline="0" dirty="0" err="1" smtClean="0">
                <a:sym typeface="Wingdings" pitchFamily="2" charset="2"/>
              </a:rPr>
              <a:t>kompenzatorně</a:t>
            </a:r>
            <a:r>
              <a:rPr lang="cs-CZ" baseline="0" dirty="0" smtClean="0">
                <a:sym typeface="Wingdings" pitchFamily="2" charset="2"/>
              </a:rPr>
              <a:t> by při alkalóze měl vylučovat zásaditou moč, šetřit H</a:t>
            </a:r>
            <a:r>
              <a:rPr lang="cs-CZ" baseline="30000" dirty="0" smtClean="0">
                <a:sym typeface="Wingdings" pitchFamily="2" charset="2"/>
              </a:rPr>
              <a:t>+</a:t>
            </a:r>
            <a:r>
              <a:rPr lang="cs-CZ" baseline="0" dirty="0" smtClean="0">
                <a:sym typeface="Wingdings" pitchFamily="2" charset="2"/>
              </a:rPr>
              <a:t>). Příčinou je těžká </a:t>
            </a:r>
            <a:r>
              <a:rPr lang="cs-CZ" baseline="0" dirty="0" err="1" smtClean="0">
                <a:sym typeface="Wingdings" pitchFamily="2" charset="2"/>
              </a:rPr>
              <a:t>hypokalémie</a:t>
            </a:r>
            <a:r>
              <a:rPr lang="cs-CZ" baseline="0" dirty="0" smtClean="0">
                <a:sym typeface="Wingdings" pitchFamily="2" charset="2"/>
              </a:rPr>
              <a:t> spojená s alkalózou. Nedostatek draslíku v krvi zastaví vstřebávání Na</a:t>
            </a:r>
            <a:r>
              <a:rPr lang="cs-CZ" baseline="30000" dirty="0" smtClean="0">
                <a:sym typeface="Wingdings" pitchFamily="2" charset="2"/>
              </a:rPr>
              <a:t>+</a:t>
            </a:r>
            <a:r>
              <a:rPr lang="cs-CZ" baseline="0" dirty="0" smtClean="0">
                <a:sym typeface="Wingdings" pitchFamily="2" charset="2"/>
              </a:rPr>
              <a:t> z moče tubulárním Na</a:t>
            </a:r>
            <a:r>
              <a:rPr lang="cs-CZ" baseline="30000" dirty="0" smtClean="0">
                <a:sym typeface="Wingdings" pitchFamily="2" charset="2"/>
              </a:rPr>
              <a:t>+</a:t>
            </a:r>
            <a:r>
              <a:rPr lang="cs-CZ" baseline="0" dirty="0" smtClean="0">
                <a:sym typeface="Wingdings" pitchFamily="2" charset="2"/>
              </a:rPr>
              <a:t>/K</a:t>
            </a:r>
            <a:r>
              <a:rPr lang="cs-CZ" baseline="30000" dirty="0" smtClean="0">
                <a:sym typeface="Wingdings" pitchFamily="2" charset="2"/>
              </a:rPr>
              <a:t>+</a:t>
            </a:r>
            <a:r>
              <a:rPr lang="cs-CZ" baseline="0" dirty="0" smtClean="0">
                <a:sym typeface="Wingdings" pitchFamily="2" charset="2"/>
              </a:rPr>
              <a:t> výměníkem a ten je nahrazen Na</a:t>
            </a:r>
            <a:r>
              <a:rPr lang="cs-CZ" baseline="30000" dirty="0" smtClean="0">
                <a:sym typeface="Wingdings" pitchFamily="2" charset="2"/>
              </a:rPr>
              <a:t>+</a:t>
            </a:r>
            <a:r>
              <a:rPr lang="cs-CZ" baseline="0" dirty="0" smtClean="0">
                <a:sym typeface="Wingdings" pitchFamily="2" charset="2"/>
              </a:rPr>
              <a:t>/H</a:t>
            </a:r>
            <a:r>
              <a:rPr lang="cs-CZ" baseline="30000" dirty="0" smtClean="0">
                <a:sym typeface="Wingdings" pitchFamily="2" charset="2"/>
              </a:rPr>
              <a:t>+</a:t>
            </a:r>
            <a:r>
              <a:rPr lang="cs-CZ" baseline="0" dirty="0" smtClean="0">
                <a:sym typeface="Wingdings" pitchFamily="2" charset="2"/>
              </a:rPr>
              <a:t> výměníkem, který místo draslíku vylučuje do moče vodík. Tak dochází k dalšímu prohloubení alkalózy a bludný kruh je možné protnout pouze podáním K</a:t>
            </a:r>
            <a:r>
              <a:rPr lang="cs-CZ" baseline="30000" dirty="0" smtClean="0">
                <a:sym typeface="Wingdings" pitchFamily="2" charset="2"/>
              </a:rPr>
              <a:t>+</a:t>
            </a:r>
            <a:r>
              <a:rPr lang="cs-CZ" baseline="0" dirty="0" smtClean="0">
                <a:sym typeface="Wingdings" pitchFamily="2" charset="2"/>
              </a:rPr>
              <a:t> (např. formou </a:t>
            </a:r>
            <a:r>
              <a:rPr lang="cs-CZ" baseline="0" dirty="0" err="1" smtClean="0">
                <a:sym typeface="Wingdings" pitchFamily="2" charset="2"/>
              </a:rPr>
              <a:t>KCl</a:t>
            </a:r>
            <a:r>
              <a:rPr lang="cs-CZ" baseline="0" dirty="0" smtClean="0">
                <a:sym typeface="Wingdings" pitchFamily="2" charset="2"/>
              </a:rPr>
              <a:t>).</a:t>
            </a:r>
            <a:endParaRPr lang="cs-CZ" baseline="30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45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Leukocyty a nitrity v moči jsou (spolu s pH) testy určené pro odhalení</a:t>
            </a:r>
            <a:r>
              <a:rPr lang="cs-CZ" baseline="0" dirty="0" smtClean="0"/>
              <a:t> močové infekce. </a:t>
            </a:r>
            <a:r>
              <a:rPr lang="cs-CZ" dirty="0" smtClean="0"/>
              <a:t>Chemická detekce leukocytů</a:t>
            </a:r>
            <a:r>
              <a:rPr lang="cs-CZ" baseline="0" dirty="0" smtClean="0"/>
              <a:t> je založená na měření aktivity jednoho z enzymů neutrofilních granulocytů – esterázy. Nitrity (dusitany) mohou v moči vznikat činností některých bakterií (např. </a:t>
            </a:r>
            <a:r>
              <a:rPr lang="cs-CZ" i="1" baseline="0" dirty="0" err="1" smtClean="0"/>
              <a:t>E.coli</a:t>
            </a:r>
            <a:r>
              <a:rPr lang="cs-CZ" baseline="0" dirty="0" smtClean="0"/>
              <a:t>), které umí přeměnit dusičnany na dusitany. Hlavním zdrojem dusičnanů v moči je strava (zejména zelenina), proto u hladovějících nebo parenterálně živených pacientů může být toto vyšetření falešně negativní. Falešně negativní výsledek může také způsobit, pokud je moč v měchýři jen krátkou dobu (nestačí se přeměnit detekovatelné množství dusičnanů na dusitany).</a:t>
            </a:r>
          </a:p>
          <a:p>
            <a:r>
              <a:rPr lang="cs-CZ" baseline="0" dirty="0" smtClean="0"/>
              <a:t>Oba testy tedy používáme (spolu s pH) k diagnostice a </a:t>
            </a:r>
            <a:r>
              <a:rPr lang="cs-CZ" baseline="0" dirty="0" err="1" smtClean="0"/>
              <a:t>screeningu</a:t>
            </a:r>
            <a:r>
              <a:rPr lang="cs-CZ" baseline="0" dirty="0" smtClean="0"/>
              <a:t> močových infekcí. ATB léčba však může být založená pouze na mikrobiologickém vyšetření (kultivace + citlivost).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C7D9-922A-429C-9BFF-61621CC744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5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Q:\veda_vyuka\granty_projekty\BioHeMA\loga\logolink_trans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3" y="6149975"/>
            <a:ext cx="41878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40DD18B-9947-467E-BD3A-8170B99A055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02496EA-E82A-4504-BD4D-4574B8E992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8" name="Picture 4" descr="Q:\veda_vyuka\granty_projekty\BioHeMA\prezentace\zkumavky.png"/>
          <p:cNvPicPr>
            <a:picLocks noChangeAspect="1" noChangeArrowheads="1"/>
          </p:cNvPicPr>
          <p:nvPr/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31090" t="46894" r="23803"/>
          <a:stretch/>
        </p:blipFill>
        <p:spPr bwMode="auto">
          <a:xfrm>
            <a:off x="7668344" y="2928"/>
            <a:ext cx="1440160" cy="1121816"/>
          </a:xfrm>
          <a:prstGeom prst="rect">
            <a:avLst/>
          </a:prstGeom>
          <a:noFill/>
          <a:extLst/>
        </p:spPr>
      </p:pic>
      <p:sp>
        <p:nvSpPr>
          <p:cNvPr id="2" name="Zástupný symbol pro nadpis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31" name="Picture 5" descr="Q:\veda_vyuka\granty_projekty\BioHeMA\loga\Logo-BioHema\logo_biohema.png"/>
          <p:cNvPicPr>
            <a:picLocks noChangeAspect="1" noChangeArrowheads="1"/>
          </p:cNvPicPr>
          <p:nvPr/>
        </p:nvPicPr>
        <p:blipFill>
          <a:blip r:embed="rId17"/>
          <a:srcRect r="80313"/>
          <a:stretch>
            <a:fillRect/>
          </a:stretch>
        </p:blipFill>
        <p:spPr bwMode="auto">
          <a:xfrm>
            <a:off x="25971" y="35099"/>
            <a:ext cx="449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5" Type="http://schemas.openxmlformats.org/officeDocument/2006/relationships/control" Target="../activeX/activeX1.xml"/><Relationship Id="rId4" Type="http://schemas.openxmlformats.org/officeDocument/2006/relationships/tags" Target="../tags/tag24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30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2.xml"/><Relationship Id="rId10" Type="http://schemas.openxmlformats.org/officeDocument/2006/relationships/image" Target="../media/image21.jpeg"/><Relationship Id="rId4" Type="http://schemas.openxmlformats.org/officeDocument/2006/relationships/tags" Target="../tags/tag131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tags" Target="../tags/tag171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tags" Target="../tags/tag174.xml"/><Relationship Id="rId47" Type="http://schemas.openxmlformats.org/officeDocument/2006/relationships/tags" Target="../tags/tag179.xml"/><Relationship Id="rId50" Type="http://schemas.openxmlformats.org/officeDocument/2006/relationships/tags" Target="../tags/tag182.xml"/><Relationship Id="rId55" Type="http://schemas.openxmlformats.org/officeDocument/2006/relationships/tags" Target="../tags/tag187.xml"/><Relationship Id="rId63" Type="http://schemas.openxmlformats.org/officeDocument/2006/relationships/tags" Target="../tags/tag195.xml"/><Relationship Id="rId68" Type="http://schemas.openxmlformats.org/officeDocument/2006/relationships/tags" Target="../tags/tag200.xml"/><Relationship Id="rId76" Type="http://schemas.openxmlformats.org/officeDocument/2006/relationships/tags" Target="../tags/tag208.xml"/><Relationship Id="rId7" Type="http://schemas.openxmlformats.org/officeDocument/2006/relationships/tags" Target="../tags/tag139.xml"/><Relationship Id="rId71" Type="http://schemas.openxmlformats.org/officeDocument/2006/relationships/tags" Target="../tags/tag203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9" Type="http://schemas.openxmlformats.org/officeDocument/2006/relationships/tags" Target="../tags/tag161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53" Type="http://schemas.openxmlformats.org/officeDocument/2006/relationships/tags" Target="../tags/tag185.xml"/><Relationship Id="rId58" Type="http://schemas.openxmlformats.org/officeDocument/2006/relationships/tags" Target="../tags/tag190.xml"/><Relationship Id="rId66" Type="http://schemas.openxmlformats.org/officeDocument/2006/relationships/tags" Target="../tags/tag198.xml"/><Relationship Id="rId74" Type="http://schemas.openxmlformats.org/officeDocument/2006/relationships/tags" Target="../tags/tag206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49" Type="http://schemas.openxmlformats.org/officeDocument/2006/relationships/tags" Target="../tags/tag181.xml"/><Relationship Id="rId57" Type="http://schemas.openxmlformats.org/officeDocument/2006/relationships/tags" Target="../tags/tag189.xml"/><Relationship Id="rId61" Type="http://schemas.openxmlformats.org/officeDocument/2006/relationships/tags" Target="../tags/tag193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4" Type="http://schemas.openxmlformats.org/officeDocument/2006/relationships/tags" Target="../tags/tag176.xml"/><Relationship Id="rId52" Type="http://schemas.openxmlformats.org/officeDocument/2006/relationships/tags" Target="../tags/tag184.xml"/><Relationship Id="rId60" Type="http://schemas.openxmlformats.org/officeDocument/2006/relationships/tags" Target="../tags/tag192.xml"/><Relationship Id="rId65" Type="http://schemas.openxmlformats.org/officeDocument/2006/relationships/tags" Target="../tags/tag197.xml"/><Relationship Id="rId73" Type="http://schemas.openxmlformats.org/officeDocument/2006/relationships/tags" Target="../tags/tag205.xml"/><Relationship Id="rId78" Type="http://schemas.openxmlformats.org/officeDocument/2006/relationships/notesSlide" Target="../notesSlides/notesSlide1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tags" Target="../tags/tag175.xml"/><Relationship Id="rId48" Type="http://schemas.openxmlformats.org/officeDocument/2006/relationships/tags" Target="../tags/tag180.xml"/><Relationship Id="rId56" Type="http://schemas.openxmlformats.org/officeDocument/2006/relationships/tags" Target="../tags/tag188.xml"/><Relationship Id="rId64" Type="http://schemas.openxmlformats.org/officeDocument/2006/relationships/tags" Target="../tags/tag196.xml"/><Relationship Id="rId69" Type="http://schemas.openxmlformats.org/officeDocument/2006/relationships/tags" Target="../tags/tag201.xml"/><Relationship Id="rId77" Type="http://schemas.openxmlformats.org/officeDocument/2006/relationships/slideLayout" Target="../slideLayouts/slideLayout6.xml"/><Relationship Id="rId8" Type="http://schemas.openxmlformats.org/officeDocument/2006/relationships/tags" Target="../tags/tag140.xml"/><Relationship Id="rId51" Type="http://schemas.openxmlformats.org/officeDocument/2006/relationships/tags" Target="../tags/tag183.xml"/><Relationship Id="rId72" Type="http://schemas.openxmlformats.org/officeDocument/2006/relationships/tags" Target="../tags/tag204.xml"/><Relationship Id="rId3" Type="http://schemas.openxmlformats.org/officeDocument/2006/relationships/tags" Target="../tags/tag135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46" Type="http://schemas.openxmlformats.org/officeDocument/2006/relationships/tags" Target="../tags/tag178.xml"/><Relationship Id="rId59" Type="http://schemas.openxmlformats.org/officeDocument/2006/relationships/tags" Target="../tags/tag191.xml"/><Relationship Id="rId67" Type="http://schemas.openxmlformats.org/officeDocument/2006/relationships/tags" Target="../tags/tag199.xml"/><Relationship Id="rId20" Type="http://schemas.openxmlformats.org/officeDocument/2006/relationships/tags" Target="../tags/tag152.xml"/><Relationship Id="rId41" Type="http://schemas.openxmlformats.org/officeDocument/2006/relationships/tags" Target="../tags/tag173.xml"/><Relationship Id="rId54" Type="http://schemas.openxmlformats.org/officeDocument/2006/relationships/tags" Target="../tags/tag186.xml"/><Relationship Id="rId62" Type="http://schemas.openxmlformats.org/officeDocument/2006/relationships/tags" Target="../tags/tag194.xml"/><Relationship Id="rId70" Type="http://schemas.openxmlformats.org/officeDocument/2006/relationships/tags" Target="../tags/tag202.xml"/><Relationship Id="rId75" Type="http://schemas.openxmlformats.org/officeDocument/2006/relationships/tags" Target="../tags/tag207.xml"/><Relationship Id="rId1" Type="http://schemas.openxmlformats.org/officeDocument/2006/relationships/tags" Target="../tags/tag133.xml"/><Relationship Id="rId6" Type="http://schemas.openxmlformats.org/officeDocument/2006/relationships/tags" Target="../tags/tag1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tags" Target="../tags/tag234.xml"/><Relationship Id="rId39" Type="http://schemas.openxmlformats.org/officeDocument/2006/relationships/tags" Target="../tags/tag247.xml"/><Relationship Id="rId3" Type="http://schemas.openxmlformats.org/officeDocument/2006/relationships/tags" Target="../tags/tag211.xml"/><Relationship Id="rId21" Type="http://schemas.openxmlformats.org/officeDocument/2006/relationships/tags" Target="../tags/tag229.xml"/><Relationship Id="rId34" Type="http://schemas.openxmlformats.org/officeDocument/2006/relationships/tags" Target="../tags/tag242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tags" Target="../tags/tag241.xml"/><Relationship Id="rId38" Type="http://schemas.openxmlformats.org/officeDocument/2006/relationships/tags" Target="../tags/tag246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tags" Target="../tags/tag228.xml"/><Relationship Id="rId29" Type="http://schemas.openxmlformats.org/officeDocument/2006/relationships/tags" Target="../tags/tag237.xml"/><Relationship Id="rId41" Type="http://schemas.openxmlformats.org/officeDocument/2006/relationships/notesSlide" Target="../notesSlides/notesSlide12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tags" Target="../tags/tag240.xml"/><Relationship Id="rId37" Type="http://schemas.openxmlformats.org/officeDocument/2006/relationships/tags" Target="../tags/tag245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tags" Target="../tags/tag236.xml"/><Relationship Id="rId36" Type="http://schemas.openxmlformats.org/officeDocument/2006/relationships/tags" Target="../tags/tag244.xml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tags" Target="../tags/tag239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tags" Target="../tags/tag2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notesSlide" Target="../notesSlides/notesSlide13.xml"/><Relationship Id="rId18" Type="http://schemas.microsoft.com/office/2007/relationships/hdphoto" Target="../media/hdphoto1.wdp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2" Type="http://schemas.openxmlformats.org/officeDocument/2006/relationships/tags" Target="../tags/tag249.xml"/><Relationship Id="rId16" Type="http://schemas.openxmlformats.org/officeDocument/2006/relationships/image" Target="../media/image22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hyperlink" Target="http://www.microscope-microscope.org/basic/buyers-guide.htm" TargetMode="External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notesSlide" Target="../notesSlides/notesSlide15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image" Target="../media/image24.jpe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30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7.xml"/><Relationship Id="rId5" Type="http://schemas.openxmlformats.org/officeDocument/2006/relationships/control" Target="../activeX/activeX3.xml"/><Relationship Id="rId4" Type="http://schemas.openxmlformats.org/officeDocument/2006/relationships/tags" Target="../tags/tag306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7" Type="http://schemas.openxmlformats.org/officeDocument/2006/relationships/image" Target="../media/image27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6.png"/><Relationship Id="rId2" Type="http://schemas.openxmlformats.org/officeDocument/2006/relationships/tags" Target="../tags/tag27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35.xml"/><Relationship Id="rId19" Type="http://schemas.openxmlformats.org/officeDocument/2006/relationships/image" Target="../media/image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image" Target="../media/image30.png"/><Relationship Id="rId5" Type="http://schemas.openxmlformats.org/officeDocument/2006/relationships/tags" Target="../tags/tag316.xml"/><Relationship Id="rId10" Type="http://schemas.openxmlformats.org/officeDocument/2006/relationships/image" Target="../media/image29.png"/><Relationship Id="rId4" Type="http://schemas.openxmlformats.org/officeDocument/2006/relationships/tags" Target="../tags/tag315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33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image" Target="../media/image32.png"/><Relationship Id="rId5" Type="http://schemas.openxmlformats.org/officeDocument/2006/relationships/tags" Target="../tags/tag322.xml"/><Relationship Id="rId10" Type="http://schemas.openxmlformats.org/officeDocument/2006/relationships/image" Target="../media/image31.png"/><Relationship Id="rId4" Type="http://schemas.openxmlformats.org/officeDocument/2006/relationships/tags" Target="../tags/tag321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emf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36.pn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image" Target="../media/image35.png"/><Relationship Id="rId5" Type="http://schemas.openxmlformats.org/officeDocument/2006/relationships/tags" Target="../tags/tag329.xml"/><Relationship Id="rId10" Type="http://schemas.openxmlformats.org/officeDocument/2006/relationships/image" Target="../media/image34.png"/><Relationship Id="rId4" Type="http://schemas.openxmlformats.org/officeDocument/2006/relationships/tags" Target="../tags/tag328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34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42.xml"/><Relationship Id="rId7" Type="http://schemas.openxmlformats.org/officeDocument/2006/relationships/diagramLayout" Target="../diagrams/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3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hyperlink" Target="http://www.microscope-microscope.org/basic/buyers-guide.htm" TargetMode="External"/><Relationship Id="rId3" Type="http://schemas.openxmlformats.org/officeDocument/2006/relationships/tags" Target="../tags/tag44.xml"/><Relationship Id="rId21" Type="http://schemas.openxmlformats.org/officeDocument/2006/relationships/control" Target="../activeX/activeX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11.jpe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slideLayout" Target="../slideLayouts/slideLayout7.xml"/><Relationship Id="rId28" Type="http://schemas.openxmlformats.org/officeDocument/2006/relationships/hyperlink" Target="http://www.39kf.com/cooperate/tu/yx/scan-electrophoresis-graphic/2006-09-14-262093.shtml" TargetMode="Externa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14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2.xml"/><Relationship Id="rId27" Type="http://schemas.openxmlformats.org/officeDocument/2006/relationships/image" Target="../media/image12.gif"/><Relationship Id="rId30" Type="http://schemas.openxmlformats.org/officeDocument/2006/relationships/hyperlink" Target="http://www.labstock.ie/products/item/blood_bottles_-_evacuated_blood_collection_system_78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16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image" Target="../media/image15.jpeg"/><Relationship Id="rId2" Type="http://schemas.openxmlformats.org/officeDocument/2006/relationships/tags" Target="../tags/tag64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7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18.emf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notesSlide" Target="../notesSlides/notesSlide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85800" y="3305001"/>
            <a:ext cx="7772400" cy="1470025"/>
          </a:xfrm>
        </p:spPr>
        <p:txBody>
          <a:bodyPr/>
          <a:lstStyle/>
          <a:p>
            <a:r>
              <a:rPr lang="cs-CZ" dirty="0" smtClean="0"/>
              <a:t>Základní vyšetření moče	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71600" y="5060776"/>
            <a:ext cx="6400800" cy="1752600"/>
          </a:xfrm>
        </p:spPr>
        <p:txBody>
          <a:bodyPr/>
          <a:lstStyle/>
          <a:p>
            <a:r>
              <a:rPr lang="cs-CZ" dirty="0" smtClean="0"/>
              <a:t>Daniel Rajdl</a:t>
            </a:r>
            <a:endParaRPr lang="cs-CZ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8" name="ShockwaveFlash1" r:id="rId5" imgW="4470214" imgH="3657143"/>
        </mc:Choice>
        <mc:Fallback>
          <p:control name="ShockwaveFlash1" r:id="rId5" imgW="4470214" imgH="36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4138" y="44450"/>
                  <a:ext cx="3963987" cy="3243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57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Proteinurie - úvod</a:t>
            </a:r>
            <a:endParaRPr lang="cs-CZ" dirty="0"/>
          </a:p>
        </p:txBody>
      </p:sp>
      <p:pic>
        <p:nvPicPr>
          <p:cNvPr id="6" name="Picture 5" descr="Schema der selektiven glomerulären Proteinuri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7" y="1998401"/>
            <a:ext cx="2719935" cy="36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chema der UNselektiven glomerulären Proteinuri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37" y="1998401"/>
            <a:ext cx="2719935" cy="36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hema der tubulären Proteinuri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37" y="2002934"/>
            <a:ext cx="2719935" cy="36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1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Proteinurie – princip měření</a:t>
            </a:r>
            <a:endParaRPr lang="cs-CZ" dirty="0"/>
          </a:p>
        </p:txBody>
      </p:sp>
      <p:sp>
        <p:nvSpPr>
          <p:cNvPr id="32" name="Zaoblený obdélník 31"/>
          <p:cNvSpPr/>
          <p:nvPr>
            <p:custDataLst>
              <p:tags r:id="rId3"/>
            </p:custDataLst>
          </p:nvPr>
        </p:nvSpPr>
        <p:spPr>
          <a:xfrm>
            <a:off x="395536" y="3057167"/>
            <a:ext cx="1728192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1" name="Skupina 70"/>
          <p:cNvGrpSpPr/>
          <p:nvPr/>
        </p:nvGrpSpPr>
        <p:grpSpPr>
          <a:xfrm>
            <a:off x="577064" y="3291890"/>
            <a:ext cx="1365136" cy="1042721"/>
            <a:chOff x="824320" y="4267673"/>
            <a:chExt cx="1365136" cy="1042721"/>
          </a:xfrm>
        </p:grpSpPr>
        <p:grpSp>
          <p:nvGrpSpPr>
            <p:cNvPr id="44" name="Skupina 43"/>
            <p:cNvGrpSpPr/>
            <p:nvPr/>
          </p:nvGrpSpPr>
          <p:grpSpPr>
            <a:xfrm>
              <a:off x="1721258" y="4293149"/>
              <a:ext cx="468198" cy="1017245"/>
              <a:chOff x="1721258" y="4293149"/>
              <a:chExt cx="468198" cy="1017245"/>
            </a:xfrm>
          </p:grpSpPr>
          <p:grpSp>
            <p:nvGrpSpPr>
              <p:cNvPr id="34" name="Skupina 33"/>
              <p:cNvGrpSpPr/>
              <p:nvPr/>
            </p:nvGrpSpPr>
            <p:grpSpPr>
              <a:xfrm>
                <a:off x="1721258" y="4293149"/>
                <a:ext cx="456186" cy="369332"/>
                <a:chOff x="1721258" y="4293149"/>
                <a:chExt cx="456186" cy="369332"/>
              </a:xfrm>
            </p:grpSpPr>
            <p:sp>
              <p:nvSpPr>
                <p:cNvPr id="24" name="Rovnoramenný trojúhelník 23"/>
                <p:cNvSpPr/>
                <p:nvPr>
                  <p:custDataLst>
                    <p:tags r:id="rId75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" name="TextovéPole 32"/>
                <p:cNvSpPr txBox="1"/>
                <p:nvPr>
                  <p:custDataLst>
                    <p:tags r:id="rId76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35" name="Skupina 34"/>
              <p:cNvGrpSpPr/>
              <p:nvPr/>
            </p:nvGrpSpPr>
            <p:grpSpPr>
              <a:xfrm>
                <a:off x="1725262" y="4509120"/>
                <a:ext cx="456186" cy="369332"/>
                <a:chOff x="1721258" y="4293149"/>
                <a:chExt cx="456186" cy="369332"/>
              </a:xfrm>
            </p:grpSpPr>
            <p:sp>
              <p:nvSpPr>
                <p:cNvPr id="36" name="Rovnoramenný trojúhelník 35"/>
                <p:cNvSpPr/>
                <p:nvPr>
                  <p:custDataLst>
                    <p:tags r:id="rId73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TextovéPole 36"/>
                <p:cNvSpPr txBox="1"/>
                <p:nvPr>
                  <p:custDataLst>
                    <p:tags r:id="rId74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38" name="Skupina 37"/>
              <p:cNvGrpSpPr/>
              <p:nvPr/>
            </p:nvGrpSpPr>
            <p:grpSpPr>
              <a:xfrm>
                <a:off x="1729266" y="4725091"/>
                <a:ext cx="456186" cy="369332"/>
                <a:chOff x="1721258" y="4293149"/>
                <a:chExt cx="456186" cy="369332"/>
              </a:xfrm>
            </p:grpSpPr>
            <p:sp>
              <p:nvSpPr>
                <p:cNvPr id="39" name="Rovnoramenný trojúhelník 38"/>
                <p:cNvSpPr/>
                <p:nvPr>
                  <p:custDataLst>
                    <p:tags r:id="rId71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TextovéPole 39"/>
                <p:cNvSpPr txBox="1"/>
                <p:nvPr>
                  <p:custDataLst>
                    <p:tags r:id="rId72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41" name="Skupina 40"/>
              <p:cNvGrpSpPr/>
              <p:nvPr/>
            </p:nvGrpSpPr>
            <p:grpSpPr>
              <a:xfrm>
                <a:off x="1733270" y="4941062"/>
                <a:ext cx="456186" cy="369332"/>
                <a:chOff x="1721258" y="4293149"/>
                <a:chExt cx="456186" cy="369332"/>
              </a:xfrm>
            </p:grpSpPr>
            <p:sp>
              <p:nvSpPr>
                <p:cNvPr id="42" name="Rovnoramenný trojúhelník 41"/>
                <p:cNvSpPr/>
                <p:nvPr>
                  <p:custDataLst>
                    <p:tags r:id="rId69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TextovéPole 42"/>
                <p:cNvSpPr txBox="1"/>
                <p:nvPr>
                  <p:custDataLst>
                    <p:tags r:id="rId70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</p:grpSp>
        <p:grpSp>
          <p:nvGrpSpPr>
            <p:cNvPr id="45" name="Skupina 44"/>
            <p:cNvGrpSpPr/>
            <p:nvPr/>
          </p:nvGrpSpPr>
          <p:grpSpPr>
            <a:xfrm>
              <a:off x="1272789" y="4280411"/>
              <a:ext cx="468198" cy="1017245"/>
              <a:chOff x="1721258" y="4293149"/>
              <a:chExt cx="468198" cy="1017245"/>
            </a:xfrm>
          </p:grpSpPr>
          <p:grpSp>
            <p:nvGrpSpPr>
              <p:cNvPr id="46" name="Skupina 45"/>
              <p:cNvGrpSpPr/>
              <p:nvPr/>
            </p:nvGrpSpPr>
            <p:grpSpPr>
              <a:xfrm>
                <a:off x="1721258" y="4293149"/>
                <a:ext cx="456186" cy="369332"/>
                <a:chOff x="1721258" y="4293149"/>
                <a:chExt cx="456186" cy="369332"/>
              </a:xfrm>
            </p:grpSpPr>
            <p:sp>
              <p:nvSpPr>
                <p:cNvPr id="56" name="Rovnoramenný trojúhelník 55"/>
                <p:cNvSpPr/>
                <p:nvPr>
                  <p:custDataLst>
                    <p:tags r:id="rId67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TextovéPole 56"/>
                <p:cNvSpPr txBox="1"/>
                <p:nvPr>
                  <p:custDataLst>
                    <p:tags r:id="rId68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47" name="Skupina 46"/>
              <p:cNvGrpSpPr/>
              <p:nvPr/>
            </p:nvGrpSpPr>
            <p:grpSpPr>
              <a:xfrm>
                <a:off x="1725262" y="4509120"/>
                <a:ext cx="456186" cy="369332"/>
                <a:chOff x="1721258" y="4293149"/>
                <a:chExt cx="456186" cy="369332"/>
              </a:xfrm>
            </p:grpSpPr>
            <p:sp>
              <p:nvSpPr>
                <p:cNvPr id="54" name="Rovnoramenný trojúhelník 53"/>
                <p:cNvSpPr/>
                <p:nvPr>
                  <p:custDataLst>
                    <p:tags r:id="rId65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5" name="TextovéPole 54"/>
                <p:cNvSpPr txBox="1"/>
                <p:nvPr>
                  <p:custDataLst>
                    <p:tags r:id="rId66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48" name="Skupina 47"/>
              <p:cNvGrpSpPr/>
              <p:nvPr/>
            </p:nvGrpSpPr>
            <p:grpSpPr>
              <a:xfrm>
                <a:off x="1729266" y="4725091"/>
                <a:ext cx="456186" cy="369332"/>
                <a:chOff x="1721258" y="4293149"/>
                <a:chExt cx="456186" cy="369332"/>
              </a:xfrm>
            </p:grpSpPr>
            <p:sp>
              <p:nvSpPr>
                <p:cNvPr id="52" name="Rovnoramenný trojúhelník 51"/>
                <p:cNvSpPr/>
                <p:nvPr>
                  <p:custDataLst>
                    <p:tags r:id="rId63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/>
                <p:cNvSpPr txBox="1"/>
                <p:nvPr>
                  <p:custDataLst>
                    <p:tags r:id="rId64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49" name="Skupina 48"/>
              <p:cNvGrpSpPr/>
              <p:nvPr/>
            </p:nvGrpSpPr>
            <p:grpSpPr>
              <a:xfrm>
                <a:off x="1733270" y="4941062"/>
                <a:ext cx="456186" cy="369332"/>
                <a:chOff x="1721258" y="4293149"/>
                <a:chExt cx="456186" cy="369332"/>
              </a:xfrm>
            </p:grpSpPr>
            <p:sp>
              <p:nvSpPr>
                <p:cNvPr id="50" name="Rovnoramenný trojúhelník 49"/>
                <p:cNvSpPr/>
                <p:nvPr>
                  <p:custDataLst>
                    <p:tags r:id="rId61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" name="TextovéPole 50"/>
                <p:cNvSpPr txBox="1"/>
                <p:nvPr>
                  <p:custDataLst>
                    <p:tags r:id="rId62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</p:grpSp>
        <p:grpSp>
          <p:nvGrpSpPr>
            <p:cNvPr id="58" name="Skupina 57"/>
            <p:cNvGrpSpPr/>
            <p:nvPr/>
          </p:nvGrpSpPr>
          <p:grpSpPr>
            <a:xfrm>
              <a:off x="824320" y="4267673"/>
              <a:ext cx="468198" cy="1017245"/>
              <a:chOff x="1721258" y="4293149"/>
              <a:chExt cx="468198" cy="1017245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721258" y="4293149"/>
                <a:ext cx="456186" cy="369332"/>
                <a:chOff x="1721258" y="4293149"/>
                <a:chExt cx="456186" cy="369332"/>
              </a:xfrm>
            </p:grpSpPr>
            <p:sp>
              <p:nvSpPr>
                <p:cNvPr id="69" name="Rovnoramenný trojúhelník 68"/>
                <p:cNvSpPr/>
                <p:nvPr>
                  <p:custDataLst>
                    <p:tags r:id="rId59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" name="TextovéPole 69"/>
                <p:cNvSpPr txBox="1"/>
                <p:nvPr>
                  <p:custDataLst>
                    <p:tags r:id="rId60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60" name="Skupina 59"/>
              <p:cNvGrpSpPr/>
              <p:nvPr/>
            </p:nvGrpSpPr>
            <p:grpSpPr>
              <a:xfrm>
                <a:off x="1725262" y="4509120"/>
                <a:ext cx="456186" cy="369332"/>
                <a:chOff x="1721258" y="4293149"/>
                <a:chExt cx="456186" cy="369332"/>
              </a:xfrm>
            </p:grpSpPr>
            <p:sp>
              <p:nvSpPr>
                <p:cNvPr id="67" name="Rovnoramenný trojúhelník 66"/>
                <p:cNvSpPr/>
                <p:nvPr>
                  <p:custDataLst>
                    <p:tags r:id="rId57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TextovéPole 67"/>
                <p:cNvSpPr txBox="1"/>
                <p:nvPr>
                  <p:custDataLst>
                    <p:tags r:id="rId58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61" name="Skupina 60"/>
              <p:cNvGrpSpPr/>
              <p:nvPr/>
            </p:nvGrpSpPr>
            <p:grpSpPr>
              <a:xfrm>
                <a:off x="1729266" y="4725091"/>
                <a:ext cx="456186" cy="369332"/>
                <a:chOff x="1721258" y="4293149"/>
                <a:chExt cx="456186" cy="369332"/>
              </a:xfrm>
            </p:grpSpPr>
            <p:sp>
              <p:nvSpPr>
                <p:cNvPr id="65" name="Rovnoramenný trojúhelník 64"/>
                <p:cNvSpPr/>
                <p:nvPr>
                  <p:custDataLst>
                    <p:tags r:id="rId55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6" name="TextovéPole 65"/>
                <p:cNvSpPr txBox="1"/>
                <p:nvPr>
                  <p:custDataLst>
                    <p:tags r:id="rId56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62" name="Skupina 61"/>
              <p:cNvGrpSpPr/>
              <p:nvPr/>
            </p:nvGrpSpPr>
            <p:grpSpPr>
              <a:xfrm>
                <a:off x="1733270" y="4941062"/>
                <a:ext cx="456186" cy="369332"/>
                <a:chOff x="1721258" y="4293149"/>
                <a:chExt cx="456186" cy="369332"/>
              </a:xfrm>
            </p:grpSpPr>
            <p:sp>
              <p:nvSpPr>
                <p:cNvPr id="63" name="Rovnoramenný trojúhelník 62"/>
                <p:cNvSpPr/>
                <p:nvPr>
                  <p:custDataLst>
                    <p:tags r:id="rId53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TextovéPole 63"/>
                <p:cNvSpPr txBox="1"/>
                <p:nvPr>
                  <p:custDataLst>
                    <p:tags r:id="rId54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</p:grpSp>
      </p:grpSp>
      <p:sp>
        <p:nvSpPr>
          <p:cNvPr id="72" name="Šipka doprava 71"/>
          <p:cNvSpPr/>
          <p:nvPr>
            <p:custDataLst>
              <p:tags r:id="rId4"/>
            </p:custDataLst>
          </p:nvPr>
        </p:nvSpPr>
        <p:spPr>
          <a:xfrm>
            <a:off x="2555776" y="4272397"/>
            <a:ext cx="1944216" cy="30959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TextovéPole 72"/>
          <p:cNvSpPr txBox="1"/>
          <p:nvPr>
            <p:custDataLst>
              <p:tags r:id="rId5"/>
            </p:custDataLst>
          </p:nvPr>
        </p:nvSpPr>
        <p:spPr>
          <a:xfrm>
            <a:off x="2771800" y="378904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</a:t>
            </a:r>
            <a:r>
              <a:rPr lang="cs-CZ" sz="2800" dirty="0" smtClean="0"/>
              <a:t>lbumin</a:t>
            </a:r>
            <a:r>
              <a:rPr lang="cs-CZ" sz="4800" b="1" baseline="30000" dirty="0" smtClean="0"/>
              <a:t>-</a:t>
            </a:r>
            <a:endParaRPr lang="cs-CZ" sz="2800" b="1" baseline="30000" dirty="0"/>
          </a:p>
        </p:txBody>
      </p:sp>
      <p:sp>
        <p:nvSpPr>
          <p:cNvPr id="74" name="Zaoblený obdélník 73"/>
          <p:cNvSpPr/>
          <p:nvPr>
            <p:custDataLst>
              <p:tags r:id="rId6"/>
            </p:custDataLst>
          </p:nvPr>
        </p:nvSpPr>
        <p:spPr>
          <a:xfrm>
            <a:off x="5265886" y="3114319"/>
            <a:ext cx="1728192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8" name="Skupina 117"/>
          <p:cNvGrpSpPr/>
          <p:nvPr/>
        </p:nvGrpSpPr>
        <p:grpSpPr>
          <a:xfrm>
            <a:off x="5594139" y="3382878"/>
            <a:ext cx="1124974" cy="889413"/>
            <a:chOff x="5113568" y="5037574"/>
            <a:chExt cx="1124974" cy="889413"/>
          </a:xfrm>
          <a:solidFill>
            <a:schemeClr val="accent3">
              <a:lumMod val="75000"/>
            </a:schemeClr>
          </a:solidFill>
        </p:grpSpPr>
        <p:grpSp>
          <p:nvGrpSpPr>
            <p:cNvPr id="117" name="Skupina 116"/>
            <p:cNvGrpSpPr/>
            <p:nvPr/>
          </p:nvGrpSpPr>
          <p:grpSpPr>
            <a:xfrm>
              <a:off x="6010506" y="5063050"/>
              <a:ext cx="228036" cy="863937"/>
              <a:chOff x="6010506" y="5063050"/>
              <a:chExt cx="228036" cy="863937"/>
            </a:xfrm>
            <a:grpFill/>
          </p:grpSpPr>
          <p:sp>
            <p:nvSpPr>
              <p:cNvPr id="113" name="Rovnoramenný trojúhelník 112"/>
              <p:cNvSpPr/>
              <p:nvPr>
                <p:custDataLst>
                  <p:tags r:id="rId49"/>
                </p:custDataLst>
              </p:nvPr>
            </p:nvSpPr>
            <p:spPr>
              <a:xfrm rot="2641792">
                <a:off x="6010506" y="5063050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Rovnoramenný trojúhelník 110"/>
              <p:cNvSpPr/>
              <p:nvPr>
                <p:custDataLst>
                  <p:tags r:id="rId50"/>
                </p:custDataLst>
              </p:nvPr>
            </p:nvSpPr>
            <p:spPr>
              <a:xfrm rot="2641792">
                <a:off x="6014510" y="5279021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9" name="Rovnoramenný trojúhelník 108"/>
              <p:cNvSpPr/>
              <p:nvPr>
                <p:custDataLst>
                  <p:tags r:id="rId51"/>
                </p:custDataLst>
              </p:nvPr>
            </p:nvSpPr>
            <p:spPr>
              <a:xfrm rot="2641792">
                <a:off x="6018514" y="5494992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7" name="Rovnoramenný trojúhelník 106"/>
              <p:cNvSpPr/>
              <p:nvPr>
                <p:custDataLst>
                  <p:tags r:id="rId52"/>
                </p:custDataLst>
              </p:nvPr>
            </p:nvSpPr>
            <p:spPr>
              <a:xfrm rot="2641792">
                <a:off x="6022518" y="5710963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6" name="Skupina 115"/>
            <p:cNvGrpSpPr/>
            <p:nvPr/>
          </p:nvGrpSpPr>
          <p:grpSpPr>
            <a:xfrm>
              <a:off x="5562037" y="5050312"/>
              <a:ext cx="228036" cy="863937"/>
              <a:chOff x="5562037" y="5050312"/>
              <a:chExt cx="228036" cy="863937"/>
            </a:xfrm>
            <a:grpFill/>
          </p:grpSpPr>
          <p:sp>
            <p:nvSpPr>
              <p:cNvPr id="101" name="Rovnoramenný trojúhelník 100"/>
              <p:cNvSpPr/>
              <p:nvPr>
                <p:custDataLst>
                  <p:tags r:id="rId45"/>
                </p:custDataLst>
              </p:nvPr>
            </p:nvSpPr>
            <p:spPr>
              <a:xfrm rot="2641792">
                <a:off x="5562037" y="5050312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Rovnoramenný trojúhelník 98"/>
              <p:cNvSpPr/>
              <p:nvPr>
                <p:custDataLst>
                  <p:tags r:id="rId46"/>
                </p:custDataLst>
              </p:nvPr>
            </p:nvSpPr>
            <p:spPr>
              <a:xfrm rot="2641792">
                <a:off x="5566041" y="5266283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Rovnoramenný trojúhelník 96"/>
              <p:cNvSpPr/>
              <p:nvPr>
                <p:custDataLst>
                  <p:tags r:id="rId47"/>
                </p:custDataLst>
              </p:nvPr>
            </p:nvSpPr>
            <p:spPr>
              <a:xfrm rot="2641792">
                <a:off x="5570045" y="5482254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Rovnoramenný trojúhelník 94"/>
              <p:cNvSpPr/>
              <p:nvPr>
                <p:custDataLst>
                  <p:tags r:id="rId48"/>
                </p:custDataLst>
              </p:nvPr>
            </p:nvSpPr>
            <p:spPr>
              <a:xfrm rot="2641792">
                <a:off x="5574049" y="5698225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5113568" y="5037574"/>
              <a:ext cx="228036" cy="863937"/>
              <a:chOff x="5113568" y="5037574"/>
              <a:chExt cx="228036" cy="863937"/>
            </a:xfrm>
            <a:grpFill/>
          </p:grpSpPr>
          <p:sp>
            <p:nvSpPr>
              <p:cNvPr id="89" name="Rovnoramenný trojúhelník 88"/>
              <p:cNvSpPr/>
              <p:nvPr>
                <p:custDataLst>
                  <p:tags r:id="rId41"/>
                </p:custDataLst>
              </p:nvPr>
            </p:nvSpPr>
            <p:spPr>
              <a:xfrm rot="2641792">
                <a:off x="5113568" y="5037574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Rovnoramenný trojúhelník 86"/>
              <p:cNvSpPr/>
              <p:nvPr>
                <p:custDataLst>
                  <p:tags r:id="rId42"/>
                </p:custDataLst>
              </p:nvPr>
            </p:nvSpPr>
            <p:spPr>
              <a:xfrm rot="2641792">
                <a:off x="5117572" y="5253545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Rovnoramenný trojúhelník 84"/>
              <p:cNvSpPr/>
              <p:nvPr>
                <p:custDataLst>
                  <p:tags r:id="rId43"/>
                </p:custDataLst>
              </p:nvPr>
            </p:nvSpPr>
            <p:spPr>
              <a:xfrm rot="2641792">
                <a:off x="5121576" y="5469516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Rovnoramenný trojúhelník 82"/>
              <p:cNvSpPr/>
              <p:nvPr>
                <p:custDataLst>
                  <p:tags r:id="rId44"/>
                </p:custDataLst>
              </p:nvPr>
            </p:nvSpPr>
            <p:spPr>
              <a:xfrm rot="2641792">
                <a:off x="5125580" y="5685487"/>
                <a:ext cx="216024" cy="216024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19" name="TextovéPole 118"/>
          <p:cNvSpPr txBox="1"/>
          <p:nvPr>
            <p:custDataLst>
              <p:tags r:id="rId7"/>
            </p:custDataLst>
          </p:nvPr>
        </p:nvSpPr>
        <p:spPr>
          <a:xfrm>
            <a:off x="7138093" y="3857030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+ albumin-H</a:t>
            </a:r>
            <a:endParaRPr lang="cs-CZ" sz="2800" dirty="0"/>
          </a:p>
        </p:txBody>
      </p:sp>
      <p:cxnSp>
        <p:nvCxnSpPr>
          <p:cNvPr id="121" name="Přímá spojnice se šipkou 120"/>
          <p:cNvCxnSpPr>
            <a:stCxn id="122" idx="2"/>
          </p:cNvCxnSpPr>
          <p:nvPr/>
        </p:nvCxnSpPr>
        <p:spPr>
          <a:xfrm flipH="1">
            <a:off x="1542732" y="2843627"/>
            <a:ext cx="355226" cy="39949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/>
          <p:cNvSpPr txBox="1"/>
          <p:nvPr>
            <p:custDataLst>
              <p:tags r:id="rId8"/>
            </p:custDataLst>
          </p:nvPr>
        </p:nvSpPr>
        <p:spPr>
          <a:xfrm>
            <a:off x="1542732" y="2381962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pufr</a:t>
            </a:r>
            <a:endParaRPr lang="cs-CZ" sz="2400" dirty="0"/>
          </a:p>
        </p:txBody>
      </p:sp>
      <p:cxnSp>
        <p:nvCxnSpPr>
          <p:cNvPr id="125" name="Přímá spojnice se šipkou 124"/>
          <p:cNvCxnSpPr>
            <a:stCxn id="126" idx="2"/>
            <a:endCxn id="70" idx="1"/>
          </p:cNvCxnSpPr>
          <p:nvPr/>
        </p:nvCxnSpPr>
        <p:spPr>
          <a:xfrm flipH="1">
            <a:off x="633782" y="2492896"/>
            <a:ext cx="859949" cy="98366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véPole 125"/>
          <p:cNvSpPr txBox="1"/>
          <p:nvPr>
            <p:custDataLst>
              <p:tags r:id="rId9"/>
            </p:custDataLst>
          </p:nvPr>
        </p:nvSpPr>
        <p:spPr>
          <a:xfrm>
            <a:off x="19577" y="2031231"/>
            <a:ext cx="294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acidobazický indikátor</a:t>
            </a:r>
            <a:endParaRPr lang="cs-CZ" sz="2400" dirty="0"/>
          </a:p>
        </p:txBody>
      </p:sp>
      <p:sp>
        <p:nvSpPr>
          <p:cNvPr id="131" name="TextovéPole 130"/>
          <p:cNvSpPr txBox="1"/>
          <p:nvPr>
            <p:custDataLst>
              <p:tags r:id="rId10"/>
            </p:custDataLst>
          </p:nvPr>
        </p:nvSpPr>
        <p:spPr>
          <a:xfrm>
            <a:off x="2589169" y="4797152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/>
                <a:cs typeface="Calibri"/>
              </a:rPr>
              <a:t>↓↓↓ H</a:t>
            </a:r>
            <a:r>
              <a:rPr lang="cs-CZ" baseline="30000" dirty="0" smtClean="0">
                <a:latin typeface="Calibri"/>
                <a:cs typeface="Calibri"/>
              </a:rPr>
              <a:t>+</a:t>
            </a:r>
            <a:r>
              <a:rPr lang="cs-CZ" dirty="0" smtClean="0">
                <a:latin typeface="Calibri"/>
                <a:cs typeface="Calibri"/>
              </a:rPr>
              <a:t> (pH &gt; 8)</a:t>
            </a:r>
            <a:endParaRPr lang="cs-CZ" baseline="30000" dirty="0"/>
          </a:p>
        </p:txBody>
      </p:sp>
      <p:sp>
        <p:nvSpPr>
          <p:cNvPr id="132" name="TextovéPole 131"/>
          <p:cNvSpPr txBox="1"/>
          <p:nvPr>
            <p:custDataLst>
              <p:tags r:id="rId11"/>
            </p:custDataLst>
          </p:nvPr>
        </p:nvSpPr>
        <p:spPr>
          <a:xfrm>
            <a:off x="939932" y="4705980"/>
            <a:ext cx="5357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FP</a:t>
            </a:r>
            <a:endParaRPr lang="cs-CZ" sz="2800" dirty="0"/>
          </a:p>
        </p:txBody>
      </p:sp>
      <p:sp>
        <p:nvSpPr>
          <p:cNvPr id="133" name="TextovéPole 132"/>
          <p:cNvSpPr txBox="1"/>
          <p:nvPr>
            <p:custDataLst>
              <p:tags r:id="rId12"/>
            </p:custDataLst>
          </p:nvPr>
        </p:nvSpPr>
        <p:spPr>
          <a:xfrm>
            <a:off x="942456" y="5848816"/>
            <a:ext cx="5822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FN</a:t>
            </a:r>
            <a:endParaRPr lang="cs-CZ" sz="2800" dirty="0"/>
          </a:p>
        </p:txBody>
      </p:sp>
      <p:sp>
        <p:nvSpPr>
          <p:cNvPr id="134" name="TextovéPole 133"/>
          <p:cNvSpPr txBox="1"/>
          <p:nvPr>
            <p:custDataLst>
              <p:tags r:id="rId13"/>
            </p:custDataLst>
          </p:nvPr>
        </p:nvSpPr>
        <p:spPr>
          <a:xfrm>
            <a:off x="2051720" y="5664730"/>
            <a:ext cx="3298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Calibri"/>
                <a:cs typeface="Calibri"/>
              </a:rPr>
              <a:t>mikroproteiny</a:t>
            </a:r>
            <a:r>
              <a:rPr lang="cs-CZ" dirty="0" smtClean="0">
                <a:latin typeface="Calibri"/>
                <a:cs typeface="Calibri"/>
              </a:rPr>
              <a:t> (méně ionizované)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alibri"/>
                <a:cs typeface="Calibri"/>
              </a:rPr>
              <a:t>myoglobin,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cs-CZ" baseline="-25000" dirty="0" smtClean="0">
                <a:latin typeface="Calibri"/>
                <a:cs typeface="Calibri"/>
              </a:rPr>
              <a:t>2</a:t>
            </a:r>
            <a:r>
              <a:rPr lang="cs-CZ" dirty="0" smtClean="0">
                <a:latin typeface="Calibri"/>
                <a:cs typeface="Calibri"/>
              </a:rPr>
              <a:t>-mikroglobulin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alibri"/>
                <a:cs typeface="Calibri"/>
              </a:rPr>
              <a:t>BJ-protein …</a:t>
            </a:r>
            <a:endParaRPr lang="cs-CZ" dirty="0"/>
          </a:p>
        </p:txBody>
      </p:sp>
      <p:sp>
        <p:nvSpPr>
          <p:cNvPr id="135" name="Zaoblený obdélník 134"/>
          <p:cNvSpPr/>
          <p:nvPr>
            <p:custDataLst>
              <p:tags r:id="rId14"/>
            </p:custDataLst>
          </p:nvPr>
        </p:nvSpPr>
        <p:spPr>
          <a:xfrm>
            <a:off x="5298536" y="5301208"/>
            <a:ext cx="1728192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6" name="Skupina 135"/>
          <p:cNvGrpSpPr/>
          <p:nvPr/>
        </p:nvGrpSpPr>
        <p:grpSpPr>
          <a:xfrm>
            <a:off x="5480064" y="5535931"/>
            <a:ext cx="1365136" cy="1042721"/>
            <a:chOff x="824320" y="4267673"/>
            <a:chExt cx="1365136" cy="1042721"/>
          </a:xfrm>
        </p:grpSpPr>
        <p:grpSp>
          <p:nvGrpSpPr>
            <p:cNvPr id="137" name="Skupina 136"/>
            <p:cNvGrpSpPr/>
            <p:nvPr/>
          </p:nvGrpSpPr>
          <p:grpSpPr>
            <a:xfrm>
              <a:off x="1721258" y="4293149"/>
              <a:ext cx="468198" cy="1017245"/>
              <a:chOff x="1721258" y="4293149"/>
              <a:chExt cx="468198" cy="1017245"/>
            </a:xfrm>
          </p:grpSpPr>
          <p:grpSp>
            <p:nvGrpSpPr>
              <p:cNvPr id="164" name="Skupina 163"/>
              <p:cNvGrpSpPr/>
              <p:nvPr/>
            </p:nvGrpSpPr>
            <p:grpSpPr>
              <a:xfrm>
                <a:off x="1721258" y="4293149"/>
                <a:ext cx="456186" cy="369332"/>
                <a:chOff x="1721258" y="4293149"/>
                <a:chExt cx="456186" cy="369332"/>
              </a:xfrm>
            </p:grpSpPr>
            <p:sp>
              <p:nvSpPr>
                <p:cNvPr id="174" name="Rovnoramenný trojúhelník 173"/>
                <p:cNvSpPr/>
                <p:nvPr>
                  <p:custDataLst>
                    <p:tags r:id="rId39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5" name="TextovéPole 174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65" name="Skupina 164"/>
              <p:cNvGrpSpPr/>
              <p:nvPr/>
            </p:nvGrpSpPr>
            <p:grpSpPr>
              <a:xfrm>
                <a:off x="1725262" y="4509120"/>
                <a:ext cx="456186" cy="369332"/>
                <a:chOff x="1721258" y="4293149"/>
                <a:chExt cx="456186" cy="369332"/>
              </a:xfrm>
            </p:grpSpPr>
            <p:sp>
              <p:nvSpPr>
                <p:cNvPr id="172" name="Rovnoramenný trojúhelník 171"/>
                <p:cNvSpPr/>
                <p:nvPr>
                  <p:custDataLst>
                    <p:tags r:id="rId37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" name="TextovéPole 172"/>
                <p:cNvSpPr txBox="1"/>
                <p:nvPr>
                  <p:custDataLst>
                    <p:tags r:id="rId38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66" name="Skupina 165"/>
              <p:cNvGrpSpPr/>
              <p:nvPr/>
            </p:nvGrpSpPr>
            <p:grpSpPr>
              <a:xfrm>
                <a:off x="1729266" y="4725091"/>
                <a:ext cx="456186" cy="369332"/>
                <a:chOff x="1721258" y="4293149"/>
                <a:chExt cx="456186" cy="369332"/>
              </a:xfrm>
            </p:grpSpPr>
            <p:sp>
              <p:nvSpPr>
                <p:cNvPr id="170" name="Rovnoramenný trojúhelník 169"/>
                <p:cNvSpPr/>
                <p:nvPr>
                  <p:custDataLst>
                    <p:tags r:id="rId35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" name="TextovéPole 170"/>
                <p:cNvSpPr txBox="1"/>
                <p:nvPr>
                  <p:custDataLst>
                    <p:tags r:id="rId36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67" name="Skupina 166"/>
              <p:cNvGrpSpPr/>
              <p:nvPr/>
            </p:nvGrpSpPr>
            <p:grpSpPr>
              <a:xfrm>
                <a:off x="1733270" y="4941062"/>
                <a:ext cx="456186" cy="369332"/>
                <a:chOff x="1721258" y="4293149"/>
                <a:chExt cx="456186" cy="369332"/>
              </a:xfrm>
            </p:grpSpPr>
            <p:sp>
              <p:nvSpPr>
                <p:cNvPr id="168" name="Rovnoramenný trojúhelník 167"/>
                <p:cNvSpPr/>
                <p:nvPr>
                  <p:custDataLst>
                    <p:tags r:id="rId33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TextovéPole 168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</p:grpSp>
        <p:grpSp>
          <p:nvGrpSpPr>
            <p:cNvPr id="138" name="Skupina 137"/>
            <p:cNvGrpSpPr/>
            <p:nvPr/>
          </p:nvGrpSpPr>
          <p:grpSpPr>
            <a:xfrm>
              <a:off x="1272789" y="4280411"/>
              <a:ext cx="468198" cy="1017245"/>
              <a:chOff x="1721258" y="4293149"/>
              <a:chExt cx="468198" cy="1017245"/>
            </a:xfrm>
          </p:grpSpPr>
          <p:grpSp>
            <p:nvGrpSpPr>
              <p:cNvPr id="152" name="Skupina 151"/>
              <p:cNvGrpSpPr/>
              <p:nvPr/>
            </p:nvGrpSpPr>
            <p:grpSpPr>
              <a:xfrm>
                <a:off x="1721258" y="4293149"/>
                <a:ext cx="456186" cy="369332"/>
                <a:chOff x="1721258" y="4293149"/>
                <a:chExt cx="456186" cy="369332"/>
              </a:xfrm>
            </p:grpSpPr>
            <p:sp>
              <p:nvSpPr>
                <p:cNvPr id="162" name="Rovnoramenný trojúhelník 161"/>
                <p:cNvSpPr/>
                <p:nvPr>
                  <p:custDataLst>
                    <p:tags r:id="rId31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TextovéPole 162"/>
                <p:cNvSpPr txBox="1"/>
                <p:nvPr>
                  <p:custDataLst>
                    <p:tags r:id="rId32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53" name="Skupina 152"/>
              <p:cNvGrpSpPr/>
              <p:nvPr/>
            </p:nvGrpSpPr>
            <p:grpSpPr>
              <a:xfrm>
                <a:off x="1725262" y="4509120"/>
                <a:ext cx="456186" cy="369332"/>
                <a:chOff x="1721258" y="4293149"/>
                <a:chExt cx="456186" cy="369332"/>
              </a:xfrm>
            </p:grpSpPr>
            <p:sp>
              <p:nvSpPr>
                <p:cNvPr id="160" name="Rovnoramenný trojúhelník 159"/>
                <p:cNvSpPr/>
                <p:nvPr>
                  <p:custDataLst>
                    <p:tags r:id="rId29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" name="TextovéPole 160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54" name="Skupina 153"/>
              <p:cNvGrpSpPr/>
              <p:nvPr/>
            </p:nvGrpSpPr>
            <p:grpSpPr>
              <a:xfrm>
                <a:off x="1729266" y="4725091"/>
                <a:ext cx="456186" cy="369332"/>
                <a:chOff x="1721258" y="4293149"/>
                <a:chExt cx="456186" cy="369332"/>
              </a:xfrm>
            </p:grpSpPr>
            <p:sp>
              <p:nvSpPr>
                <p:cNvPr id="158" name="Rovnoramenný trojúhelník 157"/>
                <p:cNvSpPr/>
                <p:nvPr>
                  <p:custDataLst>
                    <p:tags r:id="rId27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" name="TextovéPole 158"/>
                <p:cNvSpPr txBox="1"/>
                <p:nvPr>
                  <p:custDataLst>
                    <p:tags r:id="rId28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55" name="Skupina 154"/>
              <p:cNvGrpSpPr/>
              <p:nvPr/>
            </p:nvGrpSpPr>
            <p:grpSpPr>
              <a:xfrm>
                <a:off x="1733270" y="4941062"/>
                <a:ext cx="456186" cy="369332"/>
                <a:chOff x="1721258" y="4293149"/>
                <a:chExt cx="456186" cy="369332"/>
              </a:xfrm>
            </p:grpSpPr>
            <p:sp>
              <p:nvSpPr>
                <p:cNvPr id="156" name="Rovnoramenný trojúhelník 155"/>
                <p:cNvSpPr/>
                <p:nvPr>
                  <p:custDataLst>
                    <p:tags r:id="rId25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TextovéPole 156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</p:grpSp>
        <p:grpSp>
          <p:nvGrpSpPr>
            <p:cNvPr id="139" name="Skupina 138"/>
            <p:cNvGrpSpPr/>
            <p:nvPr/>
          </p:nvGrpSpPr>
          <p:grpSpPr>
            <a:xfrm>
              <a:off x="824320" y="4267673"/>
              <a:ext cx="468198" cy="1017245"/>
              <a:chOff x="1721258" y="4293149"/>
              <a:chExt cx="468198" cy="1017245"/>
            </a:xfrm>
          </p:grpSpPr>
          <p:grpSp>
            <p:nvGrpSpPr>
              <p:cNvPr id="140" name="Skupina 139"/>
              <p:cNvGrpSpPr/>
              <p:nvPr/>
            </p:nvGrpSpPr>
            <p:grpSpPr>
              <a:xfrm>
                <a:off x="1721258" y="4293149"/>
                <a:ext cx="456186" cy="369332"/>
                <a:chOff x="1721258" y="4293149"/>
                <a:chExt cx="456186" cy="369332"/>
              </a:xfrm>
            </p:grpSpPr>
            <p:sp>
              <p:nvSpPr>
                <p:cNvPr id="150" name="Rovnoramenný trojúhelník 149"/>
                <p:cNvSpPr/>
                <p:nvPr>
                  <p:custDataLst>
                    <p:tags r:id="rId23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1" name="TextovéPole 150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41" name="Skupina 140"/>
              <p:cNvGrpSpPr/>
              <p:nvPr/>
            </p:nvGrpSpPr>
            <p:grpSpPr>
              <a:xfrm>
                <a:off x="1725262" y="4509120"/>
                <a:ext cx="456186" cy="369332"/>
                <a:chOff x="1721258" y="4293149"/>
                <a:chExt cx="456186" cy="369332"/>
              </a:xfrm>
            </p:grpSpPr>
            <p:sp>
              <p:nvSpPr>
                <p:cNvPr id="148" name="Rovnoramenný trojúhelník 147"/>
                <p:cNvSpPr/>
                <p:nvPr>
                  <p:custDataLst>
                    <p:tags r:id="rId21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TextovéPole 148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42" name="Skupina 141"/>
              <p:cNvGrpSpPr/>
              <p:nvPr/>
            </p:nvGrpSpPr>
            <p:grpSpPr>
              <a:xfrm>
                <a:off x="1729266" y="4725091"/>
                <a:ext cx="456186" cy="369332"/>
                <a:chOff x="1721258" y="4293149"/>
                <a:chExt cx="456186" cy="369332"/>
              </a:xfrm>
            </p:grpSpPr>
            <p:sp>
              <p:nvSpPr>
                <p:cNvPr id="146" name="Rovnoramenný trojúhelník 145"/>
                <p:cNvSpPr/>
                <p:nvPr>
                  <p:custDataLst>
                    <p:tags r:id="rId19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7" name="TextovéPole 146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  <p:grpSp>
            <p:nvGrpSpPr>
              <p:cNvPr id="143" name="Skupina 142"/>
              <p:cNvGrpSpPr/>
              <p:nvPr/>
            </p:nvGrpSpPr>
            <p:grpSpPr>
              <a:xfrm>
                <a:off x="1733270" y="4941062"/>
                <a:ext cx="456186" cy="369332"/>
                <a:chOff x="1721258" y="4293149"/>
                <a:chExt cx="456186" cy="369332"/>
              </a:xfrm>
            </p:grpSpPr>
            <p:sp>
              <p:nvSpPr>
                <p:cNvPr id="144" name="Rovnoramenný trojúhelník 143"/>
                <p:cNvSpPr/>
                <p:nvPr>
                  <p:custDataLst>
                    <p:tags r:id="rId17"/>
                  </p:custDataLst>
                </p:nvPr>
              </p:nvSpPr>
              <p:spPr>
                <a:xfrm rot="2641792">
                  <a:off x="1721258" y="4352156"/>
                  <a:ext cx="216024" cy="216024"/>
                </a:xfrm>
                <a:prstGeom prst="triangle">
                  <a:avLst/>
                </a:prstGeom>
                <a:solidFill>
                  <a:srgbClr val="FFFF99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5" name="TextovéPole 144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777976" y="4293149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-H</a:t>
                  </a:r>
                  <a:endParaRPr lang="cs-CZ" dirty="0"/>
                </a:p>
              </p:txBody>
            </p:sp>
          </p:grpSp>
        </p:grpSp>
      </p:grpSp>
      <p:sp>
        <p:nvSpPr>
          <p:cNvPr id="176" name="Obdélník 175"/>
          <p:cNvSpPr/>
          <p:nvPr>
            <p:custDataLst>
              <p:tags r:id="rId15"/>
            </p:custDataLst>
          </p:nvPr>
        </p:nvSpPr>
        <p:spPr>
          <a:xfrm>
            <a:off x="1187624" y="1484784"/>
            <a:ext cx="716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 smtClean="0"/>
              <a:t>„Proteinová </a:t>
            </a:r>
            <a:r>
              <a:rPr lang="cs-CZ" sz="2400" b="1" dirty="0"/>
              <a:t>chyba“ acidobazického indikátoru</a:t>
            </a:r>
          </a:p>
        </p:txBody>
      </p:sp>
      <p:sp>
        <p:nvSpPr>
          <p:cNvPr id="177" name="Šipka doprava 176"/>
          <p:cNvSpPr/>
          <p:nvPr>
            <p:custDataLst>
              <p:tags r:id="rId16"/>
            </p:custDataLst>
          </p:nvPr>
        </p:nvSpPr>
        <p:spPr>
          <a:xfrm>
            <a:off x="2555776" y="6489324"/>
            <a:ext cx="1944216" cy="30959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7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3" grpId="1"/>
      <p:bldP spid="74" grpId="0" animBg="1"/>
      <p:bldP spid="119" grpId="0"/>
      <p:bldP spid="119" grpId="1"/>
      <p:bldP spid="122" grpId="0"/>
      <p:bldP spid="126" grpId="0"/>
      <p:bldP spid="131" grpId="0"/>
      <p:bldP spid="132" grpId="0" animBg="1"/>
      <p:bldP spid="133" grpId="0" animBg="1"/>
      <p:bldP spid="134" grpId="0"/>
      <p:bldP spid="135" grpId="0" animBg="1"/>
      <p:bldP spid="1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Proteinurie - příčiny</a:t>
            </a:r>
            <a:endParaRPr lang="cs-CZ" dirty="0"/>
          </a:p>
        </p:txBody>
      </p:sp>
      <p:sp>
        <p:nvSpPr>
          <p:cNvPr id="73" name="Obdélník 72"/>
          <p:cNvSpPr/>
          <p:nvPr>
            <p:custDataLst>
              <p:tags r:id="rId3"/>
            </p:custDataLst>
          </p:nvPr>
        </p:nvSpPr>
        <p:spPr>
          <a:xfrm>
            <a:off x="3806906" y="1610911"/>
            <a:ext cx="893656" cy="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>
            <p:custDataLst>
              <p:tags r:id="rId4"/>
            </p:custDataLst>
          </p:nvPr>
        </p:nvSpPr>
        <p:spPr>
          <a:xfrm>
            <a:off x="3806906" y="1922751"/>
            <a:ext cx="893656" cy="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>
            <p:custDataLst>
              <p:tags r:id="rId5"/>
            </p:custDataLst>
          </p:nvPr>
        </p:nvSpPr>
        <p:spPr>
          <a:xfrm>
            <a:off x="3806906" y="2243643"/>
            <a:ext cx="893656" cy="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>
            <p:custDataLst>
              <p:tags r:id="rId6"/>
            </p:custDataLst>
          </p:nvPr>
        </p:nvSpPr>
        <p:spPr>
          <a:xfrm>
            <a:off x="3806906" y="2735768"/>
            <a:ext cx="893656" cy="21091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>
            <p:custDataLst>
              <p:tags r:id="rId7"/>
            </p:custDataLst>
          </p:nvPr>
        </p:nvSpPr>
        <p:spPr>
          <a:xfrm>
            <a:off x="3806906" y="3157590"/>
            <a:ext cx="893656" cy="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>
            <p:custDataLst>
              <p:tags r:id="rId8"/>
            </p:custDataLst>
          </p:nvPr>
        </p:nvSpPr>
        <p:spPr>
          <a:xfrm>
            <a:off x="3806906" y="3720019"/>
            <a:ext cx="893656" cy="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>
            <p:custDataLst>
              <p:tags r:id="rId9"/>
            </p:custDataLst>
          </p:nvPr>
        </p:nvSpPr>
        <p:spPr>
          <a:xfrm>
            <a:off x="3806906" y="4021072"/>
            <a:ext cx="893656" cy="357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>
            <p:custDataLst>
              <p:tags r:id="rId10"/>
            </p:custDataLst>
          </p:nvPr>
        </p:nvSpPr>
        <p:spPr>
          <a:xfrm>
            <a:off x="3806906" y="4573581"/>
            <a:ext cx="893656" cy="1132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>
            <p:custDataLst>
              <p:tags r:id="rId11"/>
            </p:custDataLst>
          </p:nvPr>
        </p:nvSpPr>
        <p:spPr>
          <a:xfrm>
            <a:off x="3806906" y="5224183"/>
            <a:ext cx="893656" cy="1370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>
            <p:custDataLst>
              <p:tags r:id="rId12"/>
            </p:custDataLst>
          </p:nvPr>
        </p:nvSpPr>
        <p:spPr>
          <a:xfrm>
            <a:off x="3806906" y="5477608"/>
            <a:ext cx="893656" cy="1370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>
            <p:custDataLst>
              <p:tags r:id="rId13"/>
            </p:custDataLst>
          </p:nvPr>
        </p:nvSpPr>
        <p:spPr>
          <a:xfrm>
            <a:off x="3806906" y="5829126"/>
            <a:ext cx="893656" cy="246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>
            <p:custDataLst>
              <p:tags r:id="rId14"/>
            </p:custDataLst>
          </p:nvPr>
        </p:nvSpPr>
        <p:spPr>
          <a:xfrm>
            <a:off x="3806906" y="5969733"/>
            <a:ext cx="893656" cy="246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>
            <p:custDataLst>
              <p:tags r:id="rId15"/>
            </p:custDataLst>
          </p:nvPr>
        </p:nvSpPr>
        <p:spPr>
          <a:xfrm>
            <a:off x="3806906" y="6110340"/>
            <a:ext cx="893656" cy="246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>
            <p:custDataLst>
              <p:tags r:id="rId16"/>
            </p:custDataLst>
          </p:nvPr>
        </p:nvSpPr>
        <p:spPr>
          <a:xfrm>
            <a:off x="3806906" y="6461858"/>
            <a:ext cx="893656" cy="246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>
            <p:custDataLst>
              <p:tags r:id="rId17"/>
            </p:custDataLst>
          </p:nvPr>
        </p:nvSpPr>
        <p:spPr>
          <a:xfrm>
            <a:off x="3806906" y="6542081"/>
            <a:ext cx="893656" cy="1370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Levá jednoduchá závorka 87"/>
          <p:cNvSpPr/>
          <p:nvPr>
            <p:custDataLst>
              <p:tags r:id="rId18"/>
            </p:custDataLst>
          </p:nvPr>
        </p:nvSpPr>
        <p:spPr>
          <a:xfrm>
            <a:off x="3147602" y="1610911"/>
            <a:ext cx="210911" cy="241016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Levá jednoduchá závorka 88"/>
          <p:cNvSpPr/>
          <p:nvPr>
            <p:custDataLst>
              <p:tags r:id="rId19"/>
            </p:custDataLst>
          </p:nvPr>
        </p:nvSpPr>
        <p:spPr>
          <a:xfrm>
            <a:off x="3134113" y="4409530"/>
            <a:ext cx="210911" cy="226955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TextovéPole 89"/>
          <p:cNvSpPr txBox="1"/>
          <p:nvPr>
            <p:custDataLst>
              <p:tags r:id="rId20"/>
            </p:custDataLst>
          </p:nvPr>
        </p:nvSpPr>
        <p:spPr>
          <a:xfrm>
            <a:off x="1108798" y="2596861"/>
            <a:ext cx="1858854" cy="63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Tubulární proteiny</a:t>
            </a:r>
          </a:p>
          <a:p>
            <a:pPr algn="ctr"/>
            <a:r>
              <a:rPr lang="cs-CZ" dirty="0" smtClean="0"/>
              <a:t>(&lt; 70 </a:t>
            </a:r>
            <a:r>
              <a:rPr lang="cs-CZ" dirty="0" err="1" smtClean="0"/>
              <a:t>kDa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1" name="TextovéPole 90"/>
          <p:cNvSpPr txBox="1"/>
          <p:nvPr>
            <p:custDataLst>
              <p:tags r:id="rId21"/>
            </p:custDataLst>
          </p:nvPr>
        </p:nvSpPr>
        <p:spPr>
          <a:xfrm>
            <a:off x="1108798" y="3992161"/>
            <a:ext cx="1820478" cy="360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Albumin (70 </a:t>
            </a:r>
            <a:r>
              <a:rPr lang="cs-CZ" dirty="0" err="1" smtClean="0"/>
              <a:t>kDa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2" name="TextovéPole 91"/>
          <p:cNvSpPr txBox="1"/>
          <p:nvPr>
            <p:custDataLst>
              <p:tags r:id="rId22"/>
            </p:custDataLst>
          </p:nvPr>
        </p:nvSpPr>
        <p:spPr>
          <a:xfrm>
            <a:off x="827584" y="5127790"/>
            <a:ext cx="2260948" cy="63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Glomerulární proteiny</a:t>
            </a:r>
          </a:p>
          <a:p>
            <a:pPr algn="ctr"/>
            <a:r>
              <a:rPr lang="cs-CZ" dirty="0" smtClean="0"/>
              <a:t>(&gt; 70 </a:t>
            </a:r>
            <a:r>
              <a:rPr lang="cs-CZ" dirty="0" err="1" smtClean="0"/>
              <a:t>kDa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3" name="TextovéPole 92"/>
          <p:cNvSpPr txBox="1"/>
          <p:nvPr>
            <p:custDataLst>
              <p:tags r:id="rId23"/>
            </p:custDataLst>
          </p:nvPr>
        </p:nvSpPr>
        <p:spPr>
          <a:xfrm>
            <a:off x="5186406" y="1521330"/>
            <a:ext cx="2024249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β</a:t>
            </a:r>
            <a:r>
              <a:rPr lang="el-GR" sz="1400" baseline="-25000" dirty="0" smtClean="0"/>
              <a:t>2</a:t>
            </a:r>
            <a:r>
              <a:rPr lang="cs-CZ" sz="1400" dirty="0" smtClean="0"/>
              <a:t> mikroglobulin (12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4" name="TextovéPole 93"/>
          <p:cNvSpPr txBox="1"/>
          <p:nvPr>
            <p:custDataLst>
              <p:tags r:id="rId24"/>
            </p:custDataLst>
          </p:nvPr>
        </p:nvSpPr>
        <p:spPr>
          <a:xfrm>
            <a:off x="5186406" y="1842808"/>
            <a:ext cx="1405988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Lysozym (12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5" name="TextovéPole 94"/>
          <p:cNvSpPr txBox="1"/>
          <p:nvPr>
            <p:custDataLst>
              <p:tags r:id="rId25"/>
            </p:custDataLst>
          </p:nvPr>
        </p:nvSpPr>
        <p:spPr>
          <a:xfrm>
            <a:off x="5186406" y="2103036"/>
            <a:ext cx="1097421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RBP (21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6" name="TextovéPole 95"/>
          <p:cNvSpPr txBox="1"/>
          <p:nvPr>
            <p:custDataLst>
              <p:tags r:id="rId26"/>
            </p:custDataLst>
          </p:nvPr>
        </p:nvSpPr>
        <p:spPr>
          <a:xfrm>
            <a:off x="5186406" y="2716491"/>
            <a:ext cx="2197408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Volné lehké řetězce (25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7" name="TextovéPole 96"/>
          <p:cNvSpPr txBox="1"/>
          <p:nvPr>
            <p:custDataLst>
              <p:tags r:id="rId27"/>
            </p:custDataLst>
          </p:nvPr>
        </p:nvSpPr>
        <p:spPr>
          <a:xfrm>
            <a:off x="5186406" y="3016983"/>
            <a:ext cx="1977297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el-GR" sz="1400" baseline="-25000" dirty="0" smtClean="0"/>
              <a:t>1</a:t>
            </a:r>
            <a:r>
              <a:rPr lang="cs-CZ" sz="1400" dirty="0" smtClean="0"/>
              <a:t> </a:t>
            </a:r>
            <a:r>
              <a:rPr lang="cs-CZ" sz="1400" dirty="0" err="1" smtClean="0"/>
              <a:t>mikroprotein</a:t>
            </a:r>
            <a:r>
              <a:rPr lang="cs-CZ" sz="1400" dirty="0" smtClean="0"/>
              <a:t> (33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8" name="TextovéPole 97"/>
          <p:cNvSpPr txBox="1"/>
          <p:nvPr>
            <p:custDataLst>
              <p:tags r:id="rId28"/>
            </p:custDataLst>
          </p:nvPr>
        </p:nvSpPr>
        <p:spPr>
          <a:xfrm>
            <a:off x="5186406" y="3649715"/>
            <a:ext cx="3058002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Dimery volných lehkých řetězců (50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9" name="TextovéPole 98"/>
          <p:cNvSpPr txBox="1"/>
          <p:nvPr>
            <p:custDataLst>
              <p:tags r:id="rId29"/>
            </p:custDataLst>
          </p:nvPr>
        </p:nvSpPr>
        <p:spPr>
          <a:xfrm>
            <a:off x="5186406" y="4493358"/>
            <a:ext cx="1522991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Transferin (80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100" name="TextovéPole 99"/>
          <p:cNvSpPr txBox="1"/>
          <p:nvPr>
            <p:custDataLst>
              <p:tags r:id="rId30"/>
            </p:custDataLst>
          </p:nvPr>
        </p:nvSpPr>
        <p:spPr>
          <a:xfrm>
            <a:off x="5186406" y="5177116"/>
            <a:ext cx="1181934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Ig</a:t>
            </a:r>
            <a:r>
              <a:rPr lang="cs-CZ" sz="1400" dirty="0" smtClean="0"/>
              <a:t> G (160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101" name="TextovéPole 100"/>
          <p:cNvSpPr txBox="1"/>
          <p:nvPr>
            <p:custDataLst>
              <p:tags r:id="rId31"/>
            </p:custDataLst>
          </p:nvPr>
        </p:nvSpPr>
        <p:spPr>
          <a:xfrm>
            <a:off x="5186406" y="5458330"/>
            <a:ext cx="1172543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Ig</a:t>
            </a:r>
            <a:r>
              <a:rPr lang="cs-CZ" sz="1400" dirty="0" smtClean="0"/>
              <a:t> A (165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102" name="TextovéPole 101"/>
          <p:cNvSpPr txBox="1"/>
          <p:nvPr>
            <p:custDataLst>
              <p:tags r:id="rId32"/>
            </p:custDataLst>
          </p:nvPr>
        </p:nvSpPr>
        <p:spPr>
          <a:xfrm>
            <a:off x="5186406" y="5809848"/>
            <a:ext cx="1133980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Haptoglobiny</a:t>
            </a:r>
            <a:endParaRPr lang="cs-CZ" sz="1400" dirty="0"/>
          </a:p>
        </p:txBody>
      </p:sp>
      <p:sp>
        <p:nvSpPr>
          <p:cNvPr id="103" name="TextovéPole 102"/>
          <p:cNvSpPr txBox="1"/>
          <p:nvPr>
            <p:custDataLst>
              <p:tags r:id="rId33"/>
            </p:custDataLst>
          </p:nvPr>
        </p:nvSpPr>
        <p:spPr>
          <a:xfrm>
            <a:off x="5186406" y="6180644"/>
            <a:ext cx="2974241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</a:t>
            </a:r>
            <a:r>
              <a:rPr lang="cs-CZ" sz="1400" baseline="-25000" dirty="0" smtClean="0"/>
              <a:t>2</a:t>
            </a:r>
            <a:r>
              <a:rPr lang="cs-CZ" sz="1400" dirty="0" smtClean="0"/>
              <a:t> </a:t>
            </a:r>
            <a:r>
              <a:rPr lang="cs-CZ" sz="1400" dirty="0" err="1" smtClean="0"/>
              <a:t>makroglobulin</a:t>
            </a:r>
            <a:r>
              <a:rPr lang="cs-CZ" sz="1400" dirty="0" smtClean="0"/>
              <a:t> – </a:t>
            </a:r>
            <a:r>
              <a:rPr lang="cs-CZ" sz="1400" dirty="0" err="1" smtClean="0"/>
              <a:t>Ig</a:t>
            </a:r>
            <a:r>
              <a:rPr lang="cs-CZ" sz="1400" dirty="0" smtClean="0"/>
              <a:t> M (800 -900 </a:t>
            </a:r>
            <a:r>
              <a:rPr lang="cs-CZ" sz="1400" dirty="0" err="1" smtClean="0"/>
              <a:t>kDa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104" name="TextovéPole 103"/>
          <p:cNvSpPr txBox="1"/>
          <p:nvPr>
            <p:custDataLst>
              <p:tags r:id="rId34"/>
            </p:custDataLst>
          </p:nvPr>
        </p:nvSpPr>
        <p:spPr>
          <a:xfrm>
            <a:off x="5186406" y="6512884"/>
            <a:ext cx="2199724" cy="30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místo nanesení vzorku moče</a:t>
            </a:r>
            <a:endParaRPr lang="cs-CZ" sz="1400" dirty="0"/>
          </a:p>
        </p:txBody>
      </p:sp>
      <p:sp>
        <p:nvSpPr>
          <p:cNvPr id="105" name="Pravá jednoduchá závorka 104"/>
          <p:cNvSpPr/>
          <p:nvPr>
            <p:custDataLst>
              <p:tags r:id="rId35"/>
            </p:custDataLst>
          </p:nvPr>
        </p:nvSpPr>
        <p:spPr>
          <a:xfrm>
            <a:off x="4834888" y="5829126"/>
            <a:ext cx="140607" cy="28121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TextovéPole 105"/>
          <p:cNvSpPr txBox="1"/>
          <p:nvPr>
            <p:custDataLst>
              <p:tags r:id="rId36"/>
            </p:custDataLst>
          </p:nvPr>
        </p:nvSpPr>
        <p:spPr>
          <a:xfrm>
            <a:off x="280068" y="1552616"/>
            <a:ext cx="237783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„</a:t>
            </a:r>
            <a:r>
              <a:rPr lang="cs-CZ" b="1" dirty="0" err="1" smtClean="0"/>
              <a:t>Overflow</a:t>
            </a:r>
            <a:r>
              <a:rPr lang="cs-CZ" b="1" dirty="0" smtClean="0"/>
              <a:t>“ </a:t>
            </a:r>
            <a:r>
              <a:rPr lang="cs-CZ" dirty="0" smtClean="0"/>
              <a:t>proteinurie</a:t>
            </a:r>
          </a:p>
          <a:p>
            <a:pPr algn="ctr"/>
            <a:r>
              <a:rPr lang="cs-CZ" sz="1200" dirty="0" smtClean="0"/>
              <a:t>(myoglobin, BJ-protein …)</a:t>
            </a:r>
            <a:endParaRPr lang="cs-CZ" sz="1200" dirty="0"/>
          </a:p>
        </p:txBody>
      </p:sp>
      <p:sp>
        <p:nvSpPr>
          <p:cNvPr id="107" name="TextovéPole 106"/>
          <p:cNvSpPr txBox="1"/>
          <p:nvPr>
            <p:custDataLst>
              <p:tags r:id="rId37"/>
            </p:custDataLst>
          </p:nvPr>
        </p:nvSpPr>
        <p:spPr>
          <a:xfrm>
            <a:off x="236061" y="3535353"/>
            <a:ext cx="24164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Glomerulární selektivní</a:t>
            </a:r>
            <a:endParaRPr lang="cs-CZ" b="1" dirty="0"/>
          </a:p>
        </p:txBody>
      </p:sp>
      <p:sp>
        <p:nvSpPr>
          <p:cNvPr id="108" name="TextovéPole 107"/>
          <p:cNvSpPr txBox="1"/>
          <p:nvPr>
            <p:custDataLst>
              <p:tags r:id="rId38"/>
            </p:custDataLst>
          </p:nvPr>
        </p:nvSpPr>
        <p:spPr>
          <a:xfrm>
            <a:off x="260474" y="5925674"/>
            <a:ext cx="26553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Glomerulární neselektivní</a:t>
            </a:r>
            <a:endParaRPr lang="cs-CZ" b="1" dirty="0"/>
          </a:p>
        </p:txBody>
      </p:sp>
      <p:sp>
        <p:nvSpPr>
          <p:cNvPr id="109" name="TextovéPole 108"/>
          <p:cNvSpPr txBox="1"/>
          <p:nvPr>
            <p:custDataLst>
              <p:tags r:id="rId39"/>
            </p:custDataLst>
          </p:nvPr>
        </p:nvSpPr>
        <p:spPr>
          <a:xfrm>
            <a:off x="287184" y="2229107"/>
            <a:ext cx="23707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Tubulární</a:t>
            </a: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6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Krev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Princip měření</a:t>
            </a:r>
          </a:p>
          <a:p>
            <a:pPr lvl="1"/>
            <a:r>
              <a:rPr lang="cs-CZ" b="1" dirty="0" smtClean="0"/>
              <a:t>Hem</a:t>
            </a:r>
            <a:r>
              <a:rPr lang="cs-CZ" dirty="0" smtClean="0"/>
              <a:t> (hemoglobin, myoglobin) </a:t>
            </a:r>
            <a:r>
              <a:rPr lang="cs-CZ" b="1" dirty="0" smtClean="0"/>
              <a:t>oxiduje</a:t>
            </a:r>
            <a:r>
              <a:rPr lang="cs-CZ" dirty="0" smtClean="0"/>
              <a:t> chromogen </a:t>
            </a:r>
            <a:r>
              <a:rPr lang="cs-CZ" dirty="0" smtClean="0">
                <a:sym typeface="Wingdings" pitchFamily="2" charset="2"/>
              </a:rPr>
              <a:t> změna barvy</a:t>
            </a:r>
          </a:p>
          <a:p>
            <a:pPr lvl="1"/>
            <a:r>
              <a:rPr lang="cs-CZ" b="1" dirty="0" smtClean="0">
                <a:sym typeface="Wingdings" pitchFamily="2" charset="2"/>
              </a:rPr>
              <a:t>FP</a:t>
            </a:r>
            <a:r>
              <a:rPr lang="cs-CZ" dirty="0" smtClean="0">
                <a:sym typeface="Wingdings" pitchFamily="2" charset="2"/>
              </a:rPr>
              <a:t>: oxidační činidla (desinfekce ve zkumavce), volný hemoglobin a myoglobin</a:t>
            </a:r>
          </a:p>
          <a:p>
            <a:pPr lvl="1"/>
            <a:r>
              <a:rPr lang="cs-CZ" b="1" dirty="0" smtClean="0">
                <a:sym typeface="Wingdings" pitchFamily="2" charset="2"/>
              </a:rPr>
              <a:t>FN</a:t>
            </a:r>
            <a:r>
              <a:rPr lang="cs-CZ" dirty="0" smtClean="0">
                <a:sym typeface="Wingdings" pitchFamily="2" charset="2"/>
              </a:rPr>
              <a:t>: vitamín C (velmi vysoké koncentrace)</a:t>
            </a:r>
          </a:p>
          <a:p>
            <a:r>
              <a:rPr lang="cs-CZ" dirty="0" smtClean="0">
                <a:sym typeface="Wingdings" pitchFamily="2" charset="2"/>
              </a:rPr>
              <a:t>Dělení hematurie: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Makroskopická/mikroskopická</a:t>
            </a:r>
          </a:p>
          <a:p>
            <a:pPr lvl="1"/>
            <a:r>
              <a:rPr lang="cs-CZ" dirty="0" err="1" smtClean="0">
                <a:sym typeface="Wingdings" pitchFamily="2" charset="2"/>
              </a:rPr>
              <a:t>Prerenální</a:t>
            </a:r>
            <a:r>
              <a:rPr lang="cs-CZ" dirty="0" smtClean="0">
                <a:sym typeface="Wingdings" pitchFamily="2" charset="2"/>
              </a:rPr>
              <a:t>/renální/</a:t>
            </a:r>
            <a:r>
              <a:rPr lang="cs-CZ" dirty="0" err="1" smtClean="0">
                <a:sym typeface="Wingdings" pitchFamily="2" charset="2"/>
              </a:rPr>
              <a:t>subrenální</a:t>
            </a:r>
            <a:endParaRPr lang="cs-CZ" dirty="0"/>
          </a:p>
        </p:txBody>
      </p:sp>
      <p:grpSp>
        <p:nvGrpSpPr>
          <p:cNvPr id="4" name="Skupina 3"/>
          <p:cNvGrpSpPr/>
          <p:nvPr>
            <p:custDataLst>
              <p:tags r:id="rId4"/>
            </p:custDataLst>
          </p:nvPr>
        </p:nvGrpSpPr>
        <p:grpSpPr>
          <a:xfrm>
            <a:off x="3203848" y="5805264"/>
            <a:ext cx="1080120" cy="918013"/>
            <a:chOff x="1403648" y="5945433"/>
            <a:chExt cx="1080120" cy="918013"/>
          </a:xfrm>
        </p:grpSpPr>
        <p:pic>
          <p:nvPicPr>
            <p:cNvPr id="5" name="Picture 6" descr="http://www.microscope-microscope.org/basic/microscope-images/138-microscopes-lg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945433"/>
              <a:ext cx="519149" cy="912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>
              <p:custDataLst>
                <p:tags r:id="rId11"/>
              </p:custDataLst>
            </p:nvPr>
          </p:nvSpPr>
          <p:spPr>
            <a:xfrm>
              <a:off x="1859917" y="6586447"/>
              <a:ext cx="6238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smtClean="0">
                  <a:hlinkClick r:id="rId15"/>
                </a:rPr>
                <a:t>Zdroj</a:t>
              </a:r>
              <a:endParaRPr lang="cs-CZ" sz="1200" dirty="0"/>
            </a:p>
          </p:txBody>
        </p:sp>
      </p:grpSp>
      <p:pic>
        <p:nvPicPr>
          <p:cNvPr id="6146" name="Picture 2" descr="https://lh6.googleusercontent.com/-ztEyo4YJJCpH9qo78rXIvH3v3KyvRny4XwqriPawYRDxvVSdOCHv63MfqNR_Nl0HyBLgm-utoEz7TvbOARKa2yFIoNY4JORKS0pTSaO56bhgGXbzr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57431"/>
            <a:ext cx="1592106" cy="8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>
            <p:custDataLst>
              <p:tags r:id="rId5"/>
            </p:custDataLst>
          </p:nvPr>
        </p:nvSpPr>
        <p:spPr>
          <a:xfrm>
            <a:off x="3923928" y="6021288"/>
            <a:ext cx="168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Fázový kontrast</a:t>
            </a:r>
            <a:endParaRPr lang="cs-CZ" dirty="0"/>
          </a:p>
        </p:txBody>
      </p:sp>
      <p:sp>
        <p:nvSpPr>
          <p:cNvPr id="9" name="TextovéPole 8"/>
          <p:cNvSpPr txBox="1"/>
          <p:nvPr>
            <p:custDataLst>
              <p:tags r:id="rId6"/>
            </p:custDataLst>
          </p:nvPr>
        </p:nvSpPr>
        <p:spPr>
          <a:xfrm>
            <a:off x="6732240" y="5212958"/>
            <a:ext cx="150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Dysmorfní</a:t>
            </a:r>
            <a:r>
              <a:rPr lang="cs-CZ" dirty="0" smtClean="0"/>
              <a:t> </a:t>
            </a:r>
            <a:r>
              <a:rPr lang="cs-CZ" dirty="0" err="1" smtClean="0"/>
              <a:t>ery</a:t>
            </a:r>
            <a:endParaRPr lang="cs-CZ" dirty="0" smtClean="0"/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akantocyty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5" t="6826" b="4612"/>
          <a:stretch/>
        </p:blipFill>
        <p:spPr bwMode="auto">
          <a:xfrm>
            <a:off x="7262460" y="3645024"/>
            <a:ext cx="194871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>
            <p:custDataLst>
              <p:tags r:id="rId7"/>
            </p:custDataLst>
          </p:nvPr>
        </p:nvCxnSpPr>
        <p:spPr>
          <a:xfrm flipH="1">
            <a:off x="8532440" y="3140968"/>
            <a:ext cx="216024" cy="720080"/>
          </a:xfrm>
          <a:prstGeom prst="straightConnector1">
            <a:avLst/>
          </a:prstGeom>
          <a:ln w="31750"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>
            <p:custDataLst>
              <p:tags r:id="rId8"/>
            </p:custDataLst>
          </p:nvPr>
        </p:nvCxnSpPr>
        <p:spPr>
          <a:xfrm flipH="1" flipV="1">
            <a:off x="8532440" y="4365104"/>
            <a:ext cx="216024" cy="847854"/>
          </a:xfrm>
          <a:prstGeom prst="straightConnector1">
            <a:avLst/>
          </a:prstGeom>
          <a:ln w="31750"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>
            <p:custDataLst>
              <p:tags r:id="rId9"/>
            </p:custDataLst>
          </p:nvPr>
        </p:nvSpPr>
        <p:spPr>
          <a:xfrm>
            <a:off x="8532440" y="2771636"/>
            <a:ext cx="48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Ery</a:t>
            </a:r>
            <a:endParaRPr lang="cs-CZ" dirty="0"/>
          </a:p>
        </p:txBody>
      </p:sp>
      <p:sp>
        <p:nvSpPr>
          <p:cNvPr id="18" name="TextovéPole 17"/>
          <p:cNvSpPr txBox="1"/>
          <p:nvPr>
            <p:custDataLst>
              <p:tags r:id="rId10"/>
            </p:custDataLst>
          </p:nvPr>
        </p:nvSpPr>
        <p:spPr>
          <a:xfrm>
            <a:off x="8434115" y="523163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Hem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/>
      <p:bldP spid="9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Glukóza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Renální práh (10 </a:t>
            </a:r>
            <a:r>
              <a:rPr lang="cs-CZ" dirty="0" err="1" smtClean="0"/>
              <a:t>mmol</a:t>
            </a:r>
            <a:r>
              <a:rPr lang="cs-CZ" dirty="0" smtClean="0"/>
              <a:t>/l)</a:t>
            </a:r>
          </a:p>
          <a:p>
            <a:r>
              <a:rPr lang="cs-CZ" dirty="0"/>
              <a:t>2. ranní moč</a:t>
            </a:r>
          </a:p>
          <a:p>
            <a:r>
              <a:rPr lang="cs-CZ" dirty="0" smtClean="0"/>
              <a:t>Princip měření</a:t>
            </a:r>
          </a:p>
          <a:p>
            <a:pPr lvl="1"/>
            <a:r>
              <a:rPr lang="cs-CZ" dirty="0" smtClean="0"/>
              <a:t>Enzymatická oxidace glukózy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Použití</a:t>
            </a:r>
          </a:p>
          <a:p>
            <a:pPr lvl="1"/>
            <a:r>
              <a:rPr lang="cs-CZ" dirty="0" smtClean="0"/>
              <a:t>Zejména počáteční diagnostika diabetu </a:t>
            </a:r>
            <a:r>
              <a:rPr lang="cs-CZ" dirty="0" err="1" smtClean="0"/>
              <a:t>mellitu</a:t>
            </a:r>
            <a:endParaRPr lang="cs-CZ" dirty="0"/>
          </a:p>
        </p:txBody>
      </p:sp>
      <p:sp>
        <p:nvSpPr>
          <p:cNvPr id="5" name="Obdélník 4"/>
          <p:cNvSpPr/>
          <p:nvPr>
            <p:custDataLst>
              <p:tags r:id="rId4"/>
            </p:custDataLst>
          </p:nvPr>
        </p:nvSpPr>
        <p:spPr>
          <a:xfrm>
            <a:off x="482770" y="3089656"/>
            <a:ext cx="8208912" cy="19697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                  </a:t>
            </a:r>
            <a:r>
              <a:rPr lang="cs-CZ" sz="1200" dirty="0" err="1" smtClean="0"/>
              <a:t>glukózaoxidáza</a:t>
            </a:r>
            <a:endParaRPr lang="cs-CZ" dirty="0"/>
          </a:p>
          <a:p>
            <a:r>
              <a:rPr lang="cs-CZ" dirty="0"/>
              <a:t>glukóza + 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/>
              <a:t>glukonolakton</a:t>
            </a:r>
            <a:r>
              <a:rPr lang="cs-CZ" dirty="0" smtClean="0"/>
              <a:t> </a:t>
            </a:r>
            <a:r>
              <a:rPr lang="cs-CZ" dirty="0"/>
              <a:t>+ 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2</a:t>
            </a:r>
          </a:p>
          <a:p>
            <a:r>
              <a:rPr lang="cs-CZ" sz="1600" dirty="0" smtClean="0"/>
              <a:t>                               peroxidáza</a:t>
            </a:r>
            <a:endParaRPr lang="cs-CZ" sz="1600" dirty="0"/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 + </a:t>
            </a:r>
            <a:r>
              <a:rPr lang="cs-CZ" dirty="0" smtClean="0"/>
              <a:t>chromogen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 </a:t>
            </a:r>
            <a:r>
              <a:rPr lang="cs-CZ" dirty="0"/>
              <a:t>+ barvivo</a:t>
            </a:r>
            <a:r>
              <a:rPr lang="cs-CZ" sz="2000" dirty="0"/>
              <a:t> </a:t>
            </a:r>
            <a:r>
              <a:rPr lang="cs-CZ" sz="1200" dirty="0"/>
              <a:t>(změna zabarvení chromogenu)</a:t>
            </a:r>
            <a:endParaRPr lang="cs-CZ" dirty="0"/>
          </a:p>
          <a:p>
            <a:endParaRPr lang="cs-CZ" sz="1200" dirty="0" smtClean="0"/>
          </a:p>
          <a:p>
            <a:r>
              <a:rPr lang="cs-CZ" b="1" dirty="0" smtClean="0"/>
              <a:t>FP</a:t>
            </a:r>
            <a:r>
              <a:rPr lang="cs-CZ" dirty="0" smtClean="0"/>
              <a:t>: </a:t>
            </a:r>
            <a:r>
              <a:rPr lang="cs-CZ" dirty="0"/>
              <a:t>oxidace </a:t>
            </a:r>
            <a:r>
              <a:rPr lang="cs-CZ" dirty="0" smtClean="0"/>
              <a:t>- </a:t>
            </a:r>
            <a:r>
              <a:rPr lang="cs-CZ" dirty="0"/>
              <a:t>oxidační činidla (</a:t>
            </a:r>
            <a:r>
              <a:rPr lang="cs-CZ" dirty="0" smtClean="0"/>
              <a:t>desinfekční </a:t>
            </a:r>
            <a:r>
              <a:rPr lang="cs-CZ" dirty="0"/>
              <a:t>přípravky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FN</a:t>
            </a:r>
            <a:r>
              <a:rPr lang="cs-CZ" dirty="0" smtClean="0"/>
              <a:t>: </a:t>
            </a:r>
            <a:r>
              <a:rPr lang="cs-CZ" dirty="0"/>
              <a:t>redukce </a:t>
            </a:r>
            <a:r>
              <a:rPr lang="cs-CZ" dirty="0" smtClean="0"/>
              <a:t>- </a:t>
            </a:r>
            <a:r>
              <a:rPr lang="cs-CZ" dirty="0"/>
              <a:t>redukční činidla (vit. C - vynechat 1 den před </a:t>
            </a:r>
            <a:r>
              <a:rPr lang="cs-CZ" dirty="0" err="1"/>
              <a:t>odb</a:t>
            </a:r>
            <a:r>
              <a:rPr lang="cs-CZ" dirty="0"/>
              <a:t>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8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Ketolátky </a:t>
            </a:r>
            <a:r>
              <a:rPr lang="cs-CZ" sz="4000" dirty="0" smtClean="0"/>
              <a:t>– úvod, princip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1"/>
            <a:ext cx="8229600" cy="1695588"/>
          </a:xfrm>
        </p:spPr>
        <p:txBody>
          <a:bodyPr>
            <a:normAutofit/>
          </a:bodyPr>
          <a:lstStyle/>
          <a:p>
            <a:r>
              <a:rPr lang="cs-CZ" dirty="0" smtClean="0"/>
              <a:t>Vznik – z MK</a:t>
            </a:r>
          </a:p>
          <a:p>
            <a:r>
              <a:rPr lang="cs-CZ" dirty="0" smtClean="0"/>
              <a:t>Princip stanovení</a:t>
            </a:r>
          </a:p>
          <a:p>
            <a:pPr lvl="1"/>
            <a:r>
              <a:rPr lang="cs-CZ" dirty="0" err="1" smtClean="0"/>
              <a:t>Ketoskupina</a:t>
            </a:r>
            <a:r>
              <a:rPr lang="cs-CZ" dirty="0" smtClean="0"/>
              <a:t> reaguje s </a:t>
            </a:r>
            <a:r>
              <a:rPr lang="cs-CZ" dirty="0" err="1" smtClean="0"/>
              <a:t>nitroprusidem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          </a:t>
            </a:r>
            <a:endParaRPr lang="cs-CZ" dirty="0"/>
          </a:p>
        </p:txBody>
      </p:sp>
      <p:sp>
        <p:nvSpPr>
          <p:cNvPr id="4" name="Obdélník 3"/>
          <p:cNvSpPr/>
          <p:nvPr>
            <p:custDataLst>
              <p:tags r:id="rId4"/>
            </p:custDataLst>
          </p:nvPr>
        </p:nvSpPr>
        <p:spPr>
          <a:xfrm>
            <a:off x="7236296" y="2708920"/>
            <a:ext cx="576064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>
            <p:custDataLst>
              <p:tags r:id="rId5"/>
            </p:custDataLst>
          </p:nvPr>
        </p:nvSpPr>
        <p:spPr>
          <a:xfrm>
            <a:off x="6044465" y="5003045"/>
            <a:ext cx="526187" cy="7433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>
            <p:custDataLst>
              <p:tags r:id="rId6"/>
            </p:custDataLst>
          </p:nvPr>
        </p:nvSpPr>
        <p:spPr>
          <a:xfrm>
            <a:off x="1390975" y="5050205"/>
            <a:ext cx="526187" cy="7433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>
            <p:custDataLst>
              <p:tags r:id="rId7"/>
            </p:custDataLst>
          </p:nvPr>
        </p:nvSpPr>
        <p:spPr>
          <a:xfrm>
            <a:off x="2138016" y="3338653"/>
            <a:ext cx="526187" cy="7433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91908" y="5001909"/>
            <a:ext cx="3720052" cy="1629523"/>
            <a:chOff x="1763688" y="3850620"/>
            <a:chExt cx="3720052" cy="1629523"/>
          </a:xfrm>
        </p:grpSpPr>
        <p:sp>
          <p:nvSpPr>
            <p:cNvPr id="9" name="TextovéPole 8"/>
            <p:cNvSpPr txBox="1"/>
            <p:nvPr>
              <p:custDataLst>
                <p:tags r:id="rId26"/>
              </p:custDataLst>
            </p:nvPr>
          </p:nvSpPr>
          <p:spPr>
            <a:xfrm>
              <a:off x="1763688" y="457083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cs-CZ" baseline="-25000" dirty="0" smtClean="0"/>
                <a:t>3</a:t>
              </a:r>
              <a:r>
                <a:rPr lang="cs-CZ" dirty="0" smtClean="0"/>
                <a:t>C</a:t>
              </a:r>
              <a:endParaRPr lang="cs-CZ" baseline="-25000" dirty="0"/>
            </a:p>
          </p:txBody>
        </p:sp>
        <p:sp>
          <p:nvSpPr>
            <p:cNvPr id="10" name="TextovéPole 9"/>
            <p:cNvSpPr txBox="1"/>
            <p:nvPr>
              <p:custDataLst>
                <p:tags r:id="rId27"/>
              </p:custDataLst>
            </p:nvPr>
          </p:nvSpPr>
          <p:spPr>
            <a:xfrm>
              <a:off x="2786088" y="457083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baseline="-25000" dirty="0"/>
            </a:p>
          </p:txBody>
        </p:sp>
        <p:sp>
          <p:nvSpPr>
            <p:cNvPr id="11" name="TextovéPole 10"/>
            <p:cNvSpPr txBox="1"/>
            <p:nvPr>
              <p:custDataLst>
                <p:tags r:id="rId28"/>
              </p:custDataLst>
            </p:nvPr>
          </p:nvSpPr>
          <p:spPr>
            <a:xfrm>
              <a:off x="2766312" y="385062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</a:t>
              </a:r>
              <a:endParaRPr lang="cs-CZ" baseline="-25000" dirty="0"/>
            </a:p>
          </p:txBody>
        </p:sp>
        <p:sp>
          <p:nvSpPr>
            <p:cNvPr id="12" name="TextovéPole 11"/>
            <p:cNvSpPr txBox="1"/>
            <p:nvPr>
              <p:custDataLst>
                <p:tags r:id="rId29"/>
              </p:custDataLst>
            </p:nvPr>
          </p:nvSpPr>
          <p:spPr>
            <a:xfrm>
              <a:off x="3503804" y="457083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CH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13" name="TextovéPole 12"/>
            <p:cNvSpPr txBox="1"/>
            <p:nvPr>
              <p:custDataLst>
                <p:tags r:id="rId30"/>
              </p:custDataLst>
            </p:nvPr>
          </p:nvSpPr>
          <p:spPr>
            <a:xfrm>
              <a:off x="4408635" y="457083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baseline="-25000" dirty="0"/>
            </a:p>
          </p:txBody>
        </p:sp>
        <p:sp>
          <p:nvSpPr>
            <p:cNvPr id="14" name="TextovéPole 13"/>
            <p:cNvSpPr txBox="1"/>
            <p:nvPr>
              <p:custDataLst>
                <p:tags r:id="rId31"/>
              </p:custDataLst>
            </p:nvPr>
          </p:nvSpPr>
          <p:spPr>
            <a:xfrm>
              <a:off x="5099144" y="385175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</a:t>
              </a:r>
              <a:endParaRPr lang="cs-CZ" baseline="-25000" dirty="0"/>
            </a:p>
          </p:txBody>
        </p:sp>
        <p:sp>
          <p:nvSpPr>
            <p:cNvPr id="15" name="TextovéPole 14"/>
            <p:cNvSpPr txBox="1"/>
            <p:nvPr>
              <p:custDataLst>
                <p:tags r:id="rId32"/>
              </p:custDataLst>
            </p:nvPr>
          </p:nvSpPr>
          <p:spPr>
            <a:xfrm>
              <a:off x="5002518" y="5110811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OH</a:t>
              </a:r>
              <a:endParaRPr lang="cs-CZ" baseline="-25000" dirty="0"/>
            </a:p>
          </p:txBody>
        </p:sp>
        <p:cxnSp>
          <p:nvCxnSpPr>
            <p:cNvPr id="16" name="Přímá spojnice 15"/>
            <p:cNvCxnSpPr>
              <a:stCxn id="9" idx="3"/>
              <a:endCxn id="10" idx="1"/>
            </p:cNvCxnSpPr>
            <p:nvPr/>
          </p:nvCxnSpPr>
          <p:spPr>
            <a:xfrm>
              <a:off x="2294603" y="4755497"/>
              <a:ext cx="491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stCxn id="11" idx="2"/>
              <a:endCxn id="10" idx="0"/>
            </p:cNvCxnSpPr>
            <p:nvPr/>
          </p:nvCxnSpPr>
          <p:spPr>
            <a:xfrm>
              <a:off x="2934788" y="4219952"/>
              <a:ext cx="5349" cy="350879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stCxn id="10" idx="3"/>
              <a:endCxn id="12" idx="1"/>
            </p:cNvCxnSpPr>
            <p:nvPr/>
          </p:nvCxnSpPr>
          <p:spPr>
            <a:xfrm>
              <a:off x="3094186" y="4755497"/>
              <a:ext cx="4096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stCxn id="12" idx="3"/>
              <a:endCxn id="13" idx="1"/>
            </p:cNvCxnSpPr>
            <p:nvPr/>
          </p:nvCxnSpPr>
          <p:spPr>
            <a:xfrm>
              <a:off x="4034719" y="4755497"/>
              <a:ext cx="3739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stCxn id="14" idx="2"/>
              <a:endCxn id="13" idx="3"/>
            </p:cNvCxnSpPr>
            <p:nvPr/>
          </p:nvCxnSpPr>
          <p:spPr>
            <a:xfrm flipH="1">
              <a:off x="4716733" y="4221088"/>
              <a:ext cx="550887" cy="534409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stCxn id="13" idx="2"/>
              <a:endCxn id="15" idx="1"/>
            </p:cNvCxnSpPr>
            <p:nvPr/>
          </p:nvCxnSpPr>
          <p:spPr>
            <a:xfrm>
              <a:off x="4562684" y="4940163"/>
              <a:ext cx="439834" cy="355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/>
          <p:cNvGrpSpPr/>
          <p:nvPr/>
        </p:nvGrpSpPr>
        <p:grpSpPr>
          <a:xfrm>
            <a:off x="1230392" y="3295789"/>
            <a:ext cx="2271031" cy="1089543"/>
            <a:chOff x="5657608" y="2960407"/>
            <a:chExt cx="2271031" cy="1089543"/>
          </a:xfrm>
        </p:grpSpPr>
        <p:sp>
          <p:nvSpPr>
            <p:cNvPr id="23" name="TextovéPole 22"/>
            <p:cNvSpPr txBox="1"/>
            <p:nvPr>
              <p:custDataLst>
                <p:tags r:id="rId22"/>
              </p:custDataLst>
            </p:nvPr>
          </p:nvSpPr>
          <p:spPr>
            <a:xfrm>
              <a:off x="5657608" y="368061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cs-CZ" baseline="-25000" dirty="0" smtClean="0"/>
                <a:t>3</a:t>
              </a:r>
              <a:r>
                <a:rPr lang="cs-CZ" dirty="0" smtClean="0"/>
                <a:t>C</a:t>
              </a:r>
              <a:endParaRPr lang="cs-CZ" baseline="-25000" dirty="0"/>
            </a:p>
          </p:txBody>
        </p:sp>
        <p:sp>
          <p:nvSpPr>
            <p:cNvPr id="24" name="TextovéPole 23"/>
            <p:cNvSpPr txBox="1"/>
            <p:nvPr>
              <p:custDataLst>
                <p:tags r:id="rId23"/>
              </p:custDataLst>
            </p:nvPr>
          </p:nvSpPr>
          <p:spPr>
            <a:xfrm>
              <a:off x="6680008" y="368061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baseline="-25000" dirty="0"/>
            </a:p>
          </p:txBody>
        </p:sp>
        <p:sp>
          <p:nvSpPr>
            <p:cNvPr id="25" name="TextovéPole 24"/>
            <p:cNvSpPr txBox="1"/>
            <p:nvPr>
              <p:custDataLst>
                <p:tags r:id="rId24"/>
              </p:custDataLst>
            </p:nvPr>
          </p:nvSpPr>
          <p:spPr>
            <a:xfrm>
              <a:off x="6660232" y="296040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</a:t>
              </a:r>
              <a:endParaRPr lang="cs-CZ" baseline="-25000" dirty="0"/>
            </a:p>
          </p:txBody>
        </p:sp>
        <p:sp>
          <p:nvSpPr>
            <p:cNvPr id="26" name="TextovéPole 25"/>
            <p:cNvSpPr txBox="1"/>
            <p:nvPr>
              <p:custDataLst>
                <p:tags r:id="rId25"/>
              </p:custDataLst>
            </p:nvPr>
          </p:nvSpPr>
          <p:spPr>
            <a:xfrm>
              <a:off x="7397724" y="368061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CH</a:t>
              </a:r>
              <a:r>
                <a:rPr lang="cs-CZ" baseline="-25000" dirty="0" smtClean="0"/>
                <a:t>3</a:t>
              </a:r>
              <a:endParaRPr lang="cs-CZ" baseline="-25000" dirty="0"/>
            </a:p>
          </p:txBody>
        </p:sp>
        <p:cxnSp>
          <p:nvCxnSpPr>
            <p:cNvPr id="27" name="Přímá spojnice 26"/>
            <p:cNvCxnSpPr>
              <a:stCxn id="23" idx="3"/>
              <a:endCxn id="24" idx="1"/>
            </p:cNvCxnSpPr>
            <p:nvPr/>
          </p:nvCxnSpPr>
          <p:spPr>
            <a:xfrm>
              <a:off x="6188523" y="3865284"/>
              <a:ext cx="491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stCxn id="25" idx="2"/>
              <a:endCxn id="24" idx="0"/>
            </p:cNvCxnSpPr>
            <p:nvPr/>
          </p:nvCxnSpPr>
          <p:spPr>
            <a:xfrm>
              <a:off x="6828708" y="3329739"/>
              <a:ext cx="5349" cy="350879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stCxn id="24" idx="3"/>
              <a:endCxn id="26" idx="1"/>
            </p:cNvCxnSpPr>
            <p:nvPr/>
          </p:nvCxnSpPr>
          <p:spPr>
            <a:xfrm>
              <a:off x="6988106" y="3865284"/>
              <a:ext cx="4096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>
            <a:off x="5076056" y="5001909"/>
            <a:ext cx="3720052" cy="1629523"/>
            <a:chOff x="4920116" y="5129867"/>
            <a:chExt cx="3720052" cy="1629523"/>
          </a:xfrm>
        </p:grpSpPr>
        <p:sp>
          <p:nvSpPr>
            <p:cNvPr id="31" name="TextovéPole 30"/>
            <p:cNvSpPr txBox="1"/>
            <p:nvPr>
              <p:custDataLst>
                <p:tags r:id="rId15"/>
              </p:custDataLst>
            </p:nvPr>
          </p:nvSpPr>
          <p:spPr>
            <a:xfrm>
              <a:off x="4920116" y="585007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cs-CZ" baseline="-25000" dirty="0" smtClean="0"/>
                <a:t>3</a:t>
              </a:r>
              <a:r>
                <a:rPr lang="cs-CZ" dirty="0" smtClean="0"/>
                <a:t>C</a:t>
              </a:r>
              <a:endParaRPr lang="cs-CZ" baseline="-25000" dirty="0"/>
            </a:p>
          </p:txBody>
        </p:sp>
        <p:sp>
          <p:nvSpPr>
            <p:cNvPr id="32" name="TextovéPole 31"/>
            <p:cNvSpPr txBox="1"/>
            <p:nvPr>
              <p:custDataLst>
                <p:tags r:id="rId16"/>
              </p:custDataLst>
            </p:nvPr>
          </p:nvSpPr>
          <p:spPr>
            <a:xfrm>
              <a:off x="5942516" y="5850078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CH</a:t>
              </a:r>
              <a:endParaRPr lang="cs-CZ" baseline="-25000" dirty="0"/>
            </a:p>
          </p:txBody>
        </p:sp>
        <p:sp>
          <p:nvSpPr>
            <p:cNvPr id="33" name="TextovéPole 32"/>
            <p:cNvSpPr txBox="1"/>
            <p:nvPr>
              <p:custDataLst>
                <p:tags r:id="rId17"/>
              </p:custDataLst>
            </p:nvPr>
          </p:nvSpPr>
          <p:spPr>
            <a:xfrm>
              <a:off x="5925296" y="5129867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OH</a:t>
              </a:r>
              <a:endParaRPr lang="cs-CZ" baseline="-25000" dirty="0"/>
            </a:p>
          </p:txBody>
        </p:sp>
        <p:sp>
          <p:nvSpPr>
            <p:cNvPr id="34" name="TextovéPole 33"/>
            <p:cNvSpPr txBox="1"/>
            <p:nvPr>
              <p:custDataLst>
                <p:tags r:id="rId18"/>
              </p:custDataLst>
            </p:nvPr>
          </p:nvSpPr>
          <p:spPr>
            <a:xfrm>
              <a:off x="6660232" y="585007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CH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35" name="TextovéPole 34"/>
            <p:cNvSpPr txBox="1"/>
            <p:nvPr>
              <p:custDataLst>
                <p:tags r:id="rId19"/>
              </p:custDataLst>
            </p:nvPr>
          </p:nvSpPr>
          <p:spPr>
            <a:xfrm>
              <a:off x="7565063" y="585007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baseline="-25000" dirty="0"/>
            </a:p>
          </p:txBody>
        </p:sp>
        <p:sp>
          <p:nvSpPr>
            <p:cNvPr id="36" name="TextovéPole 35"/>
            <p:cNvSpPr txBox="1"/>
            <p:nvPr>
              <p:custDataLst>
                <p:tags r:id="rId20"/>
              </p:custDataLst>
            </p:nvPr>
          </p:nvSpPr>
          <p:spPr>
            <a:xfrm>
              <a:off x="8255572" y="513100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</a:t>
              </a:r>
              <a:endParaRPr lang="cs-CZ" baseline="-25000" dirty="0"/>
            </a:p>
          </p:txBody>
        </p:sp>
        <p:sp>
          <p:nvSpPr>
            <p:cNvPr id="37" name="TextovéPole 36"/>
            <p:cNvSpPr txBox="1"/>
            <p:nvPr>
              <p:custDataLst>
                <p:tags r:id="rId21"/>
              </p:custDataLst>
            </p:nvPr>
          </p:nvSpPr>
          <p:spPr>
            <a:xfrm>
              <a:off x="8158946" y="639005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OH</a:t>
              </a:r>
              <a:endParaRPr lang="cs-CZ" baseline="-25000" dirty="0"/>
            </a:p>
          </p:txBody>
        </p:sp>
        <p:cxnSp>
          <p:nvCxnSpPr>
            <p:cNvPr id="38" name="Přímá spojnice 37"/>
            <p:cNvCxnSpPr>
              <a:stCxn id="31" idx="3"/>
              <a:endCxn id="32" idx="1"/>
            </p:cNvCxnSpPr>
            <p:nvPr/>
          </p:nvCxnSpPr>
          <p:spPr>
            <a:xfrm>
              <a:off x="5451031" y="6034744"/>
              <a:ext cx="491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33" idx="2"/>
              <a:endCxn id="32" idx="0"/>
            </p:cNvCxnSpPr>
            <p:nvPr/>
          </p:nvCxnSpPr>
          <p:spPr>
            <a:xfrm>
              <a:off x="6165907" y="5499199"/>
              <a:ext cx="2793" cy="350879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>
              <a:stCxn id="32" idx="3"/>
              <a:endCxn id="34" idx="1"/>
            </p:cNvCxnSpPr>
            <p:nvPr/>
          </p:nvCxnSpPr>
          <p:spPr>
            <a:xfrm>
              <a:off x="6394884" y="6034744"/>
              <a:ext cx="2653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stCxn id="34" idx="3"/>
              <a:endCxn id="35" idx="1"/>
            </p:cNvCxnSpPr>
            <p:nvPr/>
          </p:nvCxnSpPr>
          <p:spPr>
            <a:xfrm>
              <a:off x="7191147" y="6034744"/>
              <a:ext cx="3739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36" idx="2"/>
              <a:endCxn id="35" idx="3"/>
            </p:cNvCxnSpPr>
            <p:nvPr/>
          </p:nvCxnSpPr>
          <p:spPr>
            <a:xfrm flipH="1">
              <a:off x="7873161" y="5500335"/>
              <a:ext cx="550887" cy="534409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>
              <a:stCxn id="35" idx="2"/>
              <a:endCxn id="37" idx="1"/>
            </p:cNvCxnSpPr>
            <p:nvPr/>
          </p:nvCxnSpPr>
          <p:spPr>
            <a:xfrm>
              <a:off x="7719112" y="6219410"/>
              <a:ext cx="439834" cy="355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Přímá spojnice se šipkou 43"/>
          <p:cNvCxnSpPr/>
          <p:nvPr/>
        </p:nvCxnSpPr>
        <p:spPr>
          <a:xfrm flipV="1">
            <a:off x="2402369" y="4560772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4085461" y="5816670"/>
            <a:ext cx="9009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louk 45"/>
          <p:cNvSpPr/>
          <p:nvPr>
            <p:custDataLst>
              <p:tags r:id="rId8"/>
            </p:custDataLst>
          </p:nvPr>
        </p:nvSpPr>
        <p:spPr>
          <a:xfrm rot="11418631">
            <a:off x="2451159" y="4647525"/>
            <a:ext cx="537136" cy="309954"/>
          </a:xfrm>
          <a:prstGeom prst="arc">
            <a:avLst>
              <a:gd name="adj1" fmla="val 16200000"/>
              <a:gd name="adj2" fmla="val 52337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>
            <p:custDataLst>
              <p:tags r:id="rId9"/>
            </p:custDataLst>
          </p:nvPr>
        </p:nvSpPr>
        <p:spPr>
          <a:xfrm>
            <a:off x="2771800" y="4471192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cs-CZ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ovéPole 47"/>
          <p:cNvSpPr txBox="1"/>
          <p:nvPr>
            <p:custDataLst>
              <p:tags r:id="rId10"/>
            </p:custDataLst>
          </p:nvPr>
        </p:nvSpPr>
        <p:spPr>
          <a:xfrm>
            <a:off x="3672655" y="4016000"/>
            <a:ext cx="8256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aceton</a:t>
            </a:r>
            <a:endParaRPr lang="cs-CZ" dirty="0"/>
          </a:p>
        </p:txBody>
      </p:sp>
      <p:sp>
        <p:nvSpPr>
          <p:cNvPr id="49" name="TextovéPole 48"/>
          <p:cNvSpPr txBox="1"/>
          <p:nvPr>
            <p:custDataLst>
              <p:tags r:id="rId11"/>
            </p:custDataLst>
          </p:nvPr>
        </p:nvSpPr>
        <p:spPr>
          <a:xfrm>
            <a:off x="1589059" y="6444044"/>
            <a:ext cx="12859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acetoacetát</a:t>
            </a:r>
            <a:endParaRPr lang="cs-CZ" dirty="0"/>
          </a:p>
        </p:txBody>
      </p:sp>
      <p:sp>
        <p:nvSpPr>
          <p:cNvPr id="50" name="TextovéPole 49"/>
          <p:cNvSpPr txBox="1"/>
          <p:nvPr>
            <p:custDataLst>
              <p:tags r:id="rId12"/>
            </p:custDataLst>
          </p:nvPr>
        </p:nvSpPr>
        <p:spPr>
          <a:xfrm>
            <a:off x="5860803" y="6444044"/>
            <a:ext cx="180408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cs-CZ" dirty="0" smtClean="0"/>
              <a:t>-</a:t>
            </a:r>
            <a:r>
              <a:rPr lang="cs-CZ" dirty="0" err="1" smtClean="0"/>
              <a:t>hydroxybutyrát</a:t>
            </a:r>
            <a:endParaRPr lang="cs-CZ" dirty="0"/>
          </a:p>
        </p:txBody>
      </p:sp>
      <p:sp>
        <p:nvSpPr>
          <p:cNvPr id="51" name="TextovéPole 50"/>
          <p:cNvSpPr txBox="1"/>
          <p:nvPr>
            <p:custDataLst>
              <p:tags r:id="rId13"/>
            </p:custDataLst>
          </p:nvPr>
        </p:nvSpPr>
        <p:spPr>
          <a:xfrm>
            <a:off x="4061664" y="5219908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NADH + H</a:t>
            </a:r>
            <a:r>
              <a:rPr lang="cs-CZ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2" name="Zakřivená spojnice 51"/>
          <p:cNvCxnSpPr/>
          <p:nvPr/>
        </p:nvCxnSpPr>
        <p:spPr>
          <a:xfrm rot="16200000" flipH="1">
            <a:off x="4260639" y="5741723"/>
            <a:ext cx="722426" cy="332343"/>
          </a:xfrm>
          <a:prstGeom prst="curvedConnector3">
            <a:avLst>
              <a:gd name="adj1" fmla="val 361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>
            <p:custDataLst>
              <p:tags r:id="rId14"/>
            </p:custDataLst>
          </p:nvPr>
        </p:nvSpPr>
        <p:spPr>
          <a:xfrm>
            <a:off x="4461658" y="625937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NAD</a:t>
            </a:r>
            <a:r>
              <a:rPr lang="cs-CZ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Ketolátky - použití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Použití</a:t>
            </a:r>
          </a:p>
          <a:p>
            <a:pPr lvl="1"/>
            <a:r>
              <a:rPr lang="cs-CZ" dirty="0"/>
              <a:t>sledování kompenzace diabetu </a:t>
            </a:r>
            <a:r>
              <a:rPr lang="cs-CZ" dirty="0" err="1" smtClean="0"/>
              <a:t>mellitu</a:t>
            </a:r>
            <a:r>
              <a:rPr lang="cs-CZ" dirty="0" smtClean="0"/>
              <a:t> (I.)</a:t>
            </a:r>
          </a:p>
          <a:p>
            <a:pPr lvl="2"/>
            <a:r>
              <a:rPr lang="cs-CZ" dirty="0" smtClean="0"/>
              <a:t>úprava </a:t>
            </a:r>
            <a:r>
              <a:rPr lang="cs-CZ" dirty="0" err="1" smtClean="0"/>
              <a:t>inzulinoterapie</a:t>
            </a:r>
            <a:endParaRPr lang="cs-CZ" dirty="0" smtClean="0"/>
          </a:p>
          <a:p>
            <a:pPr lvl="1"/>
            <a:r>
              <a:rPr lang="cs-CZ" dirty="0" smtClean="0"/>
              <a:t>diagnostika a léčba diabetické </a:t>
            </a:r>
            <a:r>
              <a:rPr lang="cs-CZ" dirty="0" err="1" smtClean="0"/>
              <a:t>ketoacidózy</a:t>
            </a:r>
            <a:endParaRPr lang="cs-CZ" dirty="0"/>
          </a:p>
        </p:txBody>
      </p:sp>
      <p:pic>
        <p:nvPicPr>
          <p:cNvPr id="4098" name="Picture 2" descr="http://upload.wikimedia.org/wikipedia/commons/thumb/0/04/Insulin_Application.jpg/226px-Insulin_Application.jpg?uselang=c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62" y="3906634"/>
            <a:ext cx="2152650" cy="228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Bilirubin, </a:t>
            </a:r>
            <a:r>
              <a:rPr lang="cs-CZ" dirty="0" err="1" smtClean="0"/>
              <a:t>urobilinogen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>
                <a:sym typeface="Wingdings" pitchFamily="2" charset="2"/>
              </a:rPr>
              <a:t>Použití:</a:t>
            </a:r>
          </a:p>
          <a:p>
            <a:pPr lvl="1"/>
            <a:r>
              <a:rPr lang="cs-CZ" dirty="0">
                <a:sym typeface="Wingdings" pitchFamily="2" charset="2"/>
              </a:rPr>
              <a:t>Diferenciální diagnostika žloutenek</a:t>
            </a:r>
          </a:p>
          <a:p>
            <a:pPr lvl="1"/>
            <a:r>
              <a:rPr lang="cs-CZ" dirty="0">
                <a:sym typeface="Wingdings" pitchFamily="2" charset="2"/>
              </a:rPr>
              <a:t>Časný záchyt jaterní choroby</a:t>
            </a:r>
            <a:endParaRPr lang="cs-CZ" dirty="0"/>
          </a:p>
          <a:p>
            <a:r>
              <a:rPr lang="cs-CZ" dirty="0" smtClean="0"/>
              <a:t>Princip stanovení:</a:t>
            </a:r>
          </a:p>
          <a:p>
            <a:pPr lvl="1"/>
            <a:r>
              <a:rPr lang="cs-CZ" dirty="0" smtClean="0"/>
              <a:t>Bilirubin/</a:t>
            </a:r>
            <a:r>
              <a:rPr lang="cs-CZ" dirty="0" err="1" smtClean="0"/>
              <a:t>urobilinogen</a:t>
            </a:r>
            <a:r>
              <a:rPr lang="cs-CZ" dirty="0" smtClean="0"/>
              <a:t> + diazoniová sůl </a:t>
            </a:r>
            <a:r>
              <a:rPr lang="cs-CZ" dirty="0" smtClean="0">
                <a:sym typeface="Wingdings" pitchFamily="2" charset="2"/>
              </a:rPr>
              <a:t> azobarvivo 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FP: barevné látky v moči </a:t>
            </a:r>
            <a:r>
              <a:rPr lang="cs-CZ" sz="2400" dirty="0" smtClean="0"/>
              <a:t>(léky …)</a:t>
            </a:r>
          </a:p>
          <a:p>
            <a:pPr lvl="1"/>
            <a:r>
              <a:rPr lang="cs-CZ" dirty="0" smtClean="0"/>
              <a:t>FN: </a:t>
            </a:r>
            <a:r>
              <a:rPr lang="cs-CZ" dirty="0" err="1" smtClean="0"/>
              <a:t>fotooxidace</a:t>
            </a:r>
            <a:r>
              <a:rPr lang="cs-CZ" dirty="0" smtClean="0"/>
              <a:t> </a:t>
            </a:r>
            <a:r>
              <a:rPr lang="cs-CZ" sz="1800" dirty="0" smtClean="0"/>
              <a:t>(bilirubin </a:t>
            </a:r>
            <a:r>
              <a:rPr lang="cs-CZ" sz="1800" dirty="0" smtClean="0">
                <a:sym typeface="Wingdings" pitchFamily="2" charset="2"/>
              </a:rPr>
              <a:t> biliverdin; </a:t>
            </a:r>
            <a:r>
              <a:rPr lang="cs-CZ" sz="1800" dirty="0" err="1" smtClean="0">
                <a:sym typeface="Wingdings" pitchFamily="2" charset="2"/>
              </a:rPr>
              <a:t>urobilinogen</a:t>
            </a:r>
            <a:r>
              <a:rPr lang="cs-CZ" sz="1800" dirty="0" smtClean="0">
                <a:sym typeface="Wingdings" pitchFamily="2" charset="2"/>
              </a:rPr>
              <a:t>  urobilin)</a:t>
            </a:r>
          </a:p>
        </p:txBody>
      </p:sp>
      <p:sp>
        <p:nvSpPr>
          <p:cNvPr id="4" name="Obdélník 3"/>
          <p:cNvSpPr/>
          <p:nvPr>
            <p:custDataLst>
              <p:tags r:id="rId4"/>
            </p:custDataLst>
          </p:nvPr>
        </p:nvSpPr>
        <p:spPr>
          <a:xfrm>
            <a:off x="2987824" y="4261164"/>
            <a:ext cx="43204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>
            <p:custDataLst>
              <p:tags r:id="rId5"/>
            </p:custDataLst>
          </p:nvPr>
        </p:nvSpPr>
        <p:spPr>
          <a:xfrm>
            <a:off x="3557411" y="4261164"/>
            <a:ext cx="432048" cy="432048"/>
          </a:xfrm>
          <a:prstGeom prst="rect">
            <a:avLst/>
          </a:prstGeom>
          <a:solidFill>
            <a:srgbClr val="CC706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3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Močový sediment</a:t>
            </a:r>
            <a:endParaRPr lang="cs-CZ" dirty="0"/>
          </a:p>
        </p:txBody>
      </p:sp>
      <p:cxnSp>
        <p:nvCxnSpPr>
          <p:cNvPr id="4" name="Přímá spojnice se šipkou 3"/>
          <p:cNvCxnSpPr/>
          <p:nvPr>
            <p:custDataLst>
              <p:tags r:id="rId4"/>
            </p:custDataLst>
          </p:nvPr>
        </p:nvCxnSpPr>
        <p:spPr>
          <a:xfrm>
            <a:off x="323528" y="412670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55" name="ShockwaveFlash1" r:id="rId5" imgW="7087589" imgH="5317099"/>
        </mc:Choice>
        <mc:Fallback>
          <p:control name="ShockwaveFlash1" r:id="rId5" imgW="7087589" imgH="531709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8538" y="1468438"/>
                  <a:ext cx="7088187" cy="5316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62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Erytrocyty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Chemická pozitivita krve vs. </a:t>
            </a:r>
            <a:r>
              <a:rPr lang="cs-CZ" dirty="0" err="1"/>
              <a:t>e</a:t>
            </a:r>
            <a:r>
              <a:rPr lang="cs-CZ" dirty="0" err="1" smtClean="0"/>
              <a:t>rytrocyturie</a:t>
            </a:r>
            <a:endParaRPr lang="cs-CZ" dirty="0" smtClean="0"/>
          </a:p>
          <a:p>
            <a:r>
              <a:rPr lang="cs-CZ" dirty="0" smtClean="0"/>
              <a:t>Původ erytrocytů</a:t>
            </a:r>
          </a:p>
          <a:p>
            <a:pPr lvl="1"/>
            <a:r>
              <a:rPr lang="cs-CZ" dirty="0" smtClean="0"/>
              <a:t>Glomerulární</a:t>
            </a:r>
          </a:p>
          <a:p>
            <a:pPr lvl="1"/>
            <a:r>
              <a:rPr lang="cs-CZ" dirty="0" smtClean="0"/>
              <a:t>Non-glomerulární</a:t>
            </a:r>
            <a:endParaRPr lang="cs-CZ" dirty="0"/>
          </a:p>
        </p:txBody>
      </p:sp>
      <p:pic>
        <p:nvPicPr>
          <p:cNvPr id="7172" name="Picture 4" descr="https://lh3.googleusercontent.com/G1kUcqMmzOXLDXmQsYlqSDNIDeStYDZuUAB7PCTgGTJ2BX7Xxpz8v9t6xkmih_sW2Biu5OdMnIsw4MdA0Zo3pzRDQosv-Aykm-2GFOIERqFj8ED5xh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534215" cy="34006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9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" descr="Q:\veda_vyuka\granty_projekty\e-biochemie\prezentace\vyuka\funny_bacill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54" y="4606955"/>
            <a:ext cx="352152" cy="5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8" name="Skupina 1177"/>
          <p:cNvGrpSpPr/>
          <p:nvPr/>
        </p:nvGrpSpPr>
        <p:grpSpPr>
          <a:xfrm>
            <a:off x="7874847" y="4069567"/>
            <a:ext cx="460375" cy="1073151"/>
            <a:chOff x="6607176" y="422275"/>
            <a:chExt cx="460375" cy="1073151"/>
          </a:xfrm>
        </p:grpSpPr>
        <p:sp>
          <p:nvSpPr>
            <p:cNvPr id="194" name="Freeform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621463" y="422275"/>
              <a:ext cx="434975" cy="1025525"/>
            </a:xfrm>
            <a:custGeom>
              <a:avLst/>
              <a:gdLst>
                <a:gd name="T0" fmla="*/ 401 w 549"/>
                <a:gd name="T1" fmla="*/ 2 h 1291"/>
                <a:gd name="T2" fmla="*/ 409 w 549"/>
                <a:gd name="T3" fmla="*/ 7 h 1291"/>
                <a:gd name="T4" fmla="*/ 418 w 549"/>
                <a:gd name="T5" fmla="*/ 15 h 1291"/>
                <a:gd name="T6" fmla="*/ 432 w 549"/>
                <a:gd name="T7" fmla="*/ 21 h 1291"/>
                <a:gd name="T8" fmla="*/ 443 w 549"/>
                <a:gd name="T9" fmla="*/ 30 h 1291"/>
                <a:gd name="T10" fmla="*/ 456 w 549"/>
                <a:gd name="T11" fmla="*/ 40 h 1291"/>
                <a:gd name="T12" fmla="*/ 470 w 549"/>
                <a:gd name="T13" fmla="*/ 49 h 1291"/>
                <a:gd name="T14" fmla="*/ 481 w 549"/>
                <a:gd name="T15" fmla="*/ 61 h 1291"/>
                <a:gd name="T16" fmla="*/ 494 w 549"/>
                <a:gd name="T17" fmla="*/ 72 h 1291"/>
                <a:gd name="T18" fmla="*/ 506 w 549"/>
                <a:gd name="T19" fmla="*/ 81 h 1291"/>
                <a:gd name="T20" fmla="*/ 517 w 549"/>
                <a:gd name="T21" fmla="*/ 93 h 1291"/>
                <a:gd name="T22" fmla="*/ 527 w 549"/>
                <a:gd name="T23" fmla="*/ 104 h 1291"/>
                <a:gd name="T24" fmla="*/ 534 w 549"/>
                <a:gd name="T25" fmla="*/ 116 h 1291"/>
                <a:gd name="T26" fmla="*/ 542 w 549"/>
                <a:gd name="T27" fmla="*/ 127 h 1291"/>
                <a:gd name="T28" fmla="*/ 544 w 549"/>
                <a:gd name="T29" fmla="*/ 137 h 1291"/>
                <a:gd name="T30" fmla="*/ 547 w 549"/>
                <a:gd name="T31" fmla="*/ 146 h 1291"/>
                <a:gd name="T32" fmla="*/ 549 w 549"/>
                <a:gd name="T33" fmla="*/ 158 h 1291"/>
                <a:gd name="T34" fmla="*/ 549 w 549"/>
                <a:gd name="T35" fmla="*/ 167 h 1291"/>
                <a:gd name="T36" fmla="*/ 549 w 549"/>
                <a:gd name="T37" fmla="*/ 177 h 1291"/>
                <a:gd name="T38" fmla="*/ 547 w 549"/>
                <a:gd name="T39" fmla="*/ 186 h 1291"/>
                <a:gd name="T40" fmla="*/ 546 w 549"/>
                <a:gd name="T41" fmla="*/ 194 h 1291"/>
                <a:gd name="T42" fmla="*/ 542 w 549"/>
                <a:gd name="T43" fmla="*/ 203 h 1291"/>
                <a:gd name="T44" fmla="*/ 538 w 549"/>
                <a:gd name="T45" fmla="*/ 213 h 1291"/>
                <a:gd name="T46" fmla="*/ 532 w 549"/>
                <a:gd name="T47" fmla="*/ 224 h 1291"/>
                <a:gd name="T48" fmla="*/ 527 w 549"/>
                <a:gd name="T49" fmla="*/ 232 h 1291"/>
                <a:gd name="T50" fmla="*/ 525 w 549"/>
                <a:gd name="T51" fmla="*/ 237 h 1291"/>
                <a:gd name="T52" fmla="*/ 289 w 549"/>
                <a:gd name="T53" fmla="*/ 437 h 1291"/>
                <a:gd name="T54" fmla="*/ 236 w 549"/>
                <a:gd name="T55" fmla="*/ 667 h 1291"/>
                <a:gd name="T56" fmla="*/ 536 w 549"/>
                <a:gd name="T57" fmla="*/ 903 h 1291"/>
                <a:gd name="T58" fmla="*/ 150 w 549"/>
                <a:gd name="T59" fmla="*/ 1188 h 1291"/>
                <a:gd name="T60" fmla="*/ 74 w 549"/>
                <a:gd name="T61" fmla="*/ 1283 h 1291"/>
                <a:gd name="T62" fmla="*/ 0 w 549"/>
                <a:gd name="T63" fmla="*/ 1093 h 1291"/>
                <a:gd name="T64" fmla="*/ 251 w 549"/>
                <a:gd name="T65" fmla="*/ 909 h 1291"/>
                <a:gd name="T66" fmla="*/ 63 w 549"/>
                <a:gd name="T67" fmla="*/ 709 h 1291"/>
                <a:gd name="T68" fmla="*/ 42 w 549"/>
                <a:gd name="T69" fmla="*/ 528 h 1291"/>
                <a:gd name="T70" fmla="*/ 445 w 549"/>
                <a:gd name="T71" fmla="*/ 230 h 1291"/>
                <a:gd name="T72" fmla="*/ 441 w 549"/>
                <a:gd name="T73" fmla="*/ 57 h 1291"/>
                <a:gd name="T74" fmla="*/ 439 w 549"/>
                <a:gd name="T75" fmla="*/ 53 h 1291"/>
                <a:gd name="T76" fmla="*/ 433 w 549"/>
                <a:gd name="T77" fmla="*/ 47 h 1291"/>
                <a:gd name="T78" fmla="*/ 424 w 549"/>
                <a:gd name="T79" fmla="*/ 36 h 1291"/>
                <a:gd name="T80" fmla="*/ 414 w 549"/>
                <a:gd name="T81" fmla="*/ 24 h 1291"/>
                <a:gd name="T82" fmla="*/ 403 w 549"/>
                <a:gd name="T83" fmla="*/ 11 h 1291"/>
                <a:gd name="T84" fmla="*/ 397 w 549"/>
                <a:gd name="T85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1291">
                  <a:moveTo>
                    <a:pt x="397" y="0"/>
                  </a:moveTo>
                  <a:lnTo>
                    <a:pt x="401" y="2"/>
                  </a:lnTo>
                  <a:lnTo>
                    <a:pt x="405" y="4"/>
                  </a:lnTo>
                  <a:lnTo>
                    <a:pt x="409" y="7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4" y="17"/>
                  </a:lnTo>
                  <a:lnTo>
                    <a:pt x="432" y="21"/>
                  </a:lnTo>
                  <a:lnTo>
                    <a:pt x="437" y="26"/>
                  </a:lnTo>
                  <a:lnTo>
                    <a:pt x="443" y="30"/>
                  </a:lnTo>
                  <a:lnTo>
                    <a:pt x="449" y="36"/>
                  </a:lnTo>
                  <a:lnTo>
                    <a:pt x="456" y="40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5" y="55"/>
                  </a:lnTo>
                  <a:lnTo>
                    <a:pt x="481" y="61"/>
                  </a:lnTo>
                  <a:lnTo>
                    <a:pt x="489" y="66"/>
                  </a:lnTo>
                  <a:lnTo>
                    <a:pt x="494" y="72"/>
                  </a:lnTo>
                  <a:lnTo>
                    <a:pt x="500" y="76"/>
                  </a:lnTo>
                  <a:lnTo>
                    <a:pt x="506" y="81"/>
                  </a:lnTo>
                  <a:lnTo>
                    <a:pt x="513" y="89"/>
                  </a:lnTo>
                  <a:lnTo>
                    <a:pt x="517" y="93"/>
                  </a:lnTo>
                  <a:lnTo>
                    <a:pt x="523" y="99"/>
                  </a:lnTo>
                  <a:lnTo>
                    <a:pt x="527" y="104"/>
                  </a:lnTo>
                  <a:lnTo>
                    <a:pt x="530" y="110"/>
                  </a:lnTo>
                  <a:lnTo>
                    <a:pt x="534" y="116"/>
                  </a:lnTo>
                  <a:lnTo>
                    <a:pt x="538" y="121"/>
                  </a:lnTo>
                  <a:lnTo>
                    <a:pt x="542" y="127"/>
                  </a:lnTo>
                  <a:lnTo>
                    <a:pt x="544" y="133"/>
                  </a:lnTo>
                  <a:lnTo>
                    <a:pt x="544" y="137"/>
                  </a:lnTo>
                  <a:lnTo>
                    <a:pt x="546" y="142"/>
                  </a:lnTo>
                  <a:lnTo>
                    <a:pt x="547" y="146"/>
                  </a:lnTo>
                  <a:lnTo>
                    <a:pt x="549" y="152"/>
                  </a:lnTo>
                  <a:lnTo>
                    <a:pt x="549" y="158"/>
                  </a:lnTo>
                  <a:lnTo>
                    <a:pt x="549" y="161"/>
                  </a:lnTo>
                  <a:lnTo>
                    <a:pt x="549" y="167"/>
                  </a:lnTo>
                  <a:lnTo>
                    <a:pt x="549" y="173"/>
                  </a:lnTo>
                  <a:lnTo>
                    <a:pt x="549" y="177"/>
                  </a:lnTo>
                  <a:lnTo>
                    <a:pt x="547" y="180"/>
                  </a:lnTo>
                  <a:lnTo>
                    <a:pt x="547" y="186"/>
                  </a:lnTo>
                  <a:lnTo>
                    <a:pt x="547" y="190"/>
                  </a:lnTo>
                  <a:lnTo>
                    <a:pt x="546" y="194"/>
                  </a:lnTo>
                  <a:lnTo>
                    <a:pt x="544" y="197"/>
                  </a:lnTo>
                  <a:lnTo>
                    <a:pt x="542" y="203"/>
                  </a:lnTo>
                  <a:lnTo>
                    <a:pt x="542" y="207"/>
                  </a:lnTo>
                  <a:lnTo>
                    <a:pt x="538" y="213"/>
                  </a:lnTo>
                  <a:lnTo>
                    <a:pt x="536" y="218"/>
                  </a:lnTo>
                  <a:lnTo>
                    <a:pt x="532" y="224"/>
                  </a:lnTo>
                  <a:lnTo>
                    <a:pt x="530" y="230"/>
                  </a:lnTo>
                  <a:lnTo>
                    <a:pt x="527" y="232"/>
                  </a:lnTo>
                  <a:lnTo>
                    <a:pt x="527" y="236"/>
                  </a:lnTo>
                  <a:lnTo>
                    <a:pt x="525" y="237"/>
                  </a:lnTo>
                  <a:lnTo>
                    <a:pt x="525" y="237"/>
                  </a:lnTo>
                  <a:lnTo>
                    <a:pt x="289" y="437"/>
                  </a:lnTo>
                  <a:lnTo>
                    <a:pt x="186" y="565"/>
                  </a:lnTo>
                  <a:lnTo>
                    <a:pt x="236" y="667"/>
                  </a:lnTo>
                  <a:lnTo>
                    <a:pt x="523" y="768"/>
                  </a:lnTo>
                  <a:lnTo>
                    <a:pt x="536" y="903"/>
                  </a:lnTo>
                  <a:lnTo>
                    <a:pt x="202" y="1103"/>
                  </a:lnTo>
                  <a:lnTo>
                    <a:pt x="150" y="1188"/>
                  </a:lnTo>
                  <a:lnTo>
                    <a:pt x="162" y="1291"/>
                  </a:lnTo>
                  <a:lnTo>
                    <a:pt x="74" y="1283"/>
                  </a:lnTo>
                  <a:lnTo>
                    <a:pt x="10" y="1192"/>
                  </a:lnTo>
                  <a:lnTo>
                    <a:pt x="0" y="1093"/>
                  </a:lnTo>
                  <a:lnTo>
                    <a:pt x="34" y="1036"/>
                  </a:lnTo>
                  <a:lnTo>
                    <a:pt x="251" y="909"/>
                  </a:lnTo>
                  <a:lnTo>
                    <a:pt x="251" y="789"/>
                  </a:lnTo>
                  <a:lnTo>
                    <a:pt x="63" y="709"/>
                  </a:lnTo>
                  <a:lnTo>
                    <a:pt x="29" y="648"/>
                  </a:lnTo>
                  <a:lnTo>
                    <a:pt x="42" y="528"/>
                  </a:lnTo>
                  <a:lnTo>
                    <a:pt x="276" y="333"/>
                  </a:lnTo>
                  <a:lnTo>
                    <a:pt x="445" y="230"/>
                  </a:lnTo>
                  <a:lnTo>
                    <a:pt x="466" y="112"/>
                  </a:lnTo>
                  <a:lnTo>
                    <a:pt x="441" y="57"/>
                  </a:lnTo>
                  <a:lnTo>
                    <a:pt x="441" y="55"/>
                  </a:lnTo>
                  <a:lnTo>
                    <a:pt x="439" y="53"/>
                  </a:lnTo>
                  <a:lnTo>
                    <a:pt x="435" y="49"/>
                  </a:lnTo>
                  <a:lnTo>
                    <a:pt x="433" y="47"/>
                  </a:lnTo>
                  <a:lnTo>
                    <a:pt x="428" y="42"/>
                  </a:lnTo>
                  <a:lnTo>
                    <a:pt x="424" y="36"/>
                  </a:lnTo>
                  <a:lnTo>
                    <a:pt x="418" y="28"/>
                  </a:lnTo>
                  <a:lnTo>
                    <a:pt x="414" y="24"/>
                  </a:lnTo>
                  <a:lnTo>
                    <a:pt x="409" y="17"/>
                  </a:lnTo>
                  <a:lnTo>
                    <a:pt x="403" y="11"/>
                  </a:lnTo>
                  <a:lnTo>
                    <a:pt x="399" y="5"/>
                  </a:lnTo>
                  <a:lnTo>
                    <a:pt x="397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1" name="Freeform 2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727826" y="592138"/>
              <a:ext cx="339725" cy="903288"/>
            </a:xfrm>
            <a:custGeom>
              <a:avLst/>
              <a:gdLst>
                <a:gd name="T0" fmla="*/ 55 w 428"/>
                <a:gd name="T1" fmla="*/ 1078 h 1139"/>
                <a:gd name="T2" fmla="*/ 29 w 428"/>
                <a:gd name="T3" fmla="*/ 1017 h 1139"/>
                <a:gd name="T4" fmla="*/ 46 w 428"/>
                <a:gd name="T5" fmla="*/ 958 h 1139"/>
                <a:gd name="T6" fmla="*/ 97 w 428"/>
                <a:gd name="T7" fmla="*/ 907 h 1139"/>
                <a:gd name="T8" fmla="*/ 167 w 428"/>
                <a:gd name="T9" fmla="*/ 857 h 1139"/>
                <a:gd name="T10" fmla="*/ 245 w 428"/>
                <a:gd name="T11" fmla="*/ 814 h 1139"/>
                <a:gd name="T12" fmla="*/ 319 w 428"/>
                <a:gd name="T13" fmla="*/ 774 h 1139"/>
                <a:gd name="T14" fmla="*/ 376 w 428"/>
                <a:gd name="T15" fmla="*/ 741 h 1139"/>
                <a:gd name="T16" fmla="*/ 416 w 428"/>
                <a:gd name="T17" fmla="*/ 696 h 1139"/>
                <a:gd name="T18" fmla="*/ 428 w 428"/>
                <a:gd name="T19" fmla="*/ 641 h 1139"/>
                <a:gd name="T20" fmla="*/ 414 w 428"/>
                <a:gd name="T21" fmla="*/ 585 h 1139"/>
                <a:gd name="T22" fmla="*/ 382 w 428"/>
                <a:gd name="T23" fmla="*/ 536 h 1139"/>
                <a:gd name="T24" fmla="*/ 346 w 428"/>
                <a:gd name="T25" fmla="*/ 511 h 1139"/>
                <a:gd name="T26" fmla="*/ 300 w 428"/>
                <a:gd name="T27" fmla="*/ 492 h 1139"/>
                <a:gd name="T28" fmla="*/ 245 w 428"/>
                <a:gd name="T29" fmla="*/ 473 h 1139"/>
                <a:gd name="T30" fmla="*/ 190 w 428"/>
                <a:gd name="T31" fmla="*/ 454 h 1139"/>
                <a:gd name="T32" fmla="*/ 141 w 428"/>
                <a:gd name="T33" fmla="*/ 433 h 1139"/>
                <a:gd name="T34" fmla="*/ 105 w 428"/>
                <a:gd name="T35" fmla="*/ 407 h 1139"/>
                <a:gd name="T36" fmla="*/ 87 w 428"/>
                <a:gd name="T37" fmla="*/ 374 h 1139"/>
                <a:gd name="T38" fmla="*/ 95 w 428"/>
                <a:gd name="T39" fmla="*/ 334 h 1139"/>
                <a:gd name="T40" fmla="*/ 125 w 428"/>
                <a:gd name="T41" fmla="*/ 291 h 1139"/>
                <a:gd name="T42" fmla="*/ 163 w 428"/>
                <a:gd name="T43" fmla="*/ 249 h 1139"/>
                <a:gd name="T44" fmla="*/ 203 w 428"/>
                <a:gd name="T45" fmla="*/ 213 h 1139"/>
                <a:gd name="T46" fmla="*/ 247 w 428"/>
                <a:gd name="T47" fmla="*/ 178 h 1139"/>
                <a:gd name="T48" fmla="*/ 291 w 428"/>
                <a:gd name="T49" fmla="*/ 144 h 1139"/>
                <a:gd name="T50" fmla="*/ 333 w 428"/>
                <a:gd name="T51" fmla="*/ 106 h 1139"/>
                <a:gd name="T52" fmla="*/ 371 w 428"/>
                <a:gd name="T53" fmla="*/ 68 h 1139"/>
                <a:gd name="T54" fmla="*/ 403 w 428"/>
                <a:gd name="T55" fmla="*/ 24 h 1139"/>
                <a:gd name="T56" fmla="*/ 390 w 428"/>
                <a:gd name="T57" fmla="*/ 0 h 1139"/>
                <a:gd name="T58" fmla="*/ 325 w 428"/>
                <a:gd name="T59" fmla="*/ 53 h 1139"/>
                <a:gd name="T60" fmla="*/ 243 w 428"/>
                <a:gd name="T61" fmla="*/ 121 h 1139"/>
                <a:gd name="T62" fmla="*/ 160 w 428"/>
                <a:gd name="T63" fmla="*/ 192 h 1139"/>
                <a:gd name="T64" fmla="*/ 87 w 428"/>
                <a:gd name="T65" fmla="*/ 266 h 1139"/>
                <a:gd name="T66" fmla="*/ 38 w 428"/>
                <a:gd name="T67" fmla="*/ 338 h 1139"/>
                <a:gd name="T68" fmla="*/ 30 w 428"/>
                <a:gd name="T69" fmla="*/ 407 h 1139"/>
                <a:gd name="T70" fmla="*/ 74 w 428"/>
                <a:gd name="T71" fmla="*/ 468 h 1139"/>
                <a:gd name="T72" fmla="*/ 184 w 428"/>
                <a:gd name="T73" fmla="*/ 519 h 1139"/>
                <a:gd name="T74" fmla="*/ 247 w 428"/>
                <a:gd name="T75" fmla="*/ 534 h 1139"/>
                <a:gd name="T76" fmla="*/ 297 w 428"/>
                <a:gd name="T77" fmla="*/ 551 h 1139"/>
                <a:gd name="T78" fmla="*/ 340 w 428"/>
                <a:gd name="T79" fmla="*/ 576 h 1139"/>
                <a:gd name="T80" fmla="*/ 371 w 428"/>
                <a:gd name="T81" fmla="*/ 618 h 1139"/>
                <a:gd name="T82" fmla="*/ 374 w 428"/>
                <a:gd name="T83" fmla="*/ 669 h 1139"/>
                <a:gd name="T84" fmla="*/ 340 w 428"/>
                <a:gd name="T85" fmla="*/ 713 h 1139"/>
                <a:gd name="T86" fmla="*/ 285 w 428"/>
                <a:gd name="T87" fmla="*/ 745 h 1139"/>
                <a:gd name="T88" fmla="*/ 236 w 428"/>
                <a:gd name="T89" fmla="*/ 770 h 1139"/>
                <a:gd name="T90" fmla="*/ 188 w 428"/>
                <a:gd name="T91" fmla="*/ 791 h 1139"/>
                <a:gd name="T92" fmla="*/ 139 w 428"/>
                <a:gd name="T93" fmla="*/ 814 h 1139"/>
                <a:gd name="T94" fmla="*/ 93 w 428"/>
                <a:gd name="T95" fmla="*/ 840 h 1139"/>
                <a:gd name="T96" fmla="*/ 53 w 428"/>
                <a:gd name="T97" fmla="*/ 876 h 1139"/>
                <a:gd name="T98" fmla="*/ 25 w 428"/>
                <a:gd name="T99" fmla="*/ 916 h 1139"/>
                <a:gd name="T100" fmla="*/ 8 w 428"/>
                <a:gd name="T101" fmla="*/ 956 h 1139"/>
                <a:gd name="T102" fmla="*/ 0 w 428"/>
                <a:gd name="T103" fmla="*/ 994 h 1139"/>
                <a:gd name="T104" fmla="*/ 2 w 428"/>
                <a:gd name="T105" fmla="*/ 1030 h 1139"/>
                <a:gd name="T106" fmla="*/ 15 w 428"/>
                <a:gd name="T107" fmla="*/ 1063 h 1139"/>
                <a:gd name="T108" fmla="*/ 46 w 428"/>
                <a:gd name="T109" fmla="*/ 1099 h 1139"/>
                <a:gd name="T110" fmla="*/ 84 w 428"/>
                <a:gd name="T111" fmla="*/ 1122 h 1139"/>
                <a:gd name="T112" fmla="*/ 127 w 428"/>
                <a:gd name="T113" fmla="*/ 1137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1139">
                  <a:moveTo>
                    <a:pt x="127" y="1135"/>
                  </a:moveTo>
                  <a:lnTo>
                    <a:pt x="114" y="1127"/>
                  </a:lnTo>
                  <a:lnTo>
                    <a:pt x="101" y="1118"/>
                  </a:lnTo>
                  <a:lnTo>
                    <a:pt x="89" y="1110"/>
                  </a:lnTo>
                  <a:lnTo>
                    <a:pt x="80" y="1101"/>
                  </a:lnTo>
                  <a:lnTo>
                    <a:pt x="70" y="1093"/>
                  </a:lnTo>
                  <a:lnTo>
                    <a:pt x="63" y="1086"/>
                  </a:lnTo>
                  <a:lnTo>
                    <a:pt x="55" y="1078"/>
                  </a:lnTo>
                  <a:lnTo>
                    <a:pt x="49" y="1070"/>
                  </a:lnTo>
                  <a:lnTo>
                    <a:pt x="44" y="1063"/>
                  </a:lnTo>
                  <a:lnTo>
                    <a:pt x="38" y="1055"/>
                  </a:lnTo>
                  <a:lnTo>
                    <a:pt x="34" y="1048"/>
                  </a:lnTo>
                  <a:lnTo>
                    <a:pt x="32" y="1040"/>
                  </a:lnTo>
                  <a:lnTo>
                    <a:pt x="29" y="1030"/>
                  </a:lnTo>
                  <a:lnTo>
                    <a:pt x="29" y="1025"/>
                  </a:lnTo>
                  <a:lnTo>
                    <a:pt x="29" y="1017"/>
                  </a:lnTo>
                  <a:lnTo>
                    <a:pt x="29" y="1010"/>
                  </a:lnTo>
                  <a:lnTo>
                    <a:pt x="29" y="1002"/>
                  </a:lnTo>
                  <a:lnTo>
                    <a:pt x="30" y="994"/>
                  </a:lnTo>
                  <a:lnTo>
                    <a:pt x="30" y="987"/>
                  </a:lnTo>
                  <a:lnTo>
                    <a:pt x="34" y="979"/>
                  </a:lnTo>
                  <a:lnTo>
                    <a:pt x="36" y="973"/>
                  </a:lnTo>
                  <a:lnTo>
                    <a:pt x="42" y="966"/>
                  </a:lnTo>
                  <a:lnTo>
                    <a:pt x="46" y="958"/>
                  </a:lnTo>
                  <a:lnTo>
                    <a:pt x="51" y="952"/>
                  </a:lnTo>
                  <a:lnTo>
                    <a:pt x="55" y="945"/>
                  </a:lnTo>
                  <a:lnTo>
                    <a:pt x="61" y="939"/>
                  </a:lnTo>
                  <a:lnTo>
                    <a:pt x="67" y="932"/>
                  </a:lnTo>
                  <a:lnTo>
                    <a:pt x="74" y="926"/>
                  </a:lnTo>
                  <a:lnTo>
                    <a:pt x="82" y="920"/>
                  </a:lnTo>
                  <a:lnTo>
                    <a:pt x="89" y="913"/>
                  </a:lnTo>
                  <a:lnTo>
                    <a:pt x="97" y="907"/>
                  </a:lnTo>
                  <a:lnTo>
                    <a:pt x="105" y="901"/>
                  </a:lnTo>
                  <a:lnTo>
                    <a:pt x="112" y="893"/>
                  </a:lnTo>
                  <a:lnTo>
                    <a:pt x="120" y="888"/>
                  </a:lnTo>
                  <a:lnTo>
                    <a:pt x="129" y="882"/>
                  </a:lnTo>
                  <a:lnTo>
                    <a:pt x="139" y="876"/>
                  </a:lnTo>
                  <a:lnTo>
                    <a:pt x="148" y="869"/>
                  </a:lnTo>
                  <a:lnTo>
                    <a:pt x="158" y="863"/>
                  </a:lnTo>
                  <a:lnTo>
                    <a:pt x="167" y="857"/>
                  </a:lnTo>
                  <a:lnTo>
                    <a:pt x="177" y="852"/>
                  </a:lnTo>
                  <a:lnTo>
                    <a:pt x="186" y="846"/>
                  </a:lnTo>
                  <a:lnTo>
                    <a:pt x="196" y="840"/>
                  </a:lnTo>
                  <a:lnTo>
                    <a:pt x="205" y="835"/>
                  </a:lnTo>
                  <a:lnTo>
                    <a:pt x="217" y="829"/>
                  </a:lnTo>
                  <a:lnTo>
                    <a:pt x="226" y="823"/>
                  </a:lnTo>
                  <a:lnTo>
                    <a:pt x="236" y="819"/>
                  </a:lnTo>
                  <a:lnTo>
                    <a:pt x="245" y="814"/>
                  </a:lnTo>
                  <a:lnTo>
                    <a:pt x="257" y="810"/>
                  </a:lnTo>
                  <a:lnTo>
                    <a:pt x="264" y="804"/>
                  </a:lnTo>
                  <a:lnTo>
                    <a:pt x="274" y="798"/>
                  </a:lnTo>
                  <a:lnTo>
                    <a:pt x="283" y="793"/>
                  </a:lnTo>
                  <a:lnTo>
                    <a:pt x="293" y="789"/>
                  </a:lnTo>
                  <a:lnTo>
                    <a:pt x="302" y="783"/>
                  </a:lnTo>
                  <a:lnTo>
                    <a:pt x="310" y="779"/>
                  </a:lnTo>
                  <a:lnTo>
                    <a:pt x="319" y="774"/>
                  </a:lnTo>
                  <a:lnTo>
                    <a:pt x="327" y="770"/>
                  </a:lnTo>
                  <a:lnTo>
                    <a:pt x="335" y="766"/>
                  </a:lnTo>
                  <a:lnTo>
                    <a:pt x="342" y="762"/>
                  </a:lnTo>
                  <a:lnTo>
                    <a:pt x="350" y="757"/>
                  </a:lnTo>
                  <a:lnTo>
                    <a:pt x="357" y="753"/>
                  </a:lnTo>
                  <a:lnTo>
                    <a:pt x="365" y="749"/>
                  </a:lnTo>
                  <a:lnTo>
                    <a:pt x="371" y="745"/>
                  </a:lnTo>
                  <a:lnTo>
                    <a:pt x="376" y="741"/>
                  </a:lnTo>
                  <a:lnTo>
                    <a:pt x="382" y="738"/>
                  </a:lnTo>
                  <a:lnTo>
                    <a:pt x="388" y="732"/>
                  </a:lnTo>
                  <a:lnTo>
                    <a:pt x="395" y="726"/>
                  </a:lnTo>
                  <a:lnTo>
                    <a:pt x="399" y="720"/>
                  </a:lnTo>
                  <a:lnTo>
                    <a:pt x="405" y="715"/>
                  </a:lnTo>
                  <a:lnTo>
                    <a:pt x="409" y="707"/>
                  </a:lnTo>
                  <a:lnTo>
                    <a:pt x="412" y="701"/>
                  </a:lnTo>
                  <a:lnTo>
                    <a:pt x="416" y="696"/>
                  </a:lnTo>
                  <a:lnTo>
                    <a:pt x="420" y="688"/>
                  </a:lnTo>
                  <a:lnTo>
                    <a:pt x="422" y="682"/>
                  </a:lnTo>
                  <a:lnTo>
                    <a:pt x="424" y="675"/>
                  </a:lnTo>
                  <a:lnTo>
                    <a:pt x="426" y="667"/>
                  </a:lnTo>
                  <a:lnTo>
                    <a:pt x="428" y="661"/>
                  </a:lnTo>
                  <a:lnTo>
                    <a:pt x="428" y="654"/>
                  </a:lnTo>
                  <a:lnTo>
                    <a:pt x="428" y="648"/>
                  </a:lnTo>
                  <a:lnTo>
                    <a:pt x="428" y="641"/>
                  </a:lnTo>
                  <a:lnTo>
                    <a:pt x="428" y="633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4" y="612"/>
                  </a:lnTo>
                  <a:lnTo>
                    <a:pt x="422" y="606"/>
                  </a:lnTo>
                  <a:lnTo>
                    <a:pt x="420" y="599"/>
                  </a:lnTo>
                  <a:lnTo>
                    <a:pt x="416" y="591"/>
                  </a:lnTo>
                  <a:lnTo>
                    <a:pt x="414" y="585"/>
                  </a:lnTo>
                  <a:lnTo>
                    <a:pt x="412" y="578"/>
                  </a:lnTo>
                  <a:lnTo>
                    <a:pt x="407" y="572"/>
                  </a:lnTo>
                  <a:lnTo>
                    <a:pt x="403" y="566"/>
                  </a:lnTo>
                  <a:lnTo>
                    <a:pt x="399" y="559"/>
                  </a:lnTo>
                  <a:lnTo>
                    <a:pt x="395" y="553"/>
                  </a:lnTo>
                  <a:lnTo>
                    <a:pt x="392" y="547"/>
                  </a:lnTo>
                  <a:lnTo>
                    <a:pt x="386" y="542"/>
                  </a:lnTo>
                  <a:lnTo>
                    <a:pt x="382" y="536"/>
                  </a:lnTo>
                  <a:lnTo>
                    <a:pt x="376" y="532"/>
                  </a:lnTo>
                  <a:lnTo>
                    <a:pt x="373" y="528"/>
                  </a:lnTo>
                  <a:lnTo>
                    <a:pt x="369" y="526"/>
                  </a:lnTo>
                  <a:lnTo>
                    <a:pt x="365" y="523"/>
                  </a:lnTo>
                  <a:lnTo>
                    <a:pt x="361" y="519"/>
                  </a:lnTo>
                  <a:lnTo>
                    <a:pt x="355" y="517"/>
                  </a:lnTo>
                  <a:lnTo>
                    <a:pt x="352" y="513"/>
                  </a:lnTo>
                  <a:lnTo>
                    <a:pt x="346" y="511"/>
                  </a:lnTo>
                  <a:lnTo>
                    <a:pt x="342" y="509"/>
                  </a:lnTo>
                  <a:lnTo>
                    <a:pt x="335" y="506"/>
                  </a:lnTo>
                  <a:lnTo>
                    <a:pt x="331" y="504"/>
                  </a:lnTo>
                  <a:lnTo>
                    <a:pt x="323" y="500"/>
                  </a:lnTo>
                  <a:lnTo>
                    <a:pt x="317" y="498"/>
                  </a:lnTo>
                  <a:lnTo>
                    <a:pt x="312" y="496"/>
                  </a:lnTo>
                  <a:lnTo>
                    <a:pt x="306" y="494"/>
                  </a:lnTo>
                  <a:lnTo>
                    <a:pt x="300" y="492"/>
                  </a:lnTo>
                  <a:lnTo>
                    <a:pt x="295" y="488"/>
                  </a:lnTo>
                  <a:lnTo>
                    <a:pt x="287" y="487"/>
                  </a:lnTo>
                  <a:lnTo>
                    <a:pt x="279" y="485"/>
                  </a:lnTo>
                  <a:lnTo>
                    <a:pt x="272" y="481"/>
                  </a:lnTo>
                  <a:lnTo>
                    <a:pt x="266" y="479"/>
                  </a:lnTo>
                  <a:lnTo>
                    <a:pt x="259" y="477"/>
                  </a:lnTo>
                  <a:lnTo>
                    <a:pt x="253" y="475"/>
                  </a:lnTo>
                  <a:lnTo>
                    <a:pt x="245" y="473"/>
                  </a:lnTo>
                  <a:lnTo>
                    <a:pt x="240" y="471"/>
                  </a:lnTo>
                  <a:lnTo>
                    <a:pt x="232" y="468"/>
                  </a:lnTo>
                  <a:lnTo>
                    <a:pt x="224" y="466"/>
                  </a:lnTo>
                  <a:lnTo>
                    <a:pt x="217" y="464"/>
                  </a:lnTo>
                  <a:lnTo>
                    <a:pt x="211" y="462"/>
                  </a:lnTo>
                  <a:lnTo>
                    <a:pt x="203" y="458"/>
                  </a:lnTo>
                  <a:lnTo>
                    <a:pt x="198" y="456"/>
                  </a:lnTo>
                  <a:lnTo>
                    <a:pt x="190" y="454"/>
                  </a:lnTo>
                  <a:lnTo>
                    <a:pt x="184" y="452"/>
                  </a:lnTo>
                  <a:lnTo>
                    <a:pt x="177" y="449"/>
                  </a:lnTo>
                  <a:lnTo>
                    <a:pt x="171" y="447"/>
                  </a:lnTo>
                  <a:lnTo>
                    <a:pt x="165" y="445"/>
                  </a:lnTo>
                  <a:lnTo>
                    <a:pt x="158" y="441"/>
                  </a:lnTo>
                  <a:lnTo>
                    <a:pt x="152" y="439"/>
                  </a:lnTo>
                  <a:lnTo>
                    <a:pt x="146" y="435"/>
                  </a:lnTo>
                  <a:lnTo>
                    <a:pt x="141" y="433"/>
                  </a:lnTo>
                  <a:lnTo>
                    <a:pt x="135" y="429"/>
                  </a:lnTo>
                  <a:lnTo>
                    <a:pt x="131" y="426"/>
                  </a:lnTo>
                  <a:lnTo>
                    <a:pt x="125" y="424"/>
                  </a:lnTo>
                  <a:lnTo>
                    <a:pt x="120" y="420"/>
                  </a:lnTo>
                  <a:lnTo>
                    <a:pt x="116" y="418"/>
                  </a:lnTo>
                  <a:lnTo>
                    <a:pt x="112" y="414"/>
                  </a:lnTo>
                  <a:lnTo>
                    <a:pt x="108" y="410"/>
                  </a:lnTo>
                  <a:lnTo>
                    <a:pt x="105" y="407"/>
                  </a:lnTo>
                  <a:lnTo>
                    <a:pt x="101" y="405"/>
                  </a:lnTo>
                  <a:lnTo>
                    <a:pt x="97" y="399"/>
                  </a:lnTo>
                  <a:lnTo>
                    <a:pt x="95" y="395"/>
                  </a:lnTo>
                  <a:lnTo>
                    <a:pt x="93" y="391"/>
                  </a:lnTo>
                  <a:lnTo>
                    <a:pt x="91" y="388"/>
                  </a:lnTo>
                  <a:lnTo>
                    <a:pt x="89" y="384"/>
                  </a:lnTo>
                  <a:lnTo>
                    <a:pt x="87" y="380"/>
                  </a:lnTo>
                  <a:lnTo>
                    <a:pt x="87" y="374"/>
                  </a:lnTo>
                  <a:lnTo>
                    <a:pt x="87" y="371"/>
                  </a:lnTo>
                  <a:lnTo>
                    <a:pt x="86" y="365"/>
                  </a:lnTo>
                  <a:lnTo>
                    <a:pt x="87" y="361"/>
                  </a:lnTo>
                  <a:lnTo>
                    <a:pt x="87" y="355"/>
                  </a:lnTo>
                  <a:lnTo>
                    <a:pt x="89" y="352"/>
                  </a:lnTo>
                  <a:lnTo>
                    <a:pt x="91" y="346"/>
                  </a:lnTo>
                  <a:lnTo>
                    <a:pt x="93" y="340"/>
                  </a:lnTo>
                  <a:lnTo>
                    <a:pt x="95" y="334"/>
                  </a:lnTo>
                  <a:lnTo>
                    <a:pt x="99" y="329"/>
                  </a:lnTo>
                  <a:lnTo>
                    <a:pt x="103" y="323"/>
                  </a:lnTo>
                  <a:lnTo>
                    <a:pt x="105" y="317"/>
                  </a:lnTo>
                  <a:lnTo>
                    <a:pt x="110" y="312"/>
                  </a:lnTo>
                  <a:lnTo>
                    <a:pt x="114" y="306"/>
                  </a:lnTo>
                  <a:lnTo>
                    <a:pt x="118" y="300"/>
                  </a:lnTo>
                  <a:lnTo>
                    <a:pt x="122" y="294"/>
                  </a:lnTo>
                  <a:lnTo>
                    <a:pt x="125" y="291"/>
                  </a:lnTo>
                  <a:lnTo>
                    <a:pt x="131" y="285"/>
                  </a:lnTo>
                  <a:lnTo>
                    <a:pt x="135" y="279"/>
                  </a:lnTo>
                  <a:lnTo>
                    <a:pt x="139" y="274"/>
                  </a:lnTo>
                  <a:lnTo>
                    <a:pt x="143" y="268"/>
                  </a:lnTo>
                  <a:lnTo>
                    <a:pt x="148" y="264"/>
                  </a:lnTo>
                  <a:lnTo>
                    <a:pt x="152" y="258"/>
                  </a:lnTo>
                  <a:lnTo>
                    <a:pt x="158" y="255"/>
                  </a:lnTo>
                  <a:lnTo>
                    <a:pt x="163" y="249"/>
                  </a:lnTo>
                  <a:lnTo>
                    <a:pt x="167" y="245"/>
                  </a:lnTo>
                  <a:lnTo>
                    <a:pt x="173" y="241"/>
                  </a:lnTo>
                  <a:lnTo>
                    <a:pt x="177" y="236"/>
                  </a:lnTo>
                  <a:lnTo>
                    <a:pt x="182" y="230"/>
                  </a:lnTo>
                  <a:lnTo>
                    <a:pt x="188" y="226"/>
                  </a:lnTo>
                  <a:lnTo>
                    <a:pt x="192" y="222"/>
                  </a:lnTo>
                  <a:lnTo>
                    <a:pt x="200" y="217"/>
                  </a:lnTo>
                  <a:lnTo>
                    <a:pt x="203" y="213"/>
                  </a:lnTo>
                  <a:lnTo>
                    <a:pt x="209" y="209"/>
                  </a:lnTo>
                  <a:lnTo>
                    <a:pt x="215" y="203"/>
                  </a:lnTo>
                  <a:lnTo>
                    <a:pt x="221" y="199"/>
                  </a:lnTo>
                  <a:lnTo>
                    <a:pt x="226" y="196"/>
                  </a:lnTo>
                  <a:lnTo>
                    <a:pt x="232" y="190"/>
                  </a:lnTo>
                  <a:lnTo>
                    <a:pt x="236" y="186"/>
                  </a:lnTo>
                  <a:lnTo>
                    <a:pt x="241" y="182"/>
                  </a:lnTo>
                  <a:lnTo>
                    <a:pt x="247" y="178"/>
                  </a:lnTo>
                  <a:lnTo>
                    <a:pt x="253" y="175"/>
                  </a:lnTo>
                  <a:lnTo>
                    <a:pt x="259" y="169"/>
                  </a:lnTo>
                  <a:lnTo>
                    <a:pt x="264" y="165"/>
                  </a:lnTo>
                  <a:lnTo>
                    <a:pt x="270" y="161"/>
                  </a:lnTo>
                  <a:lnTo>
                    <a:pt x="276" y="156"/>
                  </a:lnTo>
                  <a:lnTo>
                    <a:pt x="279" y="152"/>
                  </a:lnTo>
                  <a:lnTo>
                    <a:pt x="287" y="148"/>
                  </a:lnTo>
                  <a:lnTo>
                    <a:pt x="291" y="144"/>
                  </a:lnTo>
                  <a:lnTo>
                    <a:pt x="297" y="139"/>
                  </a:lnTo>
                  <a:lnTo>
                    <a:pt x="302" y="135"/>
                  </a:lnTo>
                  <a:lnTo>
                    <a:pt x="308" y="129"/>
                  </a:lnTo>
                  <a:lnTo>
                    <a:pt x="312" y="125"/>
                  </a:lnTo>
                  <a:lnTo>
                    <a:pt x="317" y="121"/>
                  </a:lnTo>
                  <a:lnTo>
                    <a:pt x="323" y="116"/>
                  </a:lnTo>
                  <a:lnTo>
                    <a:pt x="327" y="112"/>
                  </a:lnTo>
                  <a:lnTo>
                    <a:pt x="333" y="106"/>
                  </a:lnTo>
                  <a:lnTo>
                    <a:pt x="338" y="102"/>
                  </a:lnTo>
                  <a:lnTo>
                    <a:pt x="342" y="97"/>
                  </a:lnTo>
                  <a:lnTo>
                    <a:pt x="348" y="93"/>
                  </a:lnTo>
                  <a:lnTo>
                    <a:pt x="352" y="87"/>
                  </a:lnTo>
                  <a:lnTo>
                    <a:pt x="357" y="83"/>
                  </a:lnTo>
                  <a:lnTo>
                    <a:pt x="361" y="78"/>
                  </a:lnTo>
                  <a:lnTo>
                    <a:pt x="367" y="74"/>
                  </a:lnTo>
                  <a:lnTo>
                    <a:pt x="371" y="68"/>
                  </a:lnTo>
                  <a:lnTo>
                    <a:pt x="374" y="64"/>
                  </a:lnTo>
                  <a:lnTo>
                    <a:pt x="380" y="59"/>
                  </a:lnTo>
                  <a:lnTo>
                    <a:pt x="384" y="53"/>
                  </a:lnTo>
                  <a:lnTo>
                    <a:pt x="388" y="47"/>
                  </a:lnTo>
                  <a:lnTo>
                    <a:pt x="392" y="42"/>
                  </a:lnTo>
                  <a:lnTo>
                    <a:pt x="395" y="36"/>
                  </a:lnTo>
                  <a:lnTo>
                    <a:pt x="399" y="30"/>
                  </a:lnTo>
                  <a:lnTo>
                    <a:pt x="403" y="24"/>
                  </a:lnTo>
                  <a:lnTo>
                    <a:pt x="407" y="19"/>
                  </a:lnTo>
                  <a:lnTo>
                    <a:pt x="407" y="15"/>
                  </a:lnTo>
                  <a:lnTo>
                    <a:pt x="407" y="9"/>
                  </a:lnTo>
                  <a:lnTo>
                    <a:pt x="405" y="5"/>
                  </a:lnTo>
                  <a:lnTo>
                    <a:pt x="403" y="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2"/>
                  </a:lnTo>
                  <a:lnTo>
                    <a:pt x="378" y="9"/>
                  </a:lnTo>
                  <a:lnTo>
                    <a:pt x="371" y="15"/>
                  </a:lnTo>
                  <a:lnTo>
                    <a:pt x="363" y="23"/>
                  </a:lnTo>
                  <a:lnTo>
                    <a:pt x="354" y="30"/>
                  </a:lnTo>
                  <a:lnTo>
                    <a:pt x="344" y="38"/>
                  </a:lnTo>
                  <a:lnTo>
                    <a:pt x="335" y="45"/>
                  </a:lnTo>
                  <a:lnTo>
                    <a:pt x="325" y="53"/>
                  </a:lnTo>
                  <a:lnTo>
                    <a:pt x="317" y="62"/>
                  </a:lnTo>
                  <a:lnTo>
                    <a:pt x="306" y="70"/>
                  </a:lnTo>
                  <a:lnTo>
                    <a:pt x="297" y="78"/>
                  </a:lnTo>
                  <a:lnTo>
                    <a:pt x="287" y="87"/>
                  </a:lnTo>
                  <a:lnTo>
                    <a:pt x="276" y="95"/>
                  </a:lnTo>
                  <a:lnTo>
                    <a:pt x="264" y="102"/>
                  </a:lnTo>
                  <a:lnTo>
                    <a:pt x="255" y="112"/>
                  </a:lnTo>
                  <a:lnTo>
                    <a:pt x="243" y="121"/>
                  </a:lnTo>
                  <a:lnTo>
                    <a:pt x="234" y="129"/>
                  </a:lnTo>
                  <a:lnTo>
                    <a:pt x="222" y="139"/>
                  </a:lnTo>
                  <a:lnTo>
                    <a:pt x="213" y="146"/>
                  </a:lnTo>
                  <a:lnTo>
                    <a:pt x="201" y="156"/>
                  </a:lnTo>
                  <a:lnTo>
                    <a:pt x="190" y="165"/>
                  </a:lnTo>
                  <a:lnTo>
                    <a:pt x="181" y="175"/>
                  </a:lnTo>
                  <a:lnTo>
                    <a:pt x="169" y="184"/>
                  </a:lnTo>
                  <a:lnTo>
                    <a:pt x="160" y="192"/>
                  </a:lnTo>
                  <a:lnTo>
                    <a:pt x="150" y="201"/>
                  </a:lnTo>
                  <a:lnTo>
                    <a:pt x="141" y="211"/>
                  </a:lnTo>
                  <a:lnTo>
                    <a:pt x="131" y="220"/>
                  </a:lnTo>
                  <a:lnTo>
                    <a:pt x="120" y="230"/>
                  </a:lnTo>
                  <a:lnTo>
                    <a:pt x="112" y="239"/>
                  </a:lnTo>
                  <a:lnTo>
                    <a:pt x="103" y="249"/>
                  </a:lnTo>
                  <a:lnTo>
                    <a:pt x="95" y="258"/>
                  </a:lnTo>
                  <a:lnTo>
                    <a:pt x="87" y="266"/>
                  </a:lnTo>
                  <a:lnTo>
                    <a:pt x="80" y="275"/>
                  </a:lnTo>
                  <a:lnTo>
                    <a:pt x="72" y="285"/>
                  </a:lnTo>
                  <a:lnTo>
                    <a:pt x="67" y="294"/>
                  </a:lnTo>
                  <a:lnTo>
                    <a:pt x="59" y="302"/>
                  </a:lnTo>
                  <a:lnTo>
                    <a:pt x="53" y="312"/>
                  </a:lnTo>
                  <a:lnTo>
                    <a:pt x="48" y="319"/>
                  </a:lnTo>
                  <a:lnTo>
                    <a:pt x="44" y="329"/>
                  </a:lnTo>
                  <a:lnTo>
                    <a:pt x="38" y="338"/>
                  </a:lnTo>
                  <a:lnTo>
                    <a:pt x="36" y="348"/>
                  </a:lnTo>
                  <a:lnTo>
                    <a:pt x="32" y="355"/>
                  </a:lnTo>
                  <a:lnTo>
                    <a:pt x="30" y="365"/>
                  </a:lnTo>
                  <a:lnTo>
                    <a:pt x="29" y="372"/>
                  </a:lnTo>
                  <a:lnTo>
                    <a:pt x="29" y="382"/>
                  </a:lnTo>
                  <a:lnTo>
                    <a:pt x="29" y="390"/>
                  </a:lnTo>
                  <a:lnTo>
                    <a:pt x="29" y="399"/>
                  </a:lnTo>
                  <a:lnTo>
                    <a:pt x="30" y="407"/>
                  </a:lnTo>
                  <a:lnTo>
                    <a:pt x="34" y="414"/>
                  </a:lnTo>
                  <a:lnTo>
                    <a:pt x="36" y="422"/>
                  </a:lnTo>
                  <a:lnTo>
                    <a:pt x="40" y="429"/>
                  </a:lnTo>
                  <a:lnTo>
                    <a:pt x="46" y="437"/>
                  </a:lnTo>
                  <a:lnTo>
                    <a:pt x="51" y="447"/>
                  </a:lnTo>
                  <a:lnTo>
                    <a:pt x="57" y="452"/>
                  </a:lnTo>
                  <a:lnTo>
                    <a:pt x="67" y="460"/>
                  </a:lnTo>
                  <a:lnTo>
                    <a:pt x="74" y="468"/>
                  </a:lnTo>
                  <a:lnTo>
                    <a:pt x="86" y="475"/>
                  </a:lnTo>
                  <a:lnTo>
                    <a:pt x="95" y="481"/>
                  </a:lnTo>
                  <a:lnTo>
                    <a:pt x="108" y="487"/>
                  </a:lnTo>
                  <a:lnTo>
                    <a:pt x="120" y="494"/>
                  </a:lnTo>
                  <a:lnTo>
                    <a:pt x="135" y="500"/>
                  </a:lnTo>
                  <a:lnTo>
                    <a:pt x="150" y="506"/>
                  </a:lnTo>
                  <a:lnTo>
                    <a:pt x="167" y="513"/>
                  </a:lnTo>
                  <a:lnTo>
                    <a:pt x="184" y="519"/>
                  </a:lnTo>
                  <a:lnTo>
                    <a:pt x="205" y="525"/>
                  </a:lnTo>
                  <a:lnTo>
                    <a:pt x="211" y="525"/>
                  </a:lnTo>
                  <a:lnTo>
                    <a:pt x="217" y="526"/>
                  </a:lnTo>
                  <a:lnTo>
                    <a:pt x="222" y="528"/>
                  </a:lnTo>
                  <a:lnTo>
                    <a:pt x="230" y="530"/>
                  </a:lnTo>
                  <a:lnTo>
                    <a:pt x="236" y="530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3" y="536"/>
                  </a:lnTo>
                  <a:lnTo>
                    <a:pt x="260" y="538"/>
                  </a:lnTo>
                  <a:lnTo>
                    <a:pt x="266" y="540"/>
                  </a:lnTo>
                  <a:lnTo>
                    <a:pt x="272" y="542"/>
                  </a:lnTo>
                  <a:lnTo>
                    <a:pt x="279" y="544"/>
                  </a:lnTo>
                  <a:lnTo>
                    <a:pt x="285" y="545"/>
                  </a:lnTo>
                  <a:lnTo>
                    <a:pt x="291" y="547"/>
                  </a:lnTo>
                  <a:lnTo>
                    <a:pt x="297" y="551"/>
                  </a:lnTo>
                  <a:lnTo>
                    <a:pt x="304" y="553"/>
                  </a:lnTo>
                  <a:lnTo>
                    <a:pt x="308" y="555"/>
                  </a:lnTo>
                  <a:lnTo>
                    <a:pt x="314" y="559"/>
                  </a:lnTo>
                  <a:lnTo>
                    <a:pt x="319" y="561"/>
                  </a:lnTo>
                  <a:lnTo>
                    <a:pt x="325" y="565"/>
                  </a:lnTo>
                  <a:lnTo>
                    <a:pt x="331" y="568"/>
                  </a:lnTo>
                  <a:lnTo>
                    <a:pt x="335" y="572"/>
                  </a:lnTo>
                  <a:lnTo>
                    <a:pt x="340" y="576"/>
                  </a:lnTo>
                  <a:lnTo>
                    <a:pt x="346" y="580"/>
                  </a:lnTo>
                  <a:lnTo>
                    <a:pt x="348" y="585"/>
                  </a:lnTo>
                  <a:lnTo>
                    <a:pt x="354" y="589"/>
                  </a:lnTo>
                  <a:lnTo>
                    <a:pt x="357" y="593"/>
                  </a:lnTo>
                  <a:lnTo>
                    <a:pt x="361" y="599"/>
                  </a:lnTo>
                  <a:lnTo>
                    <a:pt x="365" y="604"/>
                  </a:lnTo>
                  <a:lnTo>
                    <a:pt x="369" y="610"/>
                  </a:lnTo>
                  <a:lnTo>
                    <a:pt x="371" y="618"/>
                  </a:lnTo>
                  <a:lnTo>
                    <a:pt x="374" y="625"/>
                  </a:lnTo>
                  <a:lnTo>
                    <a:pt x="376" y="631"/>
                  </a:lnTo>
                  <a:lnTo>
                    <a:pt x="378" y="637"/>
                  </a:lnTo>
                  <a:lnTo>
                    <a:pt x="378" y="644"/>
                  </a:lnTo>
                  <a:lnTo>
                    <a:pt x="380" y="652"/>
                  </a:lnTo>
                  <a:lnTo>
                    <a:pt x="378" y="658"/>
                  </a:lnTo>
                  <a:lnTo>
                    <a:pt x="376" y="663"/>
                  </a:lnTo>
                  <a:lnTo>
                    <a:pt x="374" y="669"/>
                  </a:lnTo>
                  <a:lnTo>
                    <a:pt x="373" y="677"/>
                  </a:lnTo>
                  <a:lnTo>
                    <a:pt x="369" y="681"/>
                  </a:lnTo>
                  <a:lnTo>
                    <a:pt x="365" y="686"/>
                  </a:lnTo>
                  <a:lnTo>
                    <a:pt x="361" y="692"/>
                  </a:lnTo>
                  <a:lnTo>
                    <a:pt x="355" y="698"/>
                  </a:lnTo>
                  <a:lnTo>
                    <a:pt x="350" y="701"/>
                  </a:lnTo>
                  <a:lnTo>
                    <a:pt x="346" y="707"/>
                  </a:lnTo>
                  <a:lnTo>
                    <a:pt x="340" y="713"/>
                  </a:lnTo>
                  <a:lnTo>
                    <a:pt x="335" y="717"/>
                  </a:lnTo>
                  <a:lnTo>
                    <a:pt x="327" y="722"/>
                  </a:lnTo>
                  <a:lnTo>
                    <a:pt x="321" y="726"/>
                  </a:lnTo>
                  <a:lnTo>
                    <a:pt x="314" y="730"/>
                  </a:lnTo>
                  <a:lnTo>
                    <a:pt x="306" y="734"/>
                  </a:lnTo>
                  <a:lnTo>
                    <a:pt x="298" y="738"/>
                  </a:lnTo>
                  <a:lnTo>
                    <a:pt x="293" y="741"/>
                  </a:lnTo>
                  <a:lnTo>
                    <a:pt x="285" y="745"/>
                  </a:lnTo>
                  <a:lnTo>
                    <a:pt x="279" y="749"/>
                  </a:lnTo>
                  <a:lnTo>
                    <a:pt x="272" y="751"/>
                  </a:lnTo>
                  <a:lnTo>
                    <a:pt x="264" y="755"/>
                  </a:lnTo>
                  <a:lnTo>
                    <a:pt x="259" y="758"/>
                  </a:lnTo>
                  <a:lnTo>
                    <a:pt x="253" y="762"/>
                  </a:lnTo>
                  <a:lnTo>
                    <a:pt x="247" y="764"/>
                  </a:lnTo>
                  <a:lnTo>
                    <a:pt x="241" y="766"/>
                  </a:lnTo>
                  <a:lnTo>
                    <a:pt x="236" y="770"/>
                  </a:lnTo>
                  <a:lnTo>
                    <a:pt x="232" y="772"/>
                  </a:lnTo>
                  <a:lnTo>
                    <a:pt x="224" y="774"/>
                  </a:lnTo>
                  <a:lnTo>
                    <a:pt x="219" y="776"/>
                  </a:lnTo>
                  <a:lnTo>
                    <a:pt x="213" y="779"/>
                  </a:lnTo>
                  <a:lnTo>
                    <a:pt x="207" y="781"/>
                  </a:lnTo>
                  <a:lnTo>
                    <a:pt x="200" y="785"/>
                  </a:lnTo>
                  <a:lnTo>
                    <a:pt x="194" y="787"/>
                  </a:lnTo>
                  <a:lnTo>
                    <a:pt x="188" y="791"/>
                  </a:lnTo>
                  <a:lnTo>
                    <a:pt x="182" y="793"/>
                  </a:lnTo>
                  <a:lnTo>
                    <a:pt x="177" y="795"/>
                  </a:lnTo>
                  <a:lnTo>
                    <a:pt x="169" y="798"/>
                  </a:lnTo>
                  <a:lnTo>
                    <a:pt x="163" y="800"/>
                  </a:lnTo>
                  <a:lnTo>
                    <a:pt x="158" y="804"/>
                  </a:lnTo>
                  <a:lnTo>
                    <a:pt x="152" y="806"/>
                  </a:lnTo>
                  <a:lnTo>
                    <a:pt x="144" y="810"/>
                  </a:lnTo>
                  <a:lnTo>
                    <a:pt x="139" y="814"/>
                  </a:lnTo>
                  <a:lnTo>
                    <a:pt x="133" y="817"/>
                  </a:lnTo>
                  <a:lnTo>
                    <a:pt x="127" y="819"/>
                  </a:lnTo>
                  <a:lnTo>
                    <a:pt x="122" y="823"/>
                  </a:lnTo>
                  <a:lnTo>
                    <a:pt x="116" y="825"/>
                  </a:lnTo>
                  <a:lnTo>
                    <a:pt x="110" y="829"/>
                  </a:lnTo>
                  <a:lnTo>
                    <a:pt x="103" y="833"/>
                  </a:lnTo>
                  <a:lnTo>
                    <a:pt x="99" y="836"/>
                  </a:lnTo>
                  <a:lnTo>
                    <a:pt x="93" y="840"/>
                  </a:lnTo>
                  <a:lnTo>
                    <a:pt x="87" y="844"/>
                  </a:lnTo>
                  <a:lnTo>
                    <a:pt x="82" y="848"/>
                  </a:lnTo>
                  <a:lnTo>
                    <a:pt x="76" y="852"/>
                  </a:lnTo>
                  <a:lnTo>
                    <a:pt x="70" y="855"/>
                  </a:lnTo>
                  <a:lnTo>
                    <a:pt x="67" y="861"/>
                  </a:lnTo>
                  <a:lnTo>
                    <a:pt x="63" y="865"/>
                  </a:lnTo>
                  <a:lnTo>
                    <a:pt x="59" y="871"/>
                  </a:lnTo>
                  <a:lnTo>
                    <a:pt x="53" y="876"/>
                  </a:lnTo>
                  <a:lnTo>
                    <a:pt x="49" y="882"/>
                  </a:lnTo>
                  <a:lnTo>
                    <a:pt x="46" y="886"/>
                  </a:lnTo>
                  <a:lnTo>
                    <a:pt x="42" y="892"/>
                  </a:lnTo>
                  <a:lnTo>
                    <a:pt x="38" y="895"/>
                  </a:lnTo>
                  <a:lnTo>
                    <a:pt x="36" y="901"/>
                  </a:lnTo>
                  <a:lnTo>
                    <a:pt x="30" y="905"/>
                  </a:lnTo>
                  <a:lnTo>
                    <a:pt x="29" y="911"/>
                  </a:lnTo>
                  <a:lnTo>
                    <a:pt x="25" y="916"/>
                  </a:lnTo>
                  <a:lnTo>
                    <a:pt x="23" y="920"/>
                  </a:lnTo>
                  <a:lnTo>
                    <a:pt x="21" y="926"/>
                  </a:lnTo>
                  <a:lnTo>
                    <a:pt x="17" y="932"/>
                  </a:lnTo>
                  <a:lnTo>
                    <a:pt x="15" y="935"/>
                  </a:lnTo>
                  <a:lnTo>
                    <a:pt x="13" y="941"/>
                  </a:lnTo>
                  <a:lnTo>
                    <a:pt x="11" y="945"/>
                  </a:lnTo>
                  <a:lnTo>
                    <a:pt x="10" y="951"/>
                  </a:lnTo>
                  <a:lnTo>
                    <a:pt x="8" y="956"/>
                  </a:lnTo>
                  <a:lnTo>
                    <a:pt x="8" y="960"/>
                  </a:lnTo>
                  <a:lnTo>
                    <a:pt x="6" y="966"/>
                  </a:lnTo>
                  <a:lnTo>
                    <a:pt x="4" y="970"/>
                  </a:lnTo>
                  <a:lnTo>
                    <a:pt x="2" y="975"/>
                  </a:lnTo>
                  <a:lnTo>
                    <a:pt x="2" y="979"/>
                  </a:lnTo>
                  <a:lnTo>
                    <a:pt x="2" y="985"/>
                  </a:lnTo>
                  <a:lnTo>
                    <a:pt x="0" y="989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2"/>
                  </a:lnTo>
                  <a:lnTo>
                    <a:pt x="0" y="1008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21"/>
                  </a:lnTo>
                  <a:lnTo>
                    <a:pt x="2" y="1025"/>
                  </a:lnTo>
                  <a:lnTo>
                    <a:pt x="2" y="1030"/>
                  </a:lnTo>
                  <a:lnTo>
                    <a:pt x="4" y="1034"/>
                  </a:lnTo>
                  <a:lnTo>
                    <a:pt x="6" y="1038"/>
                  </a:lnTo>
                  <a:lnTo>
                    <a:pt x="8" y="1042"/>
                  </a:lnTo>
                  <a:lnTo>
                    <a:pt x="8" y="1048"/>
                  </a:lnTo>
                  <a:lnTo>
                    <a:pt x="10" y="1051"/>
                  </a:lnTo>
                  <a:lnTo>
                    <a:pt x="11" y="1055"/>
                  </a:lnTo>
                  <a:lnTo>
                    <a:pt x="13" y="1059"/>
                  </a:lnTo>
                  <a:lnTo>
                    <a:pt x="15" y="1063"/>
                  </a:lnTo>
                  <a:lnTo>
                    <a:pt x="19" y="1067"/>
                  </a:lnTo>
                  <a:lnTo>
                    <a:pt x="23" y="1074"/>
                  </a:lnTo>
                  <a:lnTo>
                    <a:pt x="29" y="1082"/>
                  </a:lnTo>
                  <a:lnTo>
                    <a:pt x="30" y="1086"/>
                  </a:lnTo>
                  <a:lnTo>
                    <a:pt x="34" y="1089"/>
                  </a:lnTo>
                  <a:lnTo>
                    <a:pt x="38" y="1091"/>
                  </a:lnTo>
                  <a:lnTo>
                    <a:pt x="44" y="1097"/>
                  </a:lnTo>
                  <a:lnTo>
                    <a:pt x="46" y="1099"/>
                  </a:lnTo>
                  <a:lnTo>
                    <a:pt x="49" y="1103"/>
                  </a:lnTo>
                  <a:lnTo>
                    <a:pt x="53" y="1105"/>
                  </a:lnTo>
                  <a:lnTo>
                    <a:pt x="59" y="1108"/>
                  </a:lnTo>
                  <a:lnTo>
                    <a:pt x="63" y="1112"/>
                  </a:lnTo>
                  <a:lnTo>
                    <a:pt x="68" y="1114"/>
                  </a:lnTo>
                  <a:lnTo>
                    <a:pt x="72" y="1116"/>
                  </a:lnTo>
                  <a:lnTo>
                    <a:pt x="78" y="1120"/>
                  </a:lnTo>
                  <a:lnTo>
                    <a:pt x="84" y="1122"/>
                  </a:lnTo>
                  <a:lnTo>
                    <a:pt x="89" y="1126"/>
                  </a:lnTo>
                  <a:lnTo>
                    <a:pt x="93" y="1127"/>
                  </a:lnTo>
                  <a:lnTo>
                    <a:pt x="101" y="1129"/>
                  </a:lnTo>
                  <a:lnTo>
                    <a:pt x="105" y="1131"/>
                  </a:lnTo>
                  <a:lnTo>
                    <a:pt x="112" y="1135"/>
                  </a:lnTo>
                  <a:lnTo>
                    <a:pt x="118" y="1137"/>
                  </a:lnTo>
                  <a:lnTo>
                    <a:pt x="125" y="1139"/>
                  </a:lnTo>
                  <a:lnTo>
                    <a:pt x="127" y="1137"/>
                  </a:lnTo>
                  <a:lnTo>
                    <a:pt x="127" y="1135"/>
                  </a:lnTo>
                  <a:lnTo>
                    <a:pt x="127" y="11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2" name="Freeform 2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607176" y="425450"/>
              <a:ext cx="406400" cy="1044575"/>
            </a:xfrm>
            <a:custGeom>
              <a:avLst/>
              <a:gdLst>
                <a:gd name="T0" fmla="*/ 456 w 511"/>
                <a:gd name="T1" fmla="*/ 68 h 1315"/>
                <a:gd name="T2" fmla="*/ 468 w 511"/>
                <a:gd name="T3" fmla="*/ 135 h 1315"/>
                <a:gd name="T4" fmla="*/ 441 w 511"/>
                <a:gd name="T5" fmla="*/ 193 h 1315"/>
                <a:gd name="T6" fmla="*/ 390 w 511"/>
                <a:gd name="T7" fmla="*/ 247 h 1315"/>
                <a:gd name="T8" fmla="*/ 327 w 511"/>
                <a:gd name="T9" fmla="*/ 292 h 1315"/>
                <a:gd name="T10" fmla="*/ 262 w 511"/>
                <a:gd name="T11" fmla="*/ 334 h 1315"/>
                <a:gd name="T12" fmla="*/ 203 w 511"/>
                <a:gd name="T13" fmla="*/ 374 h 1315"/>
                <a:gd name="T14" fmla="*/ 146 w 511"/>
                <a:gd name="T15" fmla="*/ 418 h 1315"/>
                <a:gd name="T16" fmla="*/ 95 w 511"/>
                <a:gd name="T17" fmla="*/ 465 h 1315"/>
                <a:gd name="T18" fmla="*/ 48 w 511"/>
                <a:gd name="T19" fmla="*/ 522 h 1315"/>
                <a:gd name="T20" fmla="*/ 27 w 511"/>
                <a:gd name="T21" fmla="*/ 564 h 1315"/>
                <a:gd name="T22" fmla="*/ 19 w 511"/>
                <a:gd name="T23" fmla="*/ 604 h 1315"/>
                <a:gd name="T24" fmla="*/ 27 w 511"/>
                <a:gd name="T25" fmla="*/ 650 h 1315"/>
                <a:gd name="T26" fmla="*/ 65 w 511"/>
                <a:gd name="T27" fmla="*/ 709 h 1315"/>
                <a:gd name="T28" fmla="*/ 106 w 511"/>
                <a:gd name="T29" fmla="*/ 737 h 1315"/>
                <a:gd name="T30" fmla="*/ 146 w 511"/>
                <a:gd name="T31" fmla="*/ 754 h 1315"/>
                <a:gd name="T32" fmla="*/ 192 w 511"/>
                <a:gd name="T33" fmla="*/ 770 h 1315"/>
                <a:gd name="T34" fmla="*/ 241 w 511"/>
                <a:gd name="T35" fmla="*/ 793 h 1315"/>
                <a:gd name="T36" fmla="*/ 245 w 511"/>
                <a:gd name="T37" fmla="*/ 855 h 1315"/>
                <a:gd name="T38" fmla="*/ 220 w 511"/>
                <a:gd name="T39" fmla="*/ 907 h 1315"/>
                <a:gd name="T40" fmla="*/ 179 w 511"/>
                <a:gd name="T41" fmla="*/ 943 h 1315"/>
                <a:gd name="T42" fmla="*/ 124 w 511"/>
                <a:gd name="T43" fmla="*/ 969 h 1315"/>
                <a:gd name="T44" fmla="*/ 70 w 511"/>
                <a:gd name="T45" fmla="*/ 1006 h 1315"/>
                <a:gd name="T46" fmla="*/ 29 w 511"/>
                <a:gd name="T47" fmla="*/ 1049 h 1315"/>
                <a:gd name="T48" fmla="*/ 4 w 511"/>
                <a:gd name="T49" fmla="*/ 1104 h 1315"/>
                <a:gd name="T50" fmla="*/ 2 w 511"/>
                <a:gd name="T51" fmla="*/ 1163 h 1315"/>
                <a:gd name="T52" fmla="*/ 17 w 511"/>
                <a:gd name="T53" fmla="*/ 1215 h 1315"/>
                <a:gd name="T54" fmla="*/ 48 w 511"/>
                <a:gd name="T55" fmla="*/ 1257 h 1315"/>
                <a:gd name="T56" fmla="*/ 91 w 511"/>
                <a:gd name="T57" fmla="*/ 1289 h 1315"/>
                <a:gd name="T58" fmla="*/ 148 w 511"/>
                <a:gd name="T59" fmla="*/ 1308 h 1315"/>
                <a:gd name="T60" fmla="*/ 209 w 511"/>
                <a:gd name="T61" fmla="*/ 1315 h 1315"/>
                <a:gd name="T62" fmla="*/ 198 w 511"/>
                <a:gd name="T63" fmla="*/ 1277 h 1315"/>
                <a:gd name="T64" fmla="*/ 97 w 511"/>
                <a:gd name="T65" fmla="*/ 1234 h 1315"/>
                <a:gd name="T66" fmla="*/ 49 w 511"/>
                <a:gd name="T67" fmla="*/ 1182 h 1315"/>
                <a:gd name="T68" fmla="*/ 44 w 511"/>
                <a:gd name="T69" fmla="*/ 1127 h 1315"/>
                <a:gd name="T70" fmla="*/ 67 w 511"/>
                <a:gd name="T71" fmla="*/ 1070 h 1315"/>
                <a:gd name="T72" fmla="*/ 110 w 511"/>
                <a:gd name="T73" fmla="*/ 1021 h 1315"/>
                <a:gd name="T74" fmla="*/ 163 w 511"/>
                <a:gd name="T75" fmla="*/ 981 h 1315"/>
                <a:gd name="T76" fmla="*/ 215 w 511"/>
                <a:gd name="T77" fmla="*/ 958 h 1315"/>
                <a:gd name="T78" fmla="*/ 266 w 511"/>
                <a:gd name="T79" fmla="*/ 935 h 1315"/>
                <a:gd name="T80" fmla="*/ 319 w 511"/>
                <a:gd name="T81" fmla="*/ 878 h 1315"/>
                <a:gd name="T82" fmla="*/ 323 w 511"/>
                <a:gd name="T83" fmla="*/ 819 h 1315"/>
                <a:gd name="T84" fmla="*/ 272 w 511"/>
                <a:gd name="T85" fmla="*/ 762 h 1315"/>
                <a:gd name="T86" fmla="*/ 222 w 511"/>
                <a:gd name="T87" fmla="*/ 737 h 1315"/>
                <a:gd name="T88" fmla="*/ 182 w 511"/>
                <a:gd name="T89" fmla="*/ 722 h 1315"/>
                <a:gd name="T90" fmla="*/ 143 w 511"/>
                <a:gd name="T91" fmla="*/ 709 h 1315"/>
                <a:gd name="T92" fmla="*/ 72 w 511"/>
                <a:gd name="T93" fmla="*/ 661 h 1315"/>
                <a:gd name="T94" fmla="*/ 70 w 511"/>
                <a:gd name="T95" fmla="*/ 583 h 1315"/>
                <a:gd name="T96" fmla="*/ 133 w 511"/>
                <a:gd name="T97" fmla="*/ 498 h 1315"/>
                <a:gd name="T98" fmla="*/ 230 w 511"/>
                <a:gd name="T99" fmla="*/ 408 h 1315"/>
                <a:gd name="T100" fmla="*/ 338 w 511"/>
                <a:gd name="T101" fmla="*/ 329 h 1315"/>
                <a:gd name="T102" fmla="*/ 426 w 511"/>
                <a:gd name="T103" fmla="*/ 268 h 1315"/>
                <a:gd name="T104" fmla="*/ 473 w 511"/>
                <a:gd name="T105" fmla="*/ 230 h 1315"/>
                <a:gd name="T106" fmla="*/ 502 w 511"/>
                <a:gd name="T107" fmla="*/ 186 h 1315"/>
                <a:gd name="T108" fmla="*/ 509 w 511"/>
                <a:gd name="T109" fmla="*/ 144 h 1315"/>
                <a:gd name="T110" fmla="*/ 498 w 511"/>
                <a:gd name="T111" fmla="*/ 98 h 1315"/>
                <a:gd name="T112" fmla="*/ 460 w 511"/>
                <a:gd name="T113" fmla="*/ 43 h 1315"/>
                <a:gd name="T114" fmla="*/ 411 w 511"/>
                <a:gd name="T115" fmla="*/ 1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1315">
                  <a:moveTo>
                    <a:pt x="405" y="1"/>
                  </a:moveTo>
                  <a:lnTo>
                    <a:pt x="412" y="9"/>
                  </a:lnTo>
                  <a:lnTo>
                    <a:pt x="420" y="17"/>
                  </a:lnTo>
                  <a:lnTo>
                    <a:pt x="426" y="24"/>
                  </a:lnTo>
                  <a:lnTo>
                    <a:pt x="433" y="32"/>
                  </a:lnTo>
                  <a:lnTo>
                    <a:pt x="439" y="38"/>
                  </a:lnTo>
                  <a:lnTo>
                    <a:pt x="443" y="45"/>
                  </a:lnTo>
                  <a:lnTo>
                    <a:pt x="449" y="53"/>
                  </a:lnTo>
                  <a:lnTo>
                    <a:pt x="452" y="60"/>
                  </a:lnTo>
                  <a:lnTo>
                    <a:pt x="456" y="68"/>
                  </a:lnTo>
                  <a:lnTo>
                    <a:pt x="458" y="74"/>
                  </a:lnTo>
                  <a:lnTo>
                    <a:pt x="462" y="81"/>
                  </a:lnTo>
                  <a:lnTo>
                    <a:pt x="464" y="89"/>
                  </a:lnTo>
                  <a:lnTo>
                    <a:pt x="466" y="95"/>
                  </a:lnTo>
                  <a:lnTo>
                    <a:pt x="468" y="102"/>
                  </a:lnTo>
                  <a:lnTo>
                    <a:pt x="468" y="108"/>
                  </a:lnTo>
                  <a:lnTo>
                    <a:pt x="469" y="116"/>
                  </a:lnTo>
                  <a:lnTo>
                    <a:pt x="468" y="121"/>
                  </a:lnTo>
                  <a:lnTo>
                    <a:pt x="468" y="127"/>
                  </a:lnTo>
                  <a:lnTo>
                    <a:pt x="468" y="135"/>
                  </a:lnTo>
                  <a:lnTo>
                    <a:pt x="466" y="140"/>
                  </a:lnTo>
                  <a:lnTo>
                    <a:pt x="464" y="146"/>
                  </a:lnTo>
                  <a:lnTo>
                    <a:pt x="462" y="152"/>
                  </a:lnTo>
                  <a:lnTo>
                    <a:pt x="460" y="159"/>
                  </a:lnTo>
                  <a:lnTo>
                    <a:pt x="458" y="165"/>
                  </a:lnTo>
                  <a:lnTo>
                    <a:pt x="454" y="171"/>
                  </a:lnTo>
                  <a:lnTo>
                    <a:pt x="452" y="176"/>
                  </a:lnTo>
                  <a:lnTo>
                    <a:pt x="449" y="182"/>
                  </a:lnTo>
                  <a:lnTo>
                    <a:pt x="445" y="188"/>
                  </a:lnTo>
                  <a:lnTo>
                    <a:pt x="441" y="193"/>
                  </a:lnTo>
                  <a:lnTo>
                    <a:pt x="437" y="199"/>
                  </a:lnTo>
                  <a:lnTo>
                    <a:pt x="433" y="205"/>
                  </a:lnTo>
                  <a:lnTo>
                    <a:pt x="428" y="211"/>
                  </a:lnTo>
                  <a:lnTo>
                    <a:pt x="424" y="216"/>
                  </a:lnTo>
                  <a:lnTo>
                    <a:pt x="418" y="220"/>
                  </a:lnTo>
                  <a:lnTo>
                    <a:pt x="412" y="226"/>
                  </a:lnTo>
                  <a:lnTo>
                    <a:pt x="407" y="232"/>
                  </a:lnTo>
                  <a:lnTo>
                    <a:pt x="401" y="235"/>
                  </a:lnTo>
                  <a:lnTo>
                    <a:pt x="395" y="241"/>
                  </a:lnTo>
                  <a:lnTo>
                    <a:pt x="390" y="247"/>
                  </a:lnTo>
                  <a:lnTo>
                    <a:pt x="384" y="251"/>
                  </a:lnTo>
                  <a:lnTo>
                    <a:pt x="376" y="256"/>
                  </a:lnTo>
                  <a:lnTo>
                    <a:pt x="371" y="260"/>
                  </a:lnTo>
                  <a:lnTo>
                    <a:pt x="365" y="266"/>
                  </a:lnTo>
                  <a:lnTo>
                    <a:pt x="359" y="270"/>
                  </a:lnTo>
                  <a:lnTo>
                    <a:pt x="352" y="273"/>
                  </a:lnTo>
                  <a:lnTo>
                    <a:pt x="346" y="279"/>
                  </a:lnTo>
                  <a:lnTo>
                    <a:pt x="338" y="283"/>
                  </a:lnTo>
                  <a:lnTo>
                    <a:pt x="333" y="289"/>
                  </a:lnTo>
                  <a:lnTo>
                    <a:pt x="327" y="292"/>
                  </a:lnTo>
                  <a:lnTo>
                    <a:pt x="319" y="296"/>
                  </a:lnTo>
                  <a:lnTo>
                    <a:pt x="312" y="300"/>
                  </a:lnTo>
                  <a:lnTo>
                    <a:pt x="306" y="306"/>
                  </a:lnTo>
                  <a:lnTo>
                    <a:pt x="300" y="309"/>
                  </a:lnTo>
                  <a:lnTo>
                    <a:pt x="293" y="313"/>
                  </a:lnTo>
                  <a:lnTo>
                    <a:pt x="287" y="317"/>
                  </a:lnTo>
                  <a:lnTo>
                    <a:pt x="281" y="323"/>
                  </a:lnTo>
                  <a:lnTo>
                    <a:pt x="274" y="325"/>
                  </a:lnTo>
                  <a:lnTo>
                    <a:pt x="268" y="330"/>
                  </a:lnTo>
                  <a:lnTo>
                    <a:pt x="262" y="334"/>
                  </a:lnTo>
                  <a:lnTo>
                    <a:pt x="257" y="338"/>
                  </a:lnTo>
                  <a:lnTo>
                    <a:pt x="251" y="342"/>
                  </a:lnTo>
                  <a:lnTo>
                    <a:pt x="245" y="346"/>
                  </a:lnTo>
                  <a:lnTo>
                    <a:pt x="239" y="349"/>
                  </a:lnTo>
                  <a:lnTo>
                    <a:pt x="234" y="353"/>
                  </a:lnTo>
                  <a:lnTo>
                    <a:pt x="228" y="357"/>
                  </a:lnTo>
                  <a:lnTo>
                    <a:pt x="222" y="361"/>
                  </a:lnTo>
                  <a:lnTo>
                    <a:pt x="217" y="365"/>
                  </a:lnTo>
                  <a:lnTo>
                    <a:pt x="209" y="370"/>
                  </a:lnTo>
                  <a:lnTo>
                    <a:pt x="203" y="374"/>
                  </a:lnTo>
                  <a:lnTo>
                    <a:pt x="198" y="378"/>
                  </a:lnTo>
                  <a:lnTo>
                    <a:pt x="192" y="382"/>
                  </a:lnTo>
                  <a:lnTo>
                    <a:pt x="186" y="387"/>
                  </a:lnTo>
                  <a:lnTo>
                    <a:pt x="181" y="391"/>
                  </a:lnTo>
                  <a:lnTo>
                    <a:pt x="175" y="395"/>
                  </a:lnTo>
                  <a:lnTo>
                    <a:pt x="169" y="399"/>
                  </a:lnTo>
                  <a:lnTo>
                    <a:pt x="163" y="405"/>
                  </a:lnTo>
                  <a:lnTo>
                    <a:pt x="158" y="408"/>
                  </a:lnTo>
                  <a:lnTo>
                    <a:pt x="152" y="412"/>
                  </a:lnTo>
                  <a:lnTo>
                    <a:pt x="146" y="418"/>
                  </a:lnTo>
                  <a:lnTo>
                    <a:pt x="143" y="422"/>
                  </a:lnTo>
                  <a:lnTo>
                    <a:pt x="137" y="427"/>
                  </a:lnTo>
                  <a:lnTo>
                    <a:pt x="131" y="431"/>
                  </a:lnTo>
                  <a:lnTo>
                    <a:pt x="125" y="437"/>
                  </a:lnTo>
                  <a:lnTo>
                    <a:pt x="120" y="441"/>
                  </a:lnTo>
                  <a:lnTo>
                    <a:pt x="114" y="445"/>
                  </a:lnTo>
                  <a:lnTo>
                    <a:pt x="110" y="450"/>
                  </a:lnTo>
                  <a:lnTo>
                    <a:pt x="105" y="456"/>
                  </a:lnTo>
                  <a:lnTo>
                    <a:pt x="101" y="462"/>
                  </a:lnTo>
                  <a:lnTo>
                    <a:pt x="95" y="465"/>
                  </a:lnTo>
                  <a:lnTo>
                    <a:pt x="89" y="471"/>
                  </a:lnTo>
                  <a:lnTo>
                    <a:pt x="86" y="477"/>
                  </a:lnTo>
                  <a:lnTo>
                    <a:pt x="80" y="483"/>
                  </a:lnTo>
                  <a:lnTo>
                    <a:pt x="76" y="486"/>
                  </a:lnTo>
                  <a:lnTo>
                    <a:pt x="70" y="492"/>
                  </a:lnTo>
                  <a:lnTo>
                    <a:pt x="67" y="498"/>
                  </a:lnTo>
                  <a:lnTo>
                    <a:pt x="63" y="503"/>
                  </a:lnTo>
                  <a:lnTo>
                    <a:pt x="55" y="511"/>
                  </a:lnTo>
                  <a:lnTo>
                    <a:pt x="49" y="519"/>
                  </a:lnTo>
                  <a:lnTo>
                    <a:pt x="48" y="522"/>
                  </a:lnTo>
                  <a:lnTo>
                    <a:pt x="44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38"/>
                  </a:lnTo>
                  <a:lnTo>
                    <a:pt x="36" y="543"/>
                  </a:lnTo>
                  <a:lnTo>
                    <a:pt x="32" y="547"/>
                  </a:lnTo>
                  <a:lnTo>
                    <a:pt x="32" y="551"/>
                  </a:lnTo>
                  <a:lnTo>
                    <a:pt x="30" y="555"/>
                  </a:lnTo>
                  <a:lnTo>
                    <a:pt x="29" y="559"/>
                  </a:lnTo>
                  <a:lnTo>
                    <a:pt x="27" y="564"/>
                  </a:lnTo>
                  <a:lnTo>
                    <a:pt x="27" y="568"/>
                  </a:lnTo>
                  <a:lnTo>
                    <a:pt x="23" y="572"/>
                  </a:lnTo>
                  <a:lnTo>
                    <a:pt x="23" y="576"/>
                  </a:lnTo>
                  <a:lnTo>
                    <a:pt x="21" y="580"/>
                  </a:lnTo>
                  <a:lnTo>
                    <a:pt x="21" y="583"/>
                  </a:lnTo>
                  <a:lnTo>
                    <a:pt x="21" y="587"/>
                  </a:lnTo>
                  <a:lnTo>
                    <a:pt x="19" y="591"/>
                  </a:lnTo>
                  <a:lnTo>
                    <a:pt x="19" y="597"/>
                  </a:lnTo>
                  <a:lnTo>
                    <a:pt x="19" y="600"/>
                  </a:lnTo>
                  <a:lnTo>
                    <a:pt x="19" y="604"/>
                  </a:lnTo>
                  <a:lnTo>
                    <a:pt x="19" y="608"/>
                  </a:lnTo>
                  <a:lnTo>
                    <a:pt x="19" y="612"/>
                  </a:lnTo>
                  <a:lnTo>
                    <a:pt x="19" y="616"/>
                  </a:lnTo>
                  <a:lnTo>
                    <a:pt x="19" y="619"/>
                  </a:lnTo>
                  <a:lnTo>
                    <a:pt x="19" y="623"/>
                  </a:lnTo>
                  <a:lnTo>
                    <a:pt x="21" y="627"/>
                  </a:lnTo>
                  <a:lnTo>
                    <a:pt x="21" y="633"/>
                  </a:lnTo>
                  <a:lnTo>
                    <a:pt x="23" y="638"/>
                  </a:lnTo>
                  <a:lnTo>
                    <a:pt x="25" y="646"/>
                  </a:lnTo>
                  <a:lnTo>
                    <a:pt x="27" y="650"/>
                  </a:lnTo>
                  <a:lnTo>
                    <a:pt x="27" y="654"/>
                  </a:lnTo>
                  <a:lnTo>
                    <a:pt x="29" y="658"/>
                  </a:lnTo>
                  <a:lnTo>
                    <a:pt x="30" y="661"/>
                  </a:lnTo>
                  <a:lnTo>
                    <a:pt x="32" y="669"/>
                  </a:lnTo>
                  <a:lnTo>
                    <a:pt x="38" y="675"/>
                  </a:lnTo>
                  <a:lnTo>
                    <a:pt x="42" y="682"/>
                  </a:lnTo>
                  <a:lnTo>
                    <a:pt x="48" y="690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5" y="709"/>
                  </a:lnTo>
                  <a:lnTo>
                    <a:pt x="72" y="715"/>
                  </a:lnTo>
                  <a:lnTo>
                    <a:pt x="74" y="718"/>
                  </a:lnTo>
                  <a:lnTo>
                    <a:pt x="78" y="720"/>
                  </a:lnTo>
                  <a:lnTo>
                    <a:pt x="82" y="722"/>
                  </a:lnTo>
                  <a:lnTo>
                    <a:pt x="87" y="726"/>
                  </a:lnTo>
                  <a:lnTo>
                    <a:pt x="89" y="728"/>
                  </a:lnTo>
                  <a:lnTo>
                    <a:pt x="95" y="732"/>
                  </a:lnTo>
                  <a:lnTo>
                    <a:pt x="99" y="734"/>
                  </a:lnTo>
                  <a:lnTo>
                    <a:pt x="105" y="737"/>
                  </a:lnTo>
                  <a:lnTo>
                    <a:pt x="106" y="737"/>
                  </a:lnTo>
                  <a:lnTo>
                    <a:pt x="110" y="739"/>
                  </a:lnTo>
                  <a:lnTo>
                    <a:pt x="114" y="741"/>
                  </a:lnTo>
                  <a:lnTo>
                    <a:pt x="118" y="743"/>
                  </a:lnTo>
                  <a:lnTo>
                    <a:pt x="122" y="745"/>
                  </a:lnTo>
                  <a:lnTo>
                    <a:pt x="125" y="747"/>
                  </a:lnTo>
                  <a:lnTo>
                    <a:pt x="129" y="747"/>
                  </a:lnTo>
                  <a:lnTo>
                    <a:pt x="135" y="749"/>
                  </a:lnTo>
                  <a:lnTo>
                    <a:pt x="139" y="751"/>
                  </a:lnTo>
                  <a:lnTo>
                    <a:pt x="143" y="753"/>
                  </a:lnTo>
                  <a:lnTo>
                    <a:pt x="146" y="754"/>
                  </a:lnTo>
                  <a:lnTo>
                    <a:pt x="152" y="756"/>
                  </a:lnTo>
                  <a:lnTo>
                    <a:pt x="154" y="756"/>
                  </a:lnTo>
                  <a:lnTo>
                    <a:pt x="160" y="758"/>
                  </a:lnTo>
                  <a:lnTo>
                    <a:pt x="162" y="760"/>
                  </a:lnTo>
                  <a:lnTo>
                    <a:pt x="167" y="762"/>
                  </a:lnTo>
                  <a:lnTo>
                    <a:pt x="171" y="762"/>
                  </a:lnTo>
                  <a:lnTo>
                    <a:pt x="177" y="764"/>
                  </a:lnTo>
                  <a:lnTo>
                    <a:pt x="181" y="766"/>
                  </a:lnTo>
                  <a:lnTo>
                    <a:pt x="186" y="768"/>
                  </a:lnTo>
                  <a:lnTo>
                    <a:pt x="192" y="770"/>
                  </a:lnTo>
                  <a:lnTo>
                    <a:pt x="198" y="772"/>
                  </a:lnTo>
                  <a:lnTo>
                    <a:pt x="201" y="775"/>
                  </a:lnTo>
                  <a:lnTo>
                    <a:pt x="207" y="777"/>
                  </a:lnTo>
                  <a:lnTo>
                    <a:pt x="211" y="779"/>
                  </a:lnTo>
                  <a:lnTo>
                    <a:pt x="217" y="781"/>
                  </a:lnTo>
                  <a:lnTo>
                    <a:pt x="222" y="783"/>
                  </a:lnTo>
                  <a:lnTo>
                    <a:pt x="228" y="785"/>
                  </a:lnTo>
                  <a:lnTo>
                    <a:pt x="232" y="787"/>
                  </a:lnTo>
                  <a:lnTo>
                    <a:pt x="238" y="791"/>
                  </a:lnTo>
                  <a:lnTo>
                    <a:pt x="241" y="793"/>
                  </a:lnTo>
                  <a:lnTo>
                    <a:pt x="247" y="796"/>
                  </a:lnTo>
                  <a:lnTo>
                    <a:pt x="247" y="802"/>
                  </a:lnTo>
                  <a:lnTo>
                    <a:pt x="247" y="810"/>
                  </a:lnTo>
                  <a:lnTo>
                    <a:pt x="247" y="817"/>
                  </a:lnTo>
                  <a:lnTo>
                    <a:pt x="247" y="823"/>
                  </a:lnTo>
                  <a:lnTo>
                    <a:pt x="247" y="829"/>
                  </a:lnTo>
                  <a:lnTo>
                    <a:pt x="247" y="836"/>
                  </a:lnTo>
                  <a:lnTo>
                    <a:pt x="247" y="842"/>
                  </a:lnTo>
                  <a:lnTo>
                    <a:pt x="245" y="850"/>
                  </a:lnTo>
                  <a:lnTo>
                    <a:pt x="245" y="855"/>
                  </a:lnTo>
                  <a:lnTo>
                    <a:pt x="243" y="861"/>
                  </a:lnTo>
                  <a:lnTo>
                    <a:pt x="241" y="867"/>
                  </a:lnTo>
                  <a:lnTo>
                    <a:pt x="239" y="872"/>
                  </a:lnTo>
                  <a:lnTo>
                    <a:pt x="238" y="876"/>
                  </a:lnTo>
                  <a:lnTo>
                    <a:pt x="236" y="882"/>
                  </a:lnTo>
                  <a:lnTo>
                    <a:pt x="234" y="888"/>
                  </a:lnTo>
                  <a:lnTo>
                    <a:pt x="232" y="893"/>
                  </a:lnTo>
                  <a:lnTo>
                    <a:pt x="228" y="897"/>
                  </a:lnTo>
                  <a:lnTo>
                    <a:pt x="224" y="903"/>
                  </a:lnTo>
                  <a:lnTo>
                    <a:pt x="220" y="907"/>
                  </a:lnTo>
                  <a:lnTo>
                    <a:pt x="219" y="910"/>
                  </a:lnTo>
                  <a:lnTo>
                    <a:pt x="215" y="914"/>
                  </a:lnTo>
                  <a:lnTo>
                    <a:pt x="211" y="918"/>
                  </a:lnTo>
                  <a:lnTo>
                    <a:pt x="205" y="924"/>
                  </a:lnTo>
                  <a:lnTo>
                    <a:pt x="203" y="928"/>
                  </a:lnTo>
                  <a:lnTo>
                    <a:pt x="198" y="929"/>
                  </a:lnTo>
                  <a:lnTo>
                    <a:pt x="194" y="933"/>
                  </a:lnTo>
                  <a:lnTo>
                    <a:pt x="188" y="937"/>
                  </a:lnTo>
                  <a:lnTo>
                    <a:pt x="182" y="939"/>
                  </a:lnTo>
                  <a:lnTo>
                    <a:pt x="179" y="943"/>
                  </a:lnTo>
                  <a:lnTo>
                    <a:pt x="173" y="945"/>
                  </a:lnTo>
                  <a:lnTo>
                    <a:pt x="167" y="948"/>
                  </a:lnTo>
                  <a:lnTo>
                    <a:pt x="162" y="950"/>
                  </a:lnTo>
                  <a:lnTo>
                    <a:pt x="156" y="952"/>
                  </a:lnTo>
                  <a:lnTo>
                    <a:pt x="150" y="956"/>
                  </a:lnTo>
                  <a:lnTo>
                    <a:pt x="144" y="958"/>
                  </a:lnTo>
                  <a:lnTo>
                    <a:pt x="139" y="960"/>
                  </a:lnTo>
                  <a:lnTo>
                    <a:pt x="135" y="964"/>
                  </a:lnTo>
                  <a:lnTo>
                    <a:pt x="129" y="967"/>
                  </a:lnTo>
                  <a:lnTo>
                    <a:pt x="124" y="969"/>
                  </a:lnTo>
                  <a:lnTo>
                    <a:pt x="118" y="973"/>
                  </a:lnTo>
                  <a:lnTo>
                    <a:pt x="112" y="977"/>
                  </a:lnTo>
                  <a:lnTo>
                    <a:pt x="106" y="981"/>
                  </a:lnTo>
                  <a:lnTo>
                    <a:pt x="101" y="983"/>
                  </a:lnTo>
                  <a:lnTo>
                    <a:pt x="97" y="986"/>
                  </a:lnTo>
                  <a:lnTo>
                    <a:pt x="91" y="990"/>
                  </a:lnTo>
                  <a:lnTo>
                    <a:pt x="86" y="992"/>
                  </a:lnTo>
                  <a:lnTo>
                    <a:pt x="80" y="998"/>
                  </a:lnTo>
                  <a:lnTo>
                    <a:pt x="76" y="1002"/>
                  </a:lnTo>
                  <a:lnTo>
                    <a:pt x="70" y="1006"/>
                  </a:lnTo>
                  <a:lnTo>
                    <a:pt x="67" y="1009"/>
                  </a:lnTo>
                  <a:lnTo>
                    <a:pt x="61" y="1013"/>
                  </a:lnTo>
                  <a:lnTo>
                    <a:pt x="57" y="1017"/>
                  </a:lnTo>
                  <a:lnTo>
                    <a:pt x="51" y="1021"/>
                  </a:lnTo>
                  <a:lnTo>
                    <a:pt x="48" y="1026"/>
                  </a:lnTo>
                  <a:lnTo>
                    <a:pt x="44" y="1030"/>
                  </a:lnTo>
                  <a:lnTo>
                    <a:pt x="40" y="1036"/>
                  </a:lnTo>
                  <a:lnTo>
                    <a:pt x="36" y="1040"/>
                  </a:lnTo>
                  <a:lnTo>
                    <a:pt x="30" y="1044"/>
                  </a:lnTo>
                  <a:lnTo>
                    <a:pt x="29" y="1049"/>
                  </a:lnTo>
                  <a:lnTo>
                    <a:pt x="25" y="1055"/>
                  </a:lnTo>
                  <a:lnTo>
                    <a:pt x="23" y="1059"/>
                  </a:lnTo>
                  <a:lnTo>
                    <a:pt x="19" y="1064"/>
                  </a:lnTo>
                  <a:lnTo>
                    <a:pt x="17" y="1070"/>
                  </a:lnTo>
                  <a:lnTo>
                    <a:pt x="15" y="1076"/>
                  </a:lnTo>
                  <a:lnTo>
                    <a:pt x="13" y="1082"/>
                  </a:lnTo>
                  <a:lnTo>
                    <a:pt x="11" y="1087"/>
                  </a:lnTo>
                  <a:lnTo>
                    <a:pt x="8" y="1093"/>
                  </a:lnTo>
                  <a:lnTo>
                    <a:pt x="6" y="1101"/>
                  </a:lnTo>
                  <a:lnTo>
                    <a:pt x="4" y="1104"/>
                  </a:lnTo>
                  <a:lnTo>
                    <a:pt x="4" y="1112"/>
                  </a:lnTo>
                  <a:lnTo>
                    <a:pt x="2" y="1118"/>
                  </a:lnTo>
                  <a:lnTo>
                    <a:pt x="2" y="1123"/>
                  </a:lnTo>
                  <a:lnTo>
                    <a:pt x="0" y="1129"/>
                  </a:lnTo>
                  <a:lnTo>
                    <a:pt x="0" y="1135"/>
                  </a:lnTo>
                  <a:lnTo>
                    <a:pt x="0" y="1141"/>
                  </a:lnTo>
                  <a:lnTo>
                    <a:pt x="0" y="1146"/>
                  </a:lnTo>
                  <a:lnTo>
                    <a:pt x="0" y="1152"/>
                  </a:lnTo>
                  <a:lnTo>
                    <a:pt x="0" y="1158"/>
                  </a:lnTo>
                  <a:lnTo>
                    <a:pt x="2" y="1163"/>
                  </a:lnTo>
                  <a:lnTo>
                    <a:pt x="4" y="1169"/>
                  </a:lnTo>
                  <a:lnTo>
                    <a:pt x="4" y="1175"/>
                  </a:lnTo>
                  <a:lnTo>
                    <a:pt x="4" y="1179"/>
                  </a:lnTo>
                  <a:lnTo>
                    <a:pt x="6" y="1184"/>
                  </a:lnTo>
                  <a:lnTo>
                    <a:pt x="8" y="1190"/>
                  </a:lnTo>
                  <a:lnTo>
                    <a:pt x="8" y="1194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5" y="1209"/>
                  </a:lnTo>
                  <a:lnTo>
                    <a:pt x="17" y="1215"/>
                  </a:lnTo>
                  <a:lnTo>
                    <a:pt x="19" y="1219"/>
                  </a:lnTo>
                  <a:lnTo>
                    <a:pt x="21" y="1222"/>
                  </a:lnTo>
                  <a:lnTo>
                    <a:pt x="25" y="1228"/>
                  </a:lnTo>
                  <a:lnTo>
                    <a:pt x="27" y="1232"/>
                  </a:lnTo>
                  <a:lnTo>
                    <a:pt x="30" y="1236"/>
                  </a:lnTo>
                  <a:lnTo>
                    <a:pt x="32" y="1241"/>
                  </a:lnTo>
                  <a:lnTo>
                    <a:pt x="38" y="1245"/>
                  </a:lnTo>
                  <a:lnTo>
                    <a:pt x="40" y="1249"/>
                  </a:lnTo>
                  <a:lnTo>
                    <a:pt x="44" y="1253"/>
                  </a:lnTo>
                  <a:lnTo>
                    <a:pt x="48" y="1257"/>
                  </a:lnTo>
                  <a:lnTo>
                    <a:pt x="51" y="1260"/>
                  </a:lnTo>
                  <a:lnTo>
                    <a:pt x="55" y="1264"/>
                  </a:lnTo>
                  <a:lnTo>
                    <a:pt x="59" y="1266"/>
                  </a:lnTo>
                  <a:lnTo>
                    <a:pt x="63" y="1270"/>
                  </a:lnTo>
                  <a:lnTo>
                    <a:pt x="68" y="1274"/>
                  </a:lnTo>
                  <a:lnTo>
                    <a:pt x="72" y="1277"/>
                  </a:lnTo>
                  <a:lnTo>
                    <a:pt x="76" y="1279"/>
                  </a:lnTo>
                  <a:lnTo>
                    <a:pt x="82" y="1283"/>
                  </a:lnTo>
                  <a:lnTo>
                    <a:pt x="87" y="1285"/>
                  </a:lnTo>
                  <a:lnTo>
                    <a:pt x="91" y="1289"/>
                  </a:lnTo>
                  <a:lnTo>
                    <a:pt x="97" y="1291"/>
                  </a:lnTo>
                  <a:lnTo>
                    <a:pt x="103" y="1293"/>
                  </a:lnTo>
                  <a:lnTo>
                    <a:pt x="108" y="1296"/>
                  </a:lnTo>
                  <a:lnTo>
                    <a:pt x="112" y="1298"/>
                  </a:lnTo>
                  <a:lnTo>
                    <a:pt x="118" y="1300"/>
                  </a:lnTo>
                  <a:lnTo>
                    <a:pt x="124" y="1302"/>
                  </a:lnTo>
                  <a:lnTo>
                    <a:pt x="129" y="1304"/>
                  </a:lnTo>
                  <a:lnTo>
                    <a:pt x="135" y="1306"/>
                  </a:lnTo>
                  <a:lnTo>
                    <a:pt x="143" y="1308"/>
                  </a:lnTo>
                  <a:lnTo>
                    <a:pt x="148" y="1308"/>
                  </a:lnTo>
                  <a:lnTo>
                    <a:pt x="154" y="1310"/>
                  </a:lnTo>
                  <a:lnTo>
                    <a:pt x="160" y="1310"/>
                  </a:lnTo>
                  <a:lnTo>
                    <a:pt x="167" y="1312"/>
                  </a:lnTo>
                  <a:lnTo>
                    <a:pt x="173" y="1312"/>
                  </a:lnTo>
                  <a:lnTo>
                    <a:pt x="179" y="1314"/>
                  </a:lnTo>
                  <a:lnTo>
                    <a:pt x="184" y="1314"/>
                  </a:lnTo>
                  <a:lnTo>
                    <a:pt x="192" y="1315"/>
                  </a:lnTo>
                  <a:lnTo>
                    <a:pt x="198" y="1315"/>
                  </a:lnTo>
                  <a:lnTo>
                    <a:pt x="205" y="1315"/>
                  </a:lnTo>
                  <a:lnTo>
                    <a:pt x="209" y="1315"/>
                  </a:lnTo>
                  <a:lnTo>
                    <a:pt x="213" y="1314"/>
                  </a:lnTo>
                  <a:lnTo>
                    <a:pt x="217" y="1312"/>
                  </a:lnTo>
                  <a:lnTo>
                    <a:pt x="219" y="1310"/>
                  </a:lnTo>
                  <a:lnTo>
                    <a:pt x="222" y="1306"/>
                  </a:lnTo>
                  <a:lnTo>
                    <a:pt x="224" y="1300"/>
                  </a:lnTo>
                  <a:lnTo>
                    <a:pt x="224" y="1295"/>
                  </a:lnTo>
                  <a:lnTo>
                    <a:pt x="222" y="1289"/>
                  </a:lnTo>
                  <a:lnTo>
                    <a:pt x="219" y="1285"/>
                  </a:lnTo>
                  <a:lnTo>
                    <a:pt x="211" y="1281"/>
                  </a:lnTo>
                  <a:lnTo>
                    <a:pt x="198" y="1277"/>
                  </a:lnTo>
                  <a:lnTo>
                    <a:pt x="184" y="1274"/>
                  </a:lnTo>
                  <a:lnTo>
                    <a:pt x="173" y="1270"/>
                  </a:lnTo>
                  <a:lnTo>
                    <a:pt x="162" y="1266"/>
                  </a:lnTo>
                  <a:lnTo>
                    <a:pt x="150" y="1260"/>
                  </a:lnTo>
                  <a:lnTo>
                    <a:pt x="141" y="1257"/>
                  </a:lnTo>
                  <a:lnTo>
                    <a:pt x="129" y="1253"/>
                  </a:lnTo>
                  <a:lnTo>
                    <a:pt x="122" y="1249"/>
                  </a:lnTo>
                  <a:lnTo>
                    <a:pt x="112" y="1243"/>
                  </a:lnTo>
                  <a:lnTo>
                    <a:pt x="105" y="1239"/>
                  </a:lnTo>
                  <a:lnTo>
                    <a:pt x="97" y="1234"/>
                  </a:lnTo>
                  <a:lnTo>
                    <a:pt x="91" y="1230"/>
                  </a:lnTo>
                  <a:lnTo>
                    <a:pt x="84" y="1224"/>
                  </a:lnTo>
                  <a:lnTo>
                    <a:pt x="78" y="1219"/>
                  </a:lnTo>
                  <a:lnTo>
                    <a:pt x="72" y="1215"/>
                  </a:lnTo>
                  <a:lnTo>
                    <a:pt x="68" y="1209"/>
                  </a:lnTo>
                  <a:lnTo>
                    <a:pt x="63" y="1203"/>
                  </a:lnTo>
                  <a:lnTo>
                    <a:pt x="59" y="1198"/>
                  </a:lnTo>
                  <a:lnTo>
                    <a:pt x="55" y="1192"/>
                  </a:lnTo>
                  <a:lnTo>
                    <a:pt x="53" y="1188"/>
                  </a:lnTo>
                  <a:lnTo>
                    <a:pt x="49" y="1182"/>
                  </a:lnTo>
                  <a:lnTo>
                    <a:pt x="48" y="1177"/>
                  </a:lnTo>
                  <a:lnTo>
                    <a:pt x="46" y="1171"/>
                  </a:lnTo>
                  <a:lnTo>
                    <a:pt x="44" y="1165"/>
                  </a:lnTo>
                  <a:lnTo>
                    <a:pt x="42" y="1160"/>
                  </a:lnTo>
                  <a:lnTo>
                    <a:pt x="42" y="1154"/>
                  </a:lnTo>
                  <a:lnTo>
                    <a:pt x="42" y="1148"/>
                  </a:lnTo>
                  <a:lnTo>
                    <a:pt x="42" y="1144"/>
                  </a:lnTo>
                  <a:lnTo>
                    <a:pt x="42" y="1137"/>
                  </a:lnTo>
                  <a:lnTo>
                    <a:pt x="42" y="1133"/>
                  </a:lnTo>
                  <a:lnTo>
                    <a:pt x="44" y="1127"/>
                  </a:lnTo>
                  <a:lnTo>
                    <a:pt x="46" y="1122"/>
                  </a:lnTo>
                  <a:lnTo>
                    <a:pt x="46" y="1116"/>
                  </a:lnTo>
                  <a:lnTo>
                    <a:pt x="48" y="1110"/>
                  </a:lnTo>
                  <a:lnTo>
                    <a:pt x="49" y="1104"/>
                  </a:lnTo>
                  <a:lnTo>
                    <a:pt x="53" y="1099"/>
                  </a:lnTo>
                  <a:lnTo>
                    <a:pt x="55" y="1093"/>
                  </a:lnTo>
                  <a:lnTo>
                    <a:pt x="57" y="1087"/>
                  </a:lnTo>
                  <a:lnTo>
                    <a:pt x="61" y="1082"/>
                  </a:lnTo>
                  <a:lnTo>
                    <a:pt x="65" y="1078"/>
                  </a:lnTo>
                  <a:lnTo>
                    <a:pt x="67" y="1070"/>
                  </a:lnTo>
                  <a:lnTo>
                    <a:pt x="70" y="1066"/>
                  </a:lnTo>
                  <a:lnTo>
                    <a:pt x="74" y="1061"/>
                  </a:lnTo>
                  <a:lnTo>
                    <a:pt x="80" y="1055"/>
                  </a:lnTo>
                  <a:lnTo>
                    <a:pt x="84" y="1051"/>
                  </a:lnTo>
                  <a:lnTo>
                    <a:pt x="87" y="1045"/>
                  </a:lnTo>
                  <a:lnTo>
                    <a:pt x="93" y="1040"/>
                  </a:lnTo>
                  <a:lnTo>
                    <a:pt x="97" y="1036"/>
                  </a:lnTo>
                  <a:lnTo>
                    <a:pt x="101" y="1030"/>
                  </a:lnTo>
                  <a:lnTo>
                    <a:pt x="106" y="1026"/>
                  </a:lnTo>
                  <a:lnTo>
                    <a:pt x="110" y="1021"/>
                  </a:lnTo>
                  <a:lnTo>
                    <a:pt x="116" y="1017"/>
                  </a:lnTo>
                  <a:lnTo>
                    <a:pt x="122" y="1013"/>
                  </a:lnTo>
                  <a:lnTo>
                    <a:pt x="127" y="1007"/>
                  </a:lnTo>
                  <a:lnTo>
                    <a:pt x="131" y="1004"/>
                  </a:lnTo>
                  <a:lnTo>
                    <a:pt x="137" y="1000"/>
                  </a:lnTo>
                  <a:lnTo>
                    <a:pt x="143" y="996"/>
                  </a:lnTo>
                  <a:lnTo>
                    <a:pt x="146" y="992"/>
                  </a:lnTo>
                  <a:lnTo>
                    <a:pt x="152" y="988"/>
                  </a:lnTo>
                  <a:lnTo>
                    <a:pt x="158" y="985"/>
                  </a:lnTo>
                  <a:lnTo>
                    <a:pt x="163" y="981"/>
                  </a:lnTo>
                  <a:lnTo>
                    <a:pt x="169" y="979"/>
                  </a:lnTo>
                  <a:lnTo>
                    <a:pt x="173" y="975"/>
                  </a:lnTo>
                  <a:lnTo>
                    <a:pt x="179" y="973"/>
                  </a:lnTo>
                  <a:lnTo>
                    <a:pt x="182" y="969"/>
                  </a:lnTo>
                  <a:lnTo>
                    <a:pt x="188" y="967"/>
                  </a:lnTo>
                  <a:lnTo>
                    <a:pt x="194" y="966"/>
                  </a:lnTo>
                  <a:lnTo>
                    <a:pt x="200" y="964"/>
                  </a:lnTo>
                  <a:lnTo>
                    <a:pt x="203" y="962"/>
                  </a:lnTo>
                  <a:lnTo>
                    <a:pt x="209" y="960"/>
                  </a:lnTo>
                  <a:lnTo>
                    <a:pt x="215" y="958"/>
                  </a:lnTo>
                  <a:lnTo>
                    <a:pt x="220" y="958"/>
                  </a:lnTo>
                  <a:lnTo>
                    <a:pt x="226" y="956"/>
                  </a:lnTo>
                  <a:lnTo>
                    <a:pt x="232" y="954"/>
                  </a:lnTo>
                  <a:lnTo>
                    <a:pt x="238" y="950"/>
                  </a:lnTo>
                  <a:lnTo>
                    <a:pt x="243" y="950"/>
                  </a:lnTo>
                  <a:lnTo>
                    <a:pt x="247" y="947"/>
                  </a:lnTo>
                  <a:lnTo>
                    <a:pt x="253" y="945"/>
                  </a:lnTo>
                  <a:lnTo>
                    <a:pt x="257" y="943"/>
                  </a:lnTo>
                  <a:lnTo>
                    <a:pt x="262" y="939"/>
                  </a:lnTo>
                  <a:lnTo>
                    <a:pt x="266" y="935"/>
                  </a:lnTo>
                  <a:lnTo>
                    <a:pt x="272" y="929"/>
                  </a:lnTo>
                  <a:lnTo>
                    <a:pt x="276" y="924"/>
                  </a:lnTo>
                  <a:lnTo>
                    <a:pt x="283" y="920"/>
                  </a:lnTo>
                  <a:lnTo>
                    <a:pt x="287" y="914"/>
                  </a:lnTo>
                  <a:lnTo>
                    <a:pt x="293" y="909"/>
                  </a:lnTo>
                  <a:lnTo>
                    <a:pt x="298" y="903"/>
                  </a:lnTo>
                  <a:lnTo>
                    <a:pt x="304" y="897"/>
                  </a:lnTo>
                  <a:lnTo>
                    <a:pt x="310" y="891"/>
                  </a:lnTo>
                  <a:lnTo>
                    <a:pt x="315" y="884"/>
                  </a:lnTo>
                  <a:lnTo>
                    <a:pt x="319" y="878"/>
                  </a:lnTo>
                  <a:lnTo>
                    <a:pt x="323" y="870"/>
                  </a:lnTo>
                  <a:lnTo>
                    <a:pt x="325" y="865"/>
                  </a:lnTo>
                  <a:lnTo>
                    <a:pt x="327" y="857"/>
                  </a:lnTo>
                  <a:lnTo>
                    <a:pt x="329" y="851"/>
                  </a:lnTo>
                  <a:lnTo>
                    <a:pt x="329" y="844"/>
                  </a:lnTo>
                  <a:lnTo>
                    <a:pt x="327" y="840"/>
                  </a:lnTo>
                  <a:lnTo>
                    <a:pt x="327" y="836"/>
                  </a:lnTo>
                  <a:lnTo>
                    <a:pt x="327" y="832"/>
                  </a:lnTo>
                  <a:lnTo>
                    <a:pt x="325" y="827"/>
                  </a:lnTo>
                  <a:lnTo>
                    <a:pt x="323" y="819"/>
                  </a:lnTo>
                  <a:lnTo>
                    <a:pt x="321" y="813"/>
                  </a:lnTo>
                  <a:lnTo>
                    <a:pt x="317" y="806"/>
                  </a:lnTo>
                  <a:lnTo>
                    <a:pt x="314" y="800"/>
                  </a:lnTo>
                  <a:lnTo>
                    <a:pt x="308" y="794"/>
                  </a:lnTo>
                  <a:lnTo>
                    <a:pt x="304" y="789"/>
                  </a:lnTo>
                  <a:lnTo>
                    <a:pt x="298" y="783"/>
                  </a:lnTo>
                  <a:lnTo>
                    <a:pt x="293" y="777"/>
                  </a:lnTo>
                  <a:lnTo>
                    <a:pt x="287" y="772"/>
                  </a:lnTo>
                  <a:lnTo>
                    <a:pt x="279" y="768"/>
                  </a:lnTo>
                  <a:lnTo>
                    <a:pt x="272" y="762"/>
                  </a:lnTo>
                  <a:lnTo>
                    <a:pt x="266" y="758"/>
                  </a:lnTo>
                  <a:lnTo>
                    <a:pt x="258" y="754"/>
                  </a:lnTo>
                  <a:lnTo>
                    <a:pt x="251" y="751"/>
                  </a:lnTo>
                  <a:lnTo>
                    <a:pt x="247" y="749"/>
                  </a:lnTo>
                  <a:lnTo>
                    <a:pt x="243" y="747"/>
                  </a:lnTo>
                  <a:lnTo>
                    <a:pt x="239" y="745"/>
                  </a:lnTo>
                  <a:lnTo>
                    <a:pt x="236" y="743"/>
                  </a:lnTo>
                  <a:lnTo>
                    <a:pt x="230" y="741"/>
                  </a:lnTo>
                  <a:lnTo>
                    <a:pt x="226" y="739"/>
                  </a:lnTo>
                  <a:lnTo>
                    <a:pt x="222" y="737"/>
                  </a:lnTo>
                  <a:lnTo>
                    <a:pt x="219" y="737"/>
                  </a:lnTo>
                  <a:lnTo>
                    <a:pt x="215" y="735"/>
                  </a:lnTo>
                  <a:lnTo>
                    <a:pt x="211" y="734"/>
                  </a:lnTo>
                  <a:lnTo>
                    <a:pt x="207" y="732"/>
                  </a:lnTo>
                  <a:lnTo>
                    <a:pt x="203" y="730"/>
                  </a:lnTo>
                  <a:lnTo>
                    <a:pt x="198" y="728"/>
                  </a:lnTo>
                  <a:lnTo>
                    <a:pt x="194" y="728"/>
                  </a:lnTo>
                  <a:lnTo>
                    <a:pt x="190" y="726"/>
                  </a:lnTo>
                  <a:lnTo>
                    <a:pt x="186" y="726"/>
                  </a:lnTo>
                  <a:lnTo>
                    <a:pt x="182" y="722"/>
                  </a:lnTo>
                  <a:lnTo>
                    <a:pt x="179" y="722"/>
                  </a:lnTo>
                  <a:lnTo>
                    <a:pt x="173" y="720"/>
                  </a:lnTo>
                  <a:lnTo>
                    <a:pt x="169" y="718"/>
                  </a:lnTo>
                  <a:lnTo>
                    <a:pt x="165" y="718"/>
                  </a:lnTo>
                  <a:lnTo>
                    <a:pt x="162" y="716"/>
                  </a:lnTo>
                  <a:lnTo>
                    <a:pt x="158" y="715"/>
                  </a:lnTo>
                  <a:lnTo>
                    <a:pt x="154" y="715"/>
                  </a:lnTo>
                  <a:lnTo>
                    <a:pt x="150" y="713"/>
                  </a:lnTo>
                  <a:lnTo>
                    <a:pt x="146" y="711"/>
                  </a:lnTo>
                  <a:lnTo>
                    <a:pt x="143" y="709"/>
                  </a:lnTo>
                  <a:lnTo>
                    <a:pt x="139" y="709"/>
                  </a:lnTo>
                  <a:lnTo>
                    <a:pt x="133" y="705"/>
                  </a:lnTo>
                  <a:lnTo>
                    <a:pt x="127" y="703"/>
                  </a:lnTo>
                  <a:lnTo>
                    <a:pt x="116" y="697"/>
                  </a:lnTo>
                  <a:lnTo>
                    <a:pt x="106" y="692"/>
                  </a:lnTo>
                  <a:lnTo>
                    <a:pt x="97" y="686"/>
                  </a:lnTo>
                  <a:lnTo>
                    <a:pt x="89" y="680"/>
                  </a:lnTo>
                  <a:lnTo>
                    <a:pt x="82" y="673"/>
                  </a:lnTo>
                  <a:lnTo>
                    <a:pt x="76" y="667"/>
                  </a:lnTo>
                  <a:lnTo>
                    <a:pt x="72" y="661"/>
                  </a:lnTo>
                  <a:lnTo>
                    <a:pt x="68" y="654"/>
                  </a:lnTo>
                  <a:lnTo>
                    <a:pt x="65" y="646"/>
                  </a:lnTo>
                  <a:lnTo>
                    <a:pt x="63" y="638"/>
                  </a:lnTo>
                  <a:lnTo>
                    <a:pt x="61" y="631"/>
                  </a:lnTo>
                  <a:lnTo>
                    <a:pt x="61" y="625"/>
                  </a:lnTo>
                  <a:lnTo>
                    <a:pt x="61" y="616"/>
                  </a:lnTo>
                  <a:lnTo>
                    <a:pt x="63" y="608"/>
                  </a:lnTo>
                  <a:lnTo>
                    <a:pt x="65" y="600"/>
                  </a:lnTo>
                  <a:lnTo>
                    <a:pt x="67" y="593"/>
                  </a:lnTo>
                  <a:lnTo>
                    <a:pt x="70" y="583"/>
                  </a:lnTo>
                  <a:lnTo>
                    <a:pt x="74" y="576"/>
                  </a:lnTo>
                  <a:lnTo>
                    <a:pt x="78" y="566"/>
                  </a:lnTo>
                  <a:lnTo>
                    <a:pt x="84" y="559"/>
                  </a:lnTo>
                  <a:lnTo>
                    <a:pt x="89" y="549"/>
                  </a:lnTo>
                  <a:lnTo>
                    <a:pt x="95" y="542"/>
                  </a:lnTo>
                  <a:lnTo>
                    <a:pt x="103" y="532"/>
                  </a:lnTo>
                  <a:lnTo>
                    <a:pt x="110" y="524"/>
                  </a:lnTo>
                  <a:lnTo>
                    <a:pt x="116" y="515"/>
                  </a:lnTo>
                  <a:lnTo>
                    <a:pt x="124" y="505"/>
                  </a:lnTo>
                  <a:lnTo>
                    <a:pt x="133" y="498"/>
                  </a:lnTo>
                  <a:lnTo>
                    <a:pt x="143" y="488"/>
                  </a:lnTo>
                  <a:lnTo>
                    <a:pt x="150" y="479"/>
                  </a:lnTo>
                  <a:lnTo>
                    <a:pt x="160" y="471"/>
                  </a:lnTo>
                  <a:lnTo>
                    <a:pt x="169" y="462"/>
                  </a:lnTo>
                  <a:lnTo>
                    <a:pt x="181" y="454"/>
                  </a:lnTo>
                  <a:lnTo>
                    <a:pt x="190" y="445"/>
                  </a:lnTo>
                  <a:lnTo>
                    <a:pt x="200" y="435"/>
                  </a:lnTo>
                  <a:lnTo>
                    <a:pt x="211" y="426"/>
                  </a:lnTo>
                  <a:lnTo>
                    <a:pt x="220" y="418"/>
                  </a:lnTo>
                  <a:lnTo>
                    <a:pt x="230" y="408"/>
                  </a:lnTo>
                  <a:lnTo>
                    <a:pt x="241" y="401"/>
                  </a:lnTo>
                  <a:lnTo>
                    <a:pt x="253" y="393"/>
                  </a:lnTo>
                  <a:lnTo>
                    <a:pt x="264" y="384"/>
                  </a:lnTo>
                  <a:lnTo>
                    <a:pt x="274" y="376"/>
                  </a:lnTo>
                  <a:lnTo>
                    <a:pt x="285" y="368"/>
                  </a:lnTo>
                  <a:lnTo>
                    <a:pt x="296" y="359"/>
                  </a:lnTo>
                  <a:lnTo>
                    <a:pt x="308" y="351"/>
                  </a:lnTo>
                  <a:lnTo>
                    <a:pt x="317" y="344"/>
                  </a:lnTo>
                  <a:lnTo>
                    <a:pt x="327" y="336"/>
                  </a:lnTo>
                  <a:lnTo>
                    <a:pt x="338" y="329"/>
                  </a:lnTo>
                  <a:lnTo>
                    <a:pt x="350" y="323"/>
                  </a:lnTo>
                  <a:lnTo>
                    <a:pt x="357" y="315"/>
                  </a:lnTo>
                  <a:lnTo>
                    <a:pt x="367" y="308"/>
                  </a:lnTo>
                  <a:lnTo>
                    <a:pt x="376" y="302"/>
                  </a:lnTo>
                  <a:lnTo>
                    <a:pt x="386" y="296"/>
                  </a:lnTo>
                  <a:lnTo>
                    <a:pt x="393" y="290"/>
                  </a:lnTo>
                  <a:lnTo>
                    <a:pt x="403" y="285"/>
                  </a:lnTo>
                  <a:lnTo>
                    <a:pt x="411" y="279"/>
                  </a:lnTo>
                  <a:lnTo>
                    <a:pt x="418" y="273"/>
                  </a:lnTo>
                  <a:lnTo>
                    <a:pt x="426" y="268"/>
                  </a:lnTo>
                  <a:lnTo>
                    <a:pt x="431" y="264"/>
                  </a:lnTo>
                  <a:lnTo>
                    <a:pt x="437" y="260"/>
                  </a:lnTo>
                  <a:lnTo>
                    <a:pt x="443" y="256"/>
                  </a:lnTo>
                  <a:lnTo>
                    <a:pt x="449" y="252"/>
                  </a:lnTo>
                  <a:lnTo>
                    <a:pt x="452" y="249"/>
                  </a:lnTo>
                  <a:lnTo>
                    <a:pt x="456" y="247"/>
                  </a:lnTo>
                  <a:lnTo>
                    <a:pt x="460" y="243"/>
                  </a:lnTo>
                  <a:lnTo>
                    <a:pt x="466" y="239"/>
                  </a:lnTo>
                  <a:lnTo>
                    <a:pt x="469" y="233"/>
                  </a:lnTo>
                  <a:lnTo>
                    <a:pt x="473" y="230"/>
                  </a:lnTo>
                  <a:lnTo>
                    <a:pt x="477" y="226"/>
                  </a:lnTo>
                  <a:lnTo>
                    <a:pt x="481" y="220"/>
                  </a:lnTo>
                  <a:lnTo>
                    <a:pt x="485" y="216"/>
                  </a:lnTo>
                  <a:lnTo>
                    <a:pt x="487" y="213"/>
                  </a:lnTo>
                  <a:lnTo>
                    <a:pt x="490" y="209"/>
                  </a:lnTo>
                  <a:lnTo>
                    <a:pt x="492" y="203"/>
                  </a:lnTo>
                  <a:lnTo>
                    <a:pt x="496" y="199"/>
                  </a:lnTo>
                  <a:lnTo>
                    <a:pt x="498" y="195"/>
                  </a:lnTo>
                  <a:lnTo>
                    <a:pt x="500" y="192"/>
                  </a:lnTo>
                  <a:lnTo>
                    <a:pt x="502" y="186"/>
                  </a:lnTo>
                  <a:lnTo>
                    <a:pt x="504" y="182"/>
                  </a:lnTo>
                  <a:lnTo>
                    <a:pt x="506" y="178"/>
                  </a:lnTo>
                  <a:lnTo>
                    <a:pt x="507" y="174"/>
                  </a:lnTo>
                  <a:lnTo>
                    <a:pt x="507" y="169"/>
                  </a:lnTo>
                  <a:lnTo>
                    <a:pt x="509" y="165"/>
                  </a:lnTo>
                  <a:lnTo>
                    <a:pt x="509" y="161"/>
                  </a:lnTo>
                  <a:lnTo>
                    <a:pt x="509" y="157"/>
                  </a:lnTo>
                  <a:lnTo>
                    <a:pt x="509" y="154"/>
                  </a:lnTo>
                  <a:lnTo>
                    <a:pt x="509" y="150"/>
                  </a:lnTo>
                  <a:lnTo>
                    <a:pt x="509" y="144"/>
                  </a:lnTo>
                  <a:lnTo>
                    <a:pt x="511" y="142"/>
                  </a:lnTo>
                  <a:lnTo>
                    <a:pt x="509" y="136"/>
                  </a:lnTo>
                  <a:lnTo>
                    <a:pt x="509" y="133"/>
                  </a:lnTo>
                  <a:lnTo>
                    <a:pt x="509" y="129"/>
                  </a:lnTo>
                  <a:lnTo>
                    <a:pt x="509" y="125"/>
                  </a:lnTo>
                  <a:lnTo>
                    <a:pt x="507" y="117"/>
                  </a:lnTo>
                  <a:lnTo>
                    <a:pt x="506" y="110"/>
                  </a:lnTo>
                  <a:lnTo>
                    <a:pt x="502" y="106"/>
                  </a:lnTo>
                  <a:lnTo>
                    <a:pt x="500" y="102"/>
                  </a:lnTo>
                  <a:lnTo>
                    <a:pt x="498" y="98"/>
                  </a:lnTo>
                  <a:lnTo>
                    <a:pt x="498" y="95"/>
                  </a:lnTo>
                  <a:lnTo>
                    <a:pt x="494" y="91"/>
                  </a:lnTo>
                  <a:lnTo>
                    <a:pt x="492" y="87"/>
                  </a:lnTo>
                  <a:lnTo>
                    <a:pt x="490" y="83"/>
                  </a:lnTo>
                  <a:lnTo>
                    <a:pt x="488" y="79"/>
                  </a:lnTo>
                  <a:lnTo>
                    <a:pt x="483" y="72"/>
                  </a:lnTo>
                  <a:lnTo>
                    <a:pt x="477" y="64"/>
                  </a:lnTo>
                  <a:lnTo>
                    <a:pt x="471" y="57"/>
                  </a:lnTo>
                  <a:lnTo>
                    <a:pt x="466" y="51"/>
                  </a:lnTo>
                  <a:lnTo>
                    <a:pt x="460" y="43"/>
                  </a:lnTo>
                  <a:lnTo>
                    <a:pt x="452" y="38"/>
                  </a:lnTo>
                  <a:lnTo>
                    <a:pt x="445" y="30"/>
                  </a:lnTo>
                  <a:lnTo>
                    <a:pt x="439" y="24"/>
                  </a:lnTo>
                  <a:lnTo>
                    <a:pt x="433" y="20"/>
                  </a:lnTo>
                  <a:lnTo>
                    <a:pt x="431" y="17"/>
                  </a:lnTo>
                  <a:lnTo>
                    <a:pt x="426" y="15"/>
                  </a:lnTo>
                  <a:lnTo>
                    <a:pt x="424" y="11"/>
                  </a:lnTo>
                  <a:lnTo>
                    <a:pt x="418" y="7"/>
                  </a:lnTo>
                  <a:lnTo>
                    <a:pt x="416" y="5"/>
                  </a:lnTo>
                  <a:lnTo>
                    <a:pt x="411" y="1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 smtClean="0"/>
              <a:t>Preanalytika</a:t>
            </a:r>
            <a:endParaRPr lang="cs-CZ" dirty="0"/>
          </a:p>
        </p:txBody>
      </p:sp>
      <p:pic>
        <p:nvPicPr>
          <p:cNvPr id="1026" name="Picture 2" descr="C:\Users\rajdl\AppData\Local\Microsoft\Windows\Temporary Internet Files\Content.IE5\0S1Q18VI\MC900441468[1]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>
            <a:endCxn id="2" idx="2"/>
          </p:cNvCxnSpPr>
          <p:nvPr/>
        </p:nvCxnSpPr>
        <p:spPr>
          <a:xfrm flipH="1" flipV="1">
            <a:off x="4572000" y="1417638"/>
            <a:ext cx="3448" cy="1651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4799899" y="1556792"/>
            <a:ext cx="864096" cy="1651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>
            <p:custDataLst>
              <p:tags r:id="rId3"/>
            </p:custDataLst>
          </p:nvPr>
        </p:nvSpPr>
        <p:spPr>
          <a:xfrm>
            <a:off x="4595750" y="1258710"/>
            <a:ext cx="876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Čas do</a:t>
            </a:r>
            <a:br>
              <a:rPr lang="cs-CZ" dirty="0" smtClean="0"/>
            </a:br>
            <a:r>
              <a:rPr lang="cs-CZ" dirty="0" smtClean="0"/>
              <a:t>analýzy</a:t>
            </a:r>
          </a:p>
          <a:p>
            <a:pPr algn="ctr"/>
            <a:r>
              <a:rPr lang="cs-CZ" dirty="0" smtClean="0"/>
              <a:t>(1h)</a:t>
            </a:r>
            <a:endParaRPr lang="cs-CZ" dirty="0"/>
          </a:p>
        </p:txBody>
      </p:sp>
      <p:pic>
        <p:nvPicPr>
          <p:cNvPr id="1027" name="Picture 3" descr="Q:\veda_vyuka\granty_projekty\e-biochemie\prezentace\vyuka\funny_bacill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68" y="2573048"/>
            <a:ext cx="352152" cy="5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Skupina 42"/>
          <p:cNvGrpSpPr/>
          <p:nvPr/>
        </p:nvGrpSpPr>
        <p:grpSpPr>
          <a:xfrm>
            <a:off x="5491535" y="3319295"/>
            <a:ext cx="717207" cy="550237"/>
            <a:chOff x="5491535" y="3319295"/>
            <a:chExt cx="717207" cy="550237"/>
          </a:xfrm>
        </p:grpSpPr>
        <p:pic>
          <p:nvPicPr>
            <p:cNvPr id="12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535" y="3319295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590" y="3319295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Skupina 41"/>
          <p:cNvGrpSpPr/>
          <p:nvPr/>
        </p:nvGrpSpPr>
        <p:grpSpPr>
          <a:xfrm>
            <a:off x="5291783" y="4293095"/>
            <a:ext cx="1434414" cy="550238"/>
            <a:chOff x="5291783" y="4293095"/>
            <a:chExt cx="1434414" cy="550238"/>
          </a:xfrm>
        </p:grpSpPr>
        <p:pic>
          <p:nvPicPr>
            <p:cNvPr id="14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783" y="4293096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838" y="4293096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990" y="4293095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045" y="4293095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Skupina 10"/>
          <p:cNvGrpSpPr/>
          <p:nvPr/>
        </p:nvGrpSpPr>
        <p:grpSpPr>
          <a:xfrm>
            <a:off x="3751947" y="4843332"/>
            <a:ext cx="1537260" cy="1152132"/>
            <a:chOff x="3751947" y="4843332"/>
            <a:chExt cx="1537260" cy="1152132"/>
          </a:xfrm>
        </p:grpSpPr>
        <p:pic>
          <p:nvPicPr>
            <p:cNvPr id="18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793" y="4843333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848" y="4843333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43332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055" y="4843332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47" y="5445227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002" y="5445227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154" y="5445226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209" y="5445226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Skupina 9"/>
          <p:cNvGrpSpPr/>
          <p:nvPr/>
        </p:nvGrpSpPr>
        <p:grpSpPr>
          <a:xfrm>
            <a:off x="2067798" y="1844824"/>
            <a:ext cx="1640106" cy="2512233"/>
            <a:chOff x="2067798" y="2636912"/>
            <a:chExt cx="1640106" cy="2512233"/>
          </a:xfrm>
        </p:grpSpPr>
        <p:pic>
          <p:nvPicPr>
            <p:cNvPr id="26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490" y="2636913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545" y="2636913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697" y="2636912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752" y="2636912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4" y="3238807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99" y="3238807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851" y="3238806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906" y="3238806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4" y="3997014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99" y="3997014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851" y="3997013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906" y="3997013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798" y="4598908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853" y="4598908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005" y="4598907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Q:\veda_vyuka\granty_projekty\e-biochemie\prezentace\vyuka\funny_bacill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060" y="4598907"/>
              <a:ext cx="352152" cy="5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1417638"/>
            <a:ext cx="936104" cy="18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Dvanáctiúhelník 43"/>
          <p:cNvSpPr/>
          <p:nvPr>
            <p:custDataLst>
              <p:tags r:id="rId4"/>
            </p:custDataLst>
          </p:nvPr>
        </p:nvSpPr>
        <p:spPr>
          <a:xfrm>
            <a:off x="7502862" y="1627644"/>
            <a:ext cx="813554" cy="724463"/>
          </a:xfrm>
          <a:prstGeom prst="dodecagon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24 h</a:t>
            </a:r>
            <a:endParaRPr lang="cs-CZ" b="1" dirty="0"/>
          </a:p>
        </p:txBody>
      </p:sp>
      <p:sp>
        <p:nvSpPr>
          <p:cNvPr id="3" name="TextovéPole 2"/>
          <p:cNvSpPr txBox="1"/>
          <p:nvPr>
            <p:custDataLst>
              <p:tags r:id="rId5"/>
            </p:custDataLst>
          </p:nvPr>
        </p:nvSpPr>
        <p:spPr>
          <a:xfrm>
            <a:off x="331915" y="4749118"/>
            <a:ext cx="30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CO(NH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r>
              <a:rPr lang="cs-CZ" baseline="-25000" dirty="0" smtClean="0"/>
              <a:t>2 </a:t>
            </a:r>
            <a:r>
              <a:rPr lang="cs-CZ" dirty="0" smtClean="0"/>
              <a:t>+ H</a:t>
            </a:r>
            <a:r>
              <a:rPr lang="cs-CZ" baseline="-25000" dirty="0" smtClean="0"/>
              <a:t>2</a:t>
            </a:r>
            <a:r>
              <a:rPr lang="cs-CZ" dirty="0" smtClean="0"/>
              <a:t>O </a:t>
            </a:r>
            <a:r>
              <a:rPr lang="cs-CZ" dirty="0" smtClean="0">
                <a:sym typeface="Wingdings" pitchFamily="2" charset="2"/>
              </a:rPr>
              <a:t> CO</a:t>
            </a:r>
            <a:r>
              <a:rPr lang="cs-CZ" baseline="-25000" dirty="0" smtClean="0">
                <a:sym typeface="Wingdings" pitchFamily="2" charset="2"/>
              </a:rPr>
              <a:t>2 </a:t>
            </a:r>
            <a:r>
              <a:rPr lang="cs-CZ" dirty="0" smtClean="0">
                <a:sym typeface="Wingdings" pitchFamily="2" charset="2"/>
              </a:rPr>
              <a:t>+ 2 NH</a:t>
            </a:r>
            <a:r>
              <a:rPr lang="cs-CZ" baseline="-25000" dirty="0" smtClean="0">
                <a:sym typeface="Wingdings" pitchFamily="2" charset="2"/>
              </a:rPr>
              <a:t>3</a:t>
            </a:r>
            <a:endParaRPr lang="cs-CZ" baseline="-25000" dirty="0"/>
          </a:p>
        </p:txBody>
      </p:sp>
      <p:sp>
        <p:nvSpPr>
          <p:cNvPr id="4" name="TextovéPole 3"/>
          <p:cNvSpPr txBox="1"/>
          <p:nvPr>
            <p:custDataLst>
              <p:tags r:id="rId6"/>
            </p:custDataLst>
          </p:nvPr>
        </p:nvSpPr>
        <p:spPr>
          <a:xfrm>
            <a:off x="1017057" y="5208904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NH</a:t>
            </a:r>
            <a:r>
              <a:rPr lang="cs-CZ" baseline="-25000" dirty="0" smtClean="0"/>
              <a:t>3 </a:t>
            </a:r>
            <a:r>
              <a:rPr lang="cs-CZ" dirty="0"/>
              <a:t>+ </a:t>
            </a:r>
            <a:r>
              <a:rPr lang="cs-CZ" dirty="0" smtClean="0"/>
              <a:t>H</a:t>
            </a:r>
            <a:r>
              <a:rPr lang="cs-CZ" baseline="30000" dirty="0" smtClean="0"/>
              <a:t>+ </a:t>
            </a:r>
            <a:r>
              <a:rPr lang="cs-CZ" dirty="0" smtClean="0">
                <a:sym typeface="Wingdings" pitchFamily="2" charset="2"/>
              </a:rPr>
              <a:t> NH</a:t>
            </a:r>
            <a:r>
              <a:rPr lang="cs-CZ" baseline="-25000" dirty="0" smtClean="0">
                <a:sym typeface="Wingdings" pitchFamily="2" charset="2"/>
              </a:rPr>
              <a:t>4</a:t>
            </a:r>
            <a:r>
              <a:rPr lang="cs-CZ" baseline="30000" dirty="0" smtClean="0">
                <a:sym typeface="Wingdings" pitchFamily="2" charset="2"/>
              </a:rPr>
              <a:t>+</a:t>
            </a:r>
            <a:endParaRPr lang="cs-CZ" baseline="30000" dirty="0"/>
          </a:p>
        </p:txBody>
      </p:sp>
      <p:sp>
        <p:nvSpPr>
          <p:cNvPr id="6" name="TextovéPole 5"/>
          <p:cNvSpPr txBox="1"/>
          <p:nvPr>
            <p:custDataLst>
              <p:tags r:id="rId7"/>
            </p:custDataLst>
          </p:nvPr>
        </p:nvSpPr>
        <p:spPr>
          <a:xfrm>
            <a:off x="1129267" y="5795409"/>
            <a:ext cx="1519968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/>
                <a:cs typeface="Calibri"/>
              </a:rPr>
              <a:t>↓ H</a:t>
            </a:r>
            <a:r>
              <a:rPr lang="cs-CZ" sz="2000" b="1" baseline="30000" dirty="0" smtClean="0">
                <a:latin typeface="Calibri"/>
                <a:cs typeface="Calibri"/>
              </a:rPr>
              <a:t>+</a:t>
            </a:r>
            <a:r>
              <a:rPr lang="cs-CZ" sz="2000" b="1" dirty="0" smtClean="0">
                <a:latin typeface="Calibri"/>
                <a:cs typeface="Calibri"/>
              </a:rPr>
              <a:t> (↑ pH)</a:t>
            </a:r>
            <a:endParaRPr lang="cs-CZ" sz="2000" b="1" dirty="0"/>
          </a:p>
        </p:txBody>
      </p:sp>
      <p:sp>
        <p:nvSpPr>
          <p:cNvPr id="351" name="TextovéPole 350"/>
          <p:cNvSpPr txBox="1"/>
          <p:nvPr>
            <p:custDataLst>
              <p:tags r:id="rId8"/>
            </p:custDataLst>
          </p:nvPr>
        </p:nvSpPr>
        <p:spPr>
          <a:xfrm>
            <a:off x="379863" y="4003250"/>
            <a:ext cx="1274388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/>
                <a:cs typeface="Calibri"/>
              </a:rPr>
              <a:t>↓ glukóza</a:t>
            </a:r>
            <a:endParaRPr lang="cs-CZ" sz="2000" b="1" dirty="0"/>
          </a:p>
        </p:txBody>
      </p:sp>
      <p:sp>
        <p:nvSpPr>
          <p:cNvPr id="352" name="TextovéPole 351"/>
          <p:cNvSpPr txBox="1"/>
          <p:nvPr>
            <p:custDataLst>
              <p:tags r:id="rId9"/>
            </p:custDataLst>
          </p:nvPr>
        </p:nvSpPr>
        <p:spPr>
          <a:xfrm>
            <a:off x="6853323" y="4993460"/>
            <a:ext cx="1463093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/>
                <a:cs typeface="Calibri"/>
              </a:rPr>
              <a:t>↓ ketolátky</a:t>
            </a:r>
            <a:endParaRPr lang="cs-CZ" sz="2000" b="1" dirty="0"/>
          </a:p>
        </p:txBody>
      </p:sp>
      <p:sp>
        <p:nvSpPr>
          <p:cNvPr id="353" name="TextovéPole 352"/>
          <p:cNvSpPr txBox="1"/>
          <p:nvPr>
            <p:custDataLst>
              <p:tags r:id="rId10"/>
            </p:custDataLst>
          </p:nvPr>
        </p:nvSpPr>
        <p:spPr>
          <a:xfrm>
            <a:off x="6876256" y="5909210"/>
            <a:ext cx="1367682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/>
                <a:cs typeface="Calibri"/>
              </a:rPr>
              <a:t>↓ bilirubin</a:t>
            </a:r>
            <a:endParaRPr lang="cs-CZ" sz="2000" b="1" dirty="0"/>
          </a:p>
        </p:txBody>
      </p:sp>
      <p:sp>
        <p:nvSpPr>
          <p:cNvPr id="193" name="AutoShape 5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6577013" y="403225"/>
            <a:ext cx="16065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1" name="Picture 3" descr="Q:\veda_vyuka\granty_projekty\e-biochemie\prezentace\vyuka\funny_bacill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6" y="3594413"/>
            <a:ext cx="352152" cy="5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ajdl\AppData\Local\Microsoft\Windows\Temporary Internet Files\Content.IE5\V8XVI4XC\MC900440405[1]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21" y="5456778"/>
            <a:ext cx="598220" cy="5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6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 animBg="1"/>
      <p:bldP spid="3" grpId="0"/>
      <p:bldP spid="4" grpId="0"/>
      <p:bldP spid="6" grpId="0" animBg="1"/>
      <p:bldP spid="351" grpId="0" animBg="1"/>
      <p:bldP spid="352" grpId="0" animBg="1"/>
      <p:bldP spid="3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Leukocyty, bakterie, kvasinky, paraziti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Leukocyty</a:t>
            </a:r>
          </a:p>
          <a:p>
            <a:pPr lvl="1"/>
            <a:r>
              <a:rPr lang="cs-CZ" dirty="0" smtClean="0"/>
              <a:t>Infekční x neinfekční příčina</a:t>
            </a:r>
          </a:p>
          <a:p>
            <a:pPr lvl="1"/>
            <a:r>
              <a:rPr lang="cs-CZ" dirty="0" err="1" smtClean="0"/>
              <a:t>Neutrofily</a:t>
            </a:r>
            <a:r>
              <a:rPr lang="cs-CZ" dirty="0" smtClean="0"/>
              <a:t>; </a:t>
            </a:r>
            <a:r>
              <a:rPr lang="cs-CZ" sz="1800" dirty="0" err="1" smtClean="0"/>
              <a:t>eosinofily</a:t>
            </a:r>
            <a:endParaRPr lang="cs-CZ" sz="1800" dirty="0" smtClean="0"/>
          </a:p>
          <a:p>
            <a:r>
              <a:rPr lang="cs-CZ" dirty="0" smtClean="0"/>
              <a:t>Bakterie</a:t>
            </a:r>
            <a:br>
              <a:rPr lang="cs-CZ" dirty="0" smtClean="0"/>
            </a:br>
            <a:r>
              <a:rPr lang="cs-CZ" sz="2200" dirty="0" smtClean="0"/>
              <a:t>(počet, ne identifikace)</a:t>
            </a:r>
          </a:p>
          <a:p>
            <a:r>
              <a:rPr lang="cs-CZ" dirty="0" smtClean="0"/>
              <a:t>Kvasinky</a:t>
            </a:r>
            <a:br>
              <a:rPr lang="cs-CZ" dirty="0" smtClean="0"/>
            </a:br>
            <a:r>
              <a:rPr lang="cs-CZ" sz="2000" dirty="0" smtClean="0"/>
              <a:t>(pletou se s erytrocyty)</a:t>
            </a:r>
            <a:endParaRPr lang="cs-CZ" dirty="0" smtClean="0"/>
          </a:p>
          <a:p>
            <a:r>
              <a:rPr lang="cs-CZ" dirty="0" smtClean="0"/>
              <a:t>Paraziti</a:t>
            </a:r>
            <a:br>
              <a:rPr lang="cs-CZ" dirty="0" smtClean="0"/>
            </a:br>
            <a:r>
              <a:rPr lang="cs-CZ" sz="2200" dirty="0" smtClean="0"/>
              <a:t>(např. </a:t>
            </a:r>
            <a:r>
              <a:rPr lang="cs-CZ" sz="2200" dirty="0" err="1" smtClean="0"/>
              <a:t>Trichomonas</a:t>
            </a:r>
            <a:r>
              <a:rPr lang="cs-CZ" sz="2200" dirty="0" smtClean="0"/>
              <a:t>)</a:t>
            </a:r>
            <a:endParaRPr lang="cs-CZ" dirty="0"/>
          </a:p>
        </p:txBody>
      </p:sp>
      <p:pic>
        <p:nvPicPr>
          <p:cNvPr id="8194" name="Picture 2" descr="https://lh4.googleusercontent.com/p89m5n9MYuBFXtX9KhH1JMwzCf-0w2bgbiTJTHbbIysTMA8UxGh-8PDP5_U0K2ip2lrHx2dx1FxokHgxv6u0EDzzivsUlgImw_BRdXUblQihut52x4Q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04" y="1052736"/>
            <a:ext cx="4114800" cy="3086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3.googleusercontent.com/bS4LLRXipo2ksUzsWBeacLoLlyXvY9EMEuti7ry3W9ODniUG0wAIGZtbESDTPmSsC-u2E79jyYM1hopkYToWOZiaxtImq-TXDDxPo9j6UvDsYTrtZ3I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75147"/>
            <a:ext cx="4114800" cy="3086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3h5kB4vaF1V0EHB3C8yJ698KxQ8MndJjQSDCj0vkJKQko0zQ_9YPCz-L1ZaW9Xyv5Y4puIPl0VyDIxYkI1D_PSuwDQ0I6jQbEln9iYNG20feBnygccs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59" y="3418730"/>
            <a:ext cx="3394645" cy="3394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2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lh4.googleusercontent.com/J6G1UGancAeqgolNVLWIfLdr-xiuTV0xuJyqPN2MMnX2Ows45DpKKoA_Ym1XbVxG1T6WYqf9HdyRgyvetO57BsZO5g_FUoiDTZT1lVo2M4vopt3V1Z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8790"/>
            <a:ext cx="4114800" cy="3086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4.googleusercontent.com/H9lTXJ71w6BWqlYo1Scw7Ed6moghTfNRdT_4RXZISGlvhMpKJa1APPDbUHqda9VXeRSTAWBfXUHT7lPwyt__Y6m0oxwOB9A312mRvLAXEKd_Xm83kT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7275"/>
            <a:ext cx="4114800" cy="3086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dirty="0" err="1" smtClean="0"/>
              <a:t>Epitelie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Dlaždicové</a:t>
            </a:r>
          </a:p>
          <a:p>
            <a:pPr lvl="1"/>
            <a:r>
              <a:rPr lang="cs-CZ" dirty="0" smtClean="0"/>
              <a:t>fyziologicky</a:t>
            </a:r>
          </a:p>
          <a:p>
            <a:r>
              <a:rPr lang="cs-CZ" dirty="0" smtClean="0"/>
              <a:t>Přechodné</a:t>
            </a:r>
          </a:p>
          <a:p>
            <a:pPr lvl="1"/>
            <a:r>
              <a:rPr lang="cs-CZ" dirty="0" smtClean="0"/>
              <a:t>Patologicky velké množství</a:t>
            </a:r>
          </a:p>
          <a:p>
            <a:pPr lvl="1"/>
            <a:r>
              <a:rPr lang="cs-CZ" dirty="0" smtClean="0"/>
              <a:t>Invazivní zákroky, nádory, virové infekce</a:t>
            </a:r>
          </a:p>
          <a:p>
            <a:r>
              <a:rPr lang="cs-CZ" dirty="0" smtClean="0"/>
              <a:t>Tubulární</a:t>
            </a:r>
          </a:p>
          <a:p>
            <a:pPr lvl="1"/>
            <a:r>
              <a:rPr lang="cs-CZ" dirty="0" smtClean="0"/>
              <a:t>Vždy patologické: tubulární nekróza</a:t>
            </a:r>
          </a:p>
          <a:p>
            <a:pPr lvl="1"/>
            <a:r>
              <a:rPr lang="cs-CZ" dirty="0" err="1" smtClean="0"/>
              <a:t>Nefrotoxické</a:t>
            </a:r>
            <a:r>
              <a:rPr lang="cs-CZ" dirty="0" smtClean="0"/>
              <a:t> látky, </a:t>
            </a:r>
            <a:r>
              <a:rPr lang="cs-CZ" dirty="0" err="1" smtClean="0"/>
              <a:t>rejekce</a:t>
            </a:r>
            <a:r>
              <a:rPr lang="cs-CZ" dirty="0" smtClean="0"/>
              <a:t> štěpu …</a:t>
            </a:r>
            <a:endParaRPr lang="cs-CZ" dirty="0"/>
          </a:p>
        </p:txBody>
      </p:sp>
      <p:pic>
        <p:nvPicPr>
          <p:cNvPr id="9218" name="Picture 2" descr="http://upload.wikimedia.org/wikipedia/commons/thumb/7/79/Kidney_%28PSF%29.png/393px-Kidney_%28PSF%29.png?uselang=cs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 t="40062" r="28540" b="2438"/>
          <a:stretch/>
        </p:blipFill>
        <p:spPr bwMode="auto">
          <a:xfrm>
            <a:off x="4283968" y="2384276"/>
            <a:ext cx="158591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>
            <p:custDataLst>
              <p:tags r:id="rId6"/>
            </p:custDataLst>
          </p:nvPr>
        </p:nvSpPr>
        <p:spPr>
          <a:xfrm>
            <a:off x="5035748" y="4869160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>
            <p:custDataLst>
              <p:tags r:id="rId7"/>
            </p:custDataLst>
          </p:nvPr>
        </p:nvSpPr>
        <p:spPr>
          <a:xfrm>
            <a:off x="4408265" y="2744316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4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2546 C -0.00209 -0.03518 -0.00191 -0.04514 -0.00313 -0.05463 C -0.00417 -0.06273 -0.00712 -0.06018 -0.01094 -0.06296 C -0.025 -0.07338 -0.03768 -0.08727 -0.05313 -0.09421 C -0.05938 -0.10671 -0.05816 -0.1125 -0.05938 -0.12963 C -0.05834 -0.15764 -0.06441 -0.16898 -0.05 -0.18171 C -0.04722 -0.19305 -0.04341 -0.20162 -0.04063 -0.21296 C -0.04011 -0.21527 -0.0382 -0.2169 -0.0375 -0.21921 C -0.03611 -0.22315 -0.03438 -0.23171 -0.03438 -0.23171 C -0.0349 -0.24004 -0.03472 -0.24861 -0.03594 -0.25671 C -0.03629 -0.25926 -0.03837 -0.26065 -0.03906 -0.26296 C -0.04045 -0.2669 -0.04219 -0.27546 -0.04219 -0.27546 " pathEditMode="relative" ptsTypes="fffffffffff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4" grpId="2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Válce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Formují se v tubulech</a:t>
            </a:r>
          </a:p>
          <a:p>
            <a:r>
              <a:rPr lang="cs-CZ" dirty="0" smtClean="0"/>
              <a:t>Buněčné</a:t>
            </a:r>
          </a:p>
          <a:p>
            <a:pPr lvl="1"/>
            <a:r>
              <a:rPr lang="cs-CZ" dirty="0" err="1" smtClean="0"/>
              <a:t>Erytrocytární</a:t>
            </a:r>
            <a:r>
              <a:rPr lang="cs-CZ" dirty="0" smtClean="0"/>
              <a:t>, </a:t>
            </a:r>
            <a:r>
              <a:rPr lang="cs-CZ" dirty="0" err="1" smtClean="0"/>
              <a:t>leukocytární</a:t>
            </a:r>
            <a:r>
              <a:rPr lang="cs-CZ" dirty="0" smtClean="0"/>
              <a:t>, epiteliální, bakteriální</a:t>
            </a:r>
          </a:p>
          <a:p>
            <a:r>
              <a:rPr lang="cs-CZ" dirty="0" smtClean="0"/>
              <a:t>Hyalinní</a:t>
            </a:r>
          </a:p>
          <a:p>
            <a:pPr lvl="1"/>
            <a:r>
              <a:rPr lang="cs-CZ" dirty="0" smtClean="0"/>
              <a:t>Velké množství patologické</a:t>
            </a:r>
          </a:p>
          <a:p>
            <a:r>
              <a:rPr lang="cs-CZ" dirty="0" smtClean="0"/>
              <a:t>Granulované</a:t>
            </a:r>
          </a:p>
          <a:p>
            <a:pPr lvl="1"/>
            <a:r>
              <a:rPr lang="cs-CZ" dirty="0" err="1" smtClean="0"/>
              <a:t>Leukocyturie</a:t>
            </a:r>
            <a:r>
              <a:rPr lang="cs-CZ" dirty="0" smtClean="0"/>
              <a:t>, poškození tubulů</a:t>
            </a:r>
          </a:p>
          <a:p>
            <a:r>
              <a:rPr lang="cs-CZ" dirty="0" smtClean="0"/>
              <a:t>Voskové</a:t>
            </a:r>
          </a:p>
          <a:p>
            <a:pPr lvl="1"/>
            <a:r>
              <a:rPr lang="cs-CZ" dirty="0" smtClean="0"/>
              <a:t>Stáza moče (chronické selhání ledvin)</a:t>
            </a:r>
            <a:endParaRPr lang="cs-CZ" dirty="0"/>
          </a:p>
        </p:txBody>
      </p:sp>
      <p:pic>
        <p:nvPicPr>
          <p:cNvPr id="10242" name="Picture 2" descr="https://lh4.googleusercontent.com/b7Csb3M7wzWzsOxyqU-zPaZCoXYMzwnGzU0kX7dO4vEyg0yoUI2mx-SoSeJub_jnyxPmYfqcpqDU-9wGXm2EmIaUD1NSL1AIGBYu-5MYVtDx6b_ygO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48" y="873577"/>
            <a:ext cx="3215208" cy="2411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5.googleusercontent.com/Vmgs403PuFKBRz1vryUrp-ZnNPf8O0AKNw-r1pX-j3uE1o77Y4k52Xtj8eU8XDo1y5e_vqxJMsxG8GjH3x89ybJJkW96zdrrINpMCGIkkxW52VO_VpM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09173"/>
            <a:ext cx="3322712" cy="2492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5.googleusercontent.com/KQ11zoqXJy_LPRlp9yhaa3D-F-ERXIMlZRGk_m0QyvksX10r9cqVcjIKLrduaFWo4BznZhe_YQlSZc_w_woFEfGAzCdJlygbk0oPnOnUc8mDEyb6qeM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84" y="4293096"/>
            <a:ext cx="3322712" cy="2492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2" y="2132856"/>
            <a:ext cx="1224136" cy="257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>
            <p:custDataLst>
              <p:tags r:id="rId7"/>
            </p:custDataLst>
          </p:nvPr>
        </p:nvSpPr>
        <p:spPr>
          <a:xfrm rot="1936437">
            <a:off x="5535910" y="1719912"/>
            <a:ext cx="230154" cy="446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4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Krystaly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cs-CZ" dirty="0" smtClean="0"/>
              <a:t>I fyziologicky</a:t>
            </a:r>
          </a:p>
          <a:p>
            <a:r>
              <a:rPr lang="cs-CZ" dirty="0" smtClean="0"/>
              <a:t>Patologicky</a:t>
            </a:r>
          </a:p>
          <a:p>
            <a:pPr lvl="1"/>
            <a:r>
              <a:rPr lang="cs-CZ" dirty="0" smtClean="0"/>
              <a:t>Cystinová urolitiáza</a:t>
            </a:r>
          </a:p>
          <a:p>
            <a:pPr lvl="1"/>
            <a:r>
              <a:rPr lang="cs-CZ" dirty="0" smtClean="0"/>
              <a:t>Otrava </a:t>
            </a:r>
            <a:r>
              <a:rPr lang="cs-CZ" dirty="0" err="1" smtClean="0"/>
              <a:t>etylénglykolem</a:t>
            </a:r>
            <a:r>
              <a:rPr lang="cs-CZ" dirty="0" smtClean="0"/>
              <a:t> (záplava oxalátů)</a:t>
            </a:r>
            <a:endParaRPr lang="cs-CZ" dirty="0"/>
          </a:p>
        </p:txBody>
      </p:sp>
      <p:pic>
        <p:nvPicPr>
          <p:cNvPr id="11266" name="Picture 2" descr="https://lh6.googleusercontent.com/823jfs3fyTh3yonpVEykH4oMAmSodzrourRgRa6yvDSD9kPMLp2BTZCULddYyHU1WYSvhSAtoY17TsZbwgTuUqdd7oDcYLiEMKPWS7B54WL0Twt3iG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14800" cy="2714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6.googleusercontent.com/0D73i5nRhx7mMJAt_srFOrh5EcZuB3KOYQrFGYXxrc5mgqiNu1H9kg_-HLAT9zNvajazMmkRsV-zp4_oFY8XdrTt4ID9jnNrhCbCfP1mm1OHmu1IYUk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r="52322" b="21830"/>
          <a:stretch/>
        </p:blipFill>
        <p:spPr bwMode="auto">
          <a:xfrm>
            <a:off x="4788024" y="3789040"/>
            <a:ext cx="2565822" cy="2928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1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Souhrn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Moč chemicky + sediment = „</a:t>
            </a:r>
            <a:r>
              <a:rPr lang="cs-CZ" dirty="0" err="1" smtClean="0"/>
              <a:t>screening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Jednoduché vyšetření, přínosné informace</a:t>
            </a:r>
          </a:p>
          <a:p>
            <a:pPr lvl="1"/>
            <a:r>
              <a:rPr lang="cs-CZ" dirty="0" smtClean="0"/>
              <a:t>Močové infekce</a:t>
            </a:r>
          </a:p>
          <a:p>
            <a:pPr lvl="1"/>
            <a:r>
              <a:rPr lang="cs-CZ" dirty="0" smtClean="0"/>
              <a:t>Diabetes </a:t>
            </a:r>
            <a:r>
              <a:rPr lang="cs-CZ" dirty="0" err="1" smtClean="0"/>
              <a:t>melitus</a:t>
            </a:r>
            <a:endParaRPr lang="cs-CZ" dirty="0" smtClean="0"/>
          </a:p>
          <a:p>
            <a:pPr lvl="1"/>
            <a:r>
              <a:rPr lang="cs-CZ" dirty="0" smtClean="0"/>
              <a:t>Jaterní onemocnění</a:t>
            </a:r>
          </a:p>
          <a:p>
            <a:pPr lvl="1"/>
            <a:r>
              <a:rPr lang="cs-CZ" dirty="0" smtClean="0"/>
              <a:t>Patologie močového ústrojí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6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Odběr vzorku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092765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277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37472-98A0-4C55-BE3F-32547EFB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22287-BB27-414A-8179-F7E1984ED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>
            <p:custDataLst>
              <p:tags r:id="rId3"/>
            </p:custDataLst>
          </p:nvPr>
        </p:nvSpPr>
        <p:spPr>
          <a:xfrm>
            <a:off x="251520" y="2348880"/>
            <a:ext cx="194421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glukóza</a:t>
            </a:r>
            <a:endParaRPr lang="cs-CZ" sz="3200" dirty="0"/>
          </a:p>
        </p:txBody>
      </p:sp>
      <p:sp>
        <p:nvSpPr>
          <p:cNvPr id="4" name="Zaoblený obdélník 3"/>
          <p:cNvSpPr/>
          <p:nvPr>
            <p:custDataLst>
              <p:tags r:id="rId4"/>
            </p:custDataLst>
          </p:nvPr>
        </p:nvSpPr>
        <p:spPr>
          <a:xfrm>
            <a:off x="1641984" y="836712"/>
            <a:ext cx="1944216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pH</a:t>
            </a:r>
            <a:endParaRPr lang="cs-CZ" sz="3200" dirty="0"/>
          </a:p>
        </p:txBody>
      </p:sp>
      <p:sp>
        <p:nvSpPr>
          <p:cNvPr id="5" name="Zaoblený obdélník 4"/>
          <p:cNvSpPr/>
          <p:nvPr>
            <p:custDataLst>
              <p:tags r:id="rId5"/>
            </p:custDataLst>
          </p:nvPr>
        </p:nvSpPr>
        <p:spPr>
          <a:xfrm>
            <a:off x="3995936" y="836712"/>
            <a:ext cx="1944216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leukocyty</a:t>
            </a:r>
            <a:endParaRPr lang="cs-CZ" sz="3200" dirty="0"/>
          </a:p>
        </p:txBody>
      </p:sp>
      <p:sp>
        <p:nvSpPr>
          <p:cNvPr id="6" name="Zaoblený obdélník 5"/>
          <p:cNvSpPr/>
          <p:nvPr>
            <p:custDataLst>
              <p:tags r:id="rId6"/>
            </p:custDataLst>
          </p:nvPr>
        </p:nvSpPr>
        <p:spPr>
          <a:xfrm>
            <a:off x="6300192" y="814462"/>
            <a:ext cx="1944216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nitrity</a:t>
            </a:r>
            <a:endParaRPr lang="cs-CZ" sz="3200" dirty="0"/>
          </a:p>
        </p:txBody>
      </p:sp>
      <p:sp>
        <p:nvSpPr>
          <p:cNvPr id="7" name="Zaoblený obdélník 6"/>
          <p:cNvSpPr/>
          <p:nvPr>
            <p:custDataLst>
              <p:tags r:id="rId7"/>
            </p:custDataLst>
          </p:nvPr>
        </p:nvSpPr>
        <p:spPr>
          <a:xfrm>
            <a:off x="827584" y="3642730"/>
            <a:ext cx="194421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ketolátky</a:t>
            </a:r>
            <a:endParaRPr lang="cs-CZ" sz="3200" dirty="0"/>
          </a:p>
        </p:txBody>
      </p:sp>
      <p:sp>
        <p:nvSpPr>
          <p:cNvPr id="8" name="Zaoblený obdélník 7"/>
          <p:cNvSpPr/>
          <p:nvPr>
            <p:custDataLst>
              <p:tags r:id="rId8"/>
            </p:custDataLst>
          </p:nvPr>
        </p:nvSpPr>
        <p:spPr>
          <a:xfrm>
            <a:off x="6120172" y="5009778"/>
            <a:ext cx="1944216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protein</a:t>
            </a:r>
            <a:endParaRPr lang="cs-CZ" sz="3200" dirty="0"/>
          </a:p>
        </p:txBody>
      </p:sp>
      <p:sp>
        <p:nvSpPr>
          <p:cNvPr id="9" name="Zaoblený obdélník 8"/>
          <p:cNvSpPr/>
          <p:nvPr>
            <p:custDataLst>
              <p:tags r:id="rId9"/>
            </p:custDataLst>
          </p:nvPr>
        </p:nvSpPr>
        <p:spPr>
          <a:xfrm>
            <a:off x="3707904" y="5009778"/>
            <a:ext cx="1944216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krev</a:t>
            </a:r>
            <a:endParaRPr lang="cs-CZ" sz="3200" dirty="0"/>
          </a:p>
        </p:txBody>
      </p:sp>
      <p:sp>
        <p:nvSpPr>
          <p:cNvPr id="10" name="Zaoblený obdélník 9"/>
          <p:cNvSpPr/>
          <p:nvPr>
            <p:custDataLst>
              <p:tags r:id="rId10"/>
            </p:custDataLst>
          </p:nvPr>
        </p:nvSpPr>
        <p:spPr>
          <a:xfrm>
            <a:off x="7092280" y="2060848"/>
            <a:ext cx="1944216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Žlučová barviva</a:t>
            </a:r>
            <a:endParaRPr lang="cs-CZ" sz="2000" dirty="0"/>
          </a:p>
        </p:txBody>
      </p:sp>
      <p:sp>
        <p:nvSpPr>
          <p:cNvPr id="3" name="TextovéPole 2"/>
          <p:cNvSpPr txBox="1"/>
          <p:nvPr>
            <p:custDataLst>
              <p:tags r:id="rId11"/>
            </p:custDataLst>
          </p:nvPr>
        </p:nvSpPr>
        <p:spPr>
          <a:xfrm>
            <a:off x="4427984" y="97468"/>
            <a:ext cx="137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/>
              <a:t>Infekce</a:t>
            </a:r>
            <a:endParaRPr lang="cs-CZ" sz="3200" i="1" dirty="0"/>
          </a:p>
        </p:txBody>
      </p:sp>
      <p:sp>
        <p:nvSpPr>
          <p:cNvPr id="12" name="TextovéPole 11"/>
          <p:cNvSpPr txBox="1"/>
          <p:nvPr>
            <p:custDataLst>
              <p:tags r:id="rId12"/>
            </p:custDataLst>
          </p:nvPr>
        </p:nvSpPr>
        <p:spPr>
          <a:xfrm>
            <a:off x="179512" y="5148481"/>
            <a:ext cx="3045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/>
              <a:t>Diabetes </a:t>
            </a:r>
            <a:r>
              <a:rPr lang="cs-CZ" sz="3200" i="1" dirty="0" err="1" smtClean="0"/>
              <a:t>mellitus</a:t>
            </a:r>
            <a:endParaRPr lang="cs-CZ" sz="3200" i="1" dirty="0"/>
          </a:p>
        </p:txBody>
      </p:sp>
      <p:sp>
        <p:nvSpPr>
          <p:cNvPr id="13" name="TextovéPole 12"/>
          <p:cNvSpPr txBox="1"/>
          <p:nvPr>
            <p:custDataLst>
              <p:tags r:id="rId13"/>
            </p:custDataLst>
          </p:nvPr>
        </p:nvSpPr>
        <p:spPr>
          <a:xfrm>
            <a:off x="8228261" y="3060249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Játra</a:t>
            </a:r>
            <a:endParaRPr lang="cs-CZ" sz="2400" i="1" dirty="0"/>
          </a:p>
        </p:txBody>
      </p:sp>
      <p:sp>
        <p:nvSpPr>
          <p:cNvPr id="14" name="Zaoblený obdélník 13"/>
          <p:cNvSpPr/>
          <p:nvPr>
            <p:custDataLst>
              <p:tags r:id="rId14"/>
            </p:custDataLst>
          </p:nvPr>
        </p:nvSpPr>
        <p:spPr>
          <a:xfrm>
            <a:off x="6444208" y="3642730"/>
            <a:ext cx="1944216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Specifická hmotnost</a:t>
            </a:r>
            <a:endParaRPr lang="cs-CZ" sz="2800" dirty="0"/>
          </a:p>
        </p:txBody>
      </p:sp>
      <p:grpSp>
        <p:nvGrpSpPr>
          <p:cNvPr id="18" name="Skupina 17"/>
          <p:cNvGrpSpPr/>
          <p:nvPr>
            <p:custDataLst>
              <p:tags r:id="rId15"/>
            </p:custDataLst>
          </p:nvPr>
        </p:nvGrpSpPr>
        <p:grpSpPr>
          <a:xfrm>
            <a:off x="395536" y="5823355"/>
            <a:ext cx="1080120" cy="918013"/>
            <a:chOff x="1403648" y="5945433"/>
            <a:chExt cx="1080120" cy="918013"/>
          </a:xfrm>
        </p:grpSpPr>
        <p:pic>
          <p:nvPicPr>
            <p:cNvPr id="1030" name="Picture 6" descr="http://www.microscope-microscope.org/basic/microscope-images/138-microscopes-lg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945433"/>
              <a:ext cx="519149" cy="912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bdélník 16"/>
            <p:cNvSpPr/>
            <p:nvPr>
              <p:custDataLst>
                <p:tags r:id="rId20"/>
              </p:custDataLst>
            </p:nvPr>
          </p:nvSpPr>
          <p:spPr>
            <a:xfrm>
              <a:off x="1859917" y="6586447"/>
              <a:ext cx="6238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smtClean="0">
                  <a:hlinkClick r:id="rId26"/>
                </a:rPr>
                <a:t>Zdroj</a:t>
              </a:r>
              <a:endParaRPr lang="cs-CZ" sz="1200" dirty="0"/>
            </a:p>
          </p:txBody>
        </p:sp>
      </p:grpSp>
      <p:grpSp>
        <p:nvGrpSpPr>
          <p:cNvPr id="21" name="Skupina 20"/>
          <p:cNvGrpSpPr/>
          <p:nvPr>
            <p:custDataLst>
              <p:tags r:id="rId16"/>
            </p:custDataLst>
          </p:nvPr>
        </p:nvGrpSpPr>
        <p:grpSpPr>
          <a:xfrm>
            <a:off x="1595026" y="5730975"/>
            <a:ext cx="870486" cy="1082401"/>
            <a:chOff x="1595026" y="5730975"/>
            <a:chExt cx="870486" cy="1082401"/>
          </a:xfrm>
        </p:grpSpPr>
        <p:pic>
          <p:nvPicPr>
            <p:cNvPr id="1032" name="Picture 8" descr="点击查看完整图片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26" y="5730975"/>
              <a:ext cx="672718" cy="1082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bdélník 18"/>
            <p:cNvSpPr/>
            <p:nvPr>
              <p:custDataLst>
                <p:tags r:id="rId19"/>
              </p:custDataLst>
            </p:nvPr>
          </p:nvSpPr>
          <p:spPr>
            <a:xfrm>
              <a:off x="1619672" y="6434159"/>
              <a:ext cx="8458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400" dirty="0" smtClean="0">
                  <a:hlinkClick r:id="rId28"/>
                </a:rPr>
                <a:t>Zdroj</a:t>
              </a:r>
              <a:endParaRPr lang="cs-CZ" sz="1400" dirty="0"/>
            </a:p>
          </p:txBody>
        </p:sp>
      </p:grpSp>
      <p:grpSp>
        <p:nvGrpSpPr>
          <p:cNvPr id="20" name="Skupina 19"/>
          <p:cNvGrpSpPr/>
          <p:nvPr>
            <p:custDataLst>
              <p:tags r:id="rId17"/>
            </p:custDataLst>
          </p:nvPr>
        </p:nvGrpSpPr>
        <p:grpSpPr>
          <a:xfrm>
            <a:off x="2728372" y="5785519"/>
            <a:ext cx="763508" cy="1027857"/>
            <a:chOff x="2944396" y="5733256"/>
            <a:chExt cx="763508" cy="1027857"/>
          </a:xfrm>
        </p:grpSpPr>
        <p:pic>
          <p:nvPicPr>
            <p:cNvPr id="11" name="Picture 2" descr="http://www.labstock.ie/includes/show_image.php?i=/uploads/products/greinervacuette.jpg&amp;m=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396" y="5733256"/>
              <a:ext cx="6667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>
              <p:custDataLst>
                <p:tags r:id="rId18"/>
              </p:custDataLst>
            </p:nvPr>
          </p:nvSpPr>
          <p:spPr>
            <a:xfrm>
              <a:off x="3049508" y="6453336"/>
              <a:ext cx="6583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400" dirty="0" smtClean="0">
                  <a:hlinkClick r:id="rId30"/>
                </a:rPr>
                <a:t>Zdroj</a:t>
              </a:r>
              <a:endParaRPr lang="cs-CZ" sz="1400" dirty="0"/>
            </a:p>
          </p:txBody>
        </p:sp>
      </p:grp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98" name="ShockwaveFlash1" r:id="rId21" imgW="3384534" imgH="2538033"/>
        </mc:Choice>
        <mc:Fallback>
          <p:control name="ShockwaveFlash1" r:id="rId21" imgW="3384534" imgH="25380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6238" y="2114550"/>
                  <a:ext cx="3384550" cy="2538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230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3" grpId="0"/>
      <p:bldP spid="12" grpId="0"/>
      <p:bldP spid="13" grpId="0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Vzhled a „prvotní dojem“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Barva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Zákal</a:t>
            </a:r>
          </a:p>
          <a:p>
            <a:pPr lvl="1"/>
            <a:r>
              <a:rPr lang="cs-CZ" dirty="0" smtClean="0"/>
              <a:t>chyby odběru, infekce moč. cest</a:t>
            </a:r>
          </a:p>
          <a:p>
            <a:r>
              <a:rPr lang="cs-CZ" dirty="0" smtClean="0"/>
              <a:t>Zápach</a:t>
            </a:r>
          </a:p>
          <a:p>
            <a:pPr lvl="1"/>
            <a:r>
              <a:rPr lang="cs-CZ" dirty="0" smtClean="0"/>
              <a:t>Ketonurie, vrozené poruchy metabolismu</a:t>
            </a:r>
          </a:p>
          <a:p>
            <a:r>
              <a:rPr lang="cs-CZ" dirty="0" smtClean="0"/>
              <a:t>Chuť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9669412"/>
              </p:ext>
            </p:extLst>
          </p:nvPr>
        </p:nvGraphicFramePr>
        <p:xfrm>
          <a:off x="1779208" y="2309098"/>
          <a:ext cx="4433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0B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>
            <p:custDataLst>
              <p:tags r:id="rId5"/>
            </p:custDataLst>
          </p:nvPr>
        </p:nvSpPr>
        <p:spPr>
          <a:xfrm>
            <a:off x="4025865" y="1979548"/>
            <a:ext cx="58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krev</a:t>
            </a:r>
            <a:endParaRPr lang="cs-CZ" dirty="0"/>
          </a:p>
        </p:txBody>
      </p:sp>
      <p:sp>
        <p:nvSpPr>
          <p:cNvPr id="6" name="TextovéPole 5"/>
          <p:cNvSpPr txBox="1"/>
          <p:nvPr>
            <p:custDataLst>
              <p:tags r:id="rId6"/>
            </p:custDataLst>
          </p:nvPr>
        </p:nvSpPr>
        <p:spPr>
          <a:xfrm>
            <a:off x="4253475" y="1715096"/>
            <a:ext cx="11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myoglobin</a:t>
            </a:r>
            <a:endParaRPr lang="cs-CZ" dirty="0"/>
          </a:p>
        </p:txBody>
      </p:sp>
      <p:sp>
        <p:nvSpPr>
          <p:cNvPr id="7" name="TextovéPole 6"/>
          <p:cNvSpPr txBox="1"/>
          <p:nvPr>
            <p:custDataLst>
              <p:tags r:id="rId7"/>
            </p:custDataLst>
          </p:nvPr>
        </p:nvSpPr>
        <p:spPr>
          <a:xfrm>
            <a:off x="5177993" y="1979548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bakterie</a:t>
            </a:r>
            <a:endParaRPr lang="cs-CZ" dirty="0"/>
          </a:p>
        </p:txBody>
      </p:sp>
      <p:sp>
        <p:nvSpPr>
          <p:cNvPr id="8" name="TextovéPole 7"/>
          <p:cNvSpPr txBox="1"/>
          <p:nvPr>
            <p:custDataLst>
              <p:tags r:id="rId8"/>
            </p:custDataLst>
          </p:nvPr>
        </p:nvSpPr>
        <p:spPr>
          <a:xfrm>
            <a:off x="3233947" y="171509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bilirubin</a:t>
            </a:r>
            <a:endParaRPr lang="cs-CZ" dirty="0"/>
          </a:p>
        </p:txBody>
      </p:sp>
      <p:sp>
        <p:nvSpPr>
          <p:cNvPr id="9" name="TextovéPole 8"/>
          <p:cNvSpPr txBox="1"/>
          <p:nvPr>
            <p:custDataLst>
              <p:tags r:id="rId9"/>
            </p:custDataLst>
          </p:nvPr>
        </p:nvSpPr>
        <p:spPr>
          <a:xfrm>
            <a:off x="2075717" y="1715096"/>
            <a:ext cx="105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biliverdin</a:t>
            </a:r>
            <a:endParaRPr lang="cs-CZ" dirty="0"/>
          </a:p>
        </p:txBody>
      </p:sp>
      <p:sp>
        <p:nvSpPr>
          <p:cNvPr id="10" name="TextovéPole 9"/>
          <p:cNvSpPr txBox="1"/>
          <p:nvPr>
            <p:custDataLst>
              <p:tags r:id="rId10"/>
            </p:custDataLst>
          </p:nvPr>
        </p:nvSpPr>
        <p:spPr>
          <a:xfrm>
            <a:off x="4932040" y="2700880"/>
            <a:ext cx="962123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Hartnup</a:t>
            </a:r>
            <a:endParaRPr lang="cs-CZ" dirty="0"/>
          </a:p>
        </p:txBody>
      </p:sp>
      <p:sp>
        <p:nvSpPr>
          <p:cNvPr id="11" name="TextovéPole 10"/>
          <p:cNvSpPr txBox="1"/>
          <p:nvPr>
            <p:custDataLst>
              <p:tags r:id="rId11"/>
            </p:custDataLst>
          </p:nvPr>
        </p:nvSpPr>
        <p:spPr>
          <a:xfrm>
            <a:off x="4182201" y="3025812"/>
            <a:ext cx="136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alkaptonurie</a:t>
            </a:r>
            <a:endParaRPr lang="cs-CZ" dirty="0"/>
          </a:p>
        </p:txBody>
      </p:sp>
      <p:sp>
        <p:nvSpPr>
          <p:cNvPr id="12" name="TextovéPole 11"/>
          <p:cNvSpPr txBox="1"/>
          <p:nvPr>
            <p:custDataLst>
              <p:tags r:id="rId12"/>
            </p:custDataLst>
          </p:nvPr>
        </p:nvSpPr>
        <p:spPr>
          <a:xfrm>
            <a:off x="2707297" y="268409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borůvky</a:t>
            </a:r>
            <a:endParaRPr lang="cs-CZ" dirty="0"/>
          </a:p>
        </p:txBody>
      </p:sp>
      <p:sp>
        <p:nvSpPr>
          <p:cNvPr id="13" name="TextovéPole 12"/>
          <p:cNvSpPr txBox="1"/>
          <p:nvPr>
            <p:custDataLst>
              <p:tags r:id="rId13"/>
            </p:custDataLst>
          </p:nvPr>
        </p:nvSpPr>
        <p:spPr>
          <a:xfrm>
            <a:off x="3680464" y="2684092"/>
            <a:ext cx="1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rifampicin</a:t>
            </a:r>
            <a:endParaRPr lang="cs-CZ" dirty="0"/>
          </a:p>
        </p:txBody>
      </p:sp>
      <p:sp>
        <p:nvSpPr>
          <p:cNvPr id="14" name="TextovéPole 13"/>
          <p:cNvSpPr txBox="1"/>
          <p:nvPr>
            <p:custDataLst>
              <p:tags r:id="rId14"/>
            </p:custDataLst>
          </p:nvPr>
        </p:nvSpPr>
        <p:spPr>
          <a:xfrm>
            <a:off x="2846420" y="302581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nitrofurantoin</a:t>
            </a:r>
            <a:endParaRPr lang="cs-CZ" dirty="0"/>
          </a:p>
        </p:txBody>
      </p:sp>
      <p:pic>
        <p:nvPicPr>
          <p:cNvPr id="5122" name="Picture 2" descr="File:Blueberry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94" y="2729919"/>
            <a:ext cx="589848" cy="4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6/6c/Heme_b.png/217px-Heme_b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43595"/>
            <a:ext cx="912625" cy="100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7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Specifická hmotnost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1,015 až 1,025 </a:t>
            </a:r>
            <a:r>
              <a:rPr lang="cs-CZ" sz="2000" dirty="0" smtClean="0"/>
              <a:t>(dle příjmu tekutin i širší rozsah)</a:t>
            </a:r>
            <a:endParaRPr lang="cs-CZ" sz="2800" dirty="0" smtClean="0"/>
          </a:p>
          <a:p>
            <a:r>
              <a:rPr lang="cs-CZ" dirty="0" smtClean="0"/>
              <a:t>Princip měření</a:t>
            </a:r>
          </a:p>
          <a:p>
            <a:pPr lvl="1"/>
            <a:r>
              <a:rPr lang="cs-CZ" dirty="0" smtClean="0"/>
              <a:t>iontová síla roztoku (moče)</a:t>
            </a:r>
          </a:p>
          <a:p>
            <a:r>
              <a:rPr lang="cs-CZ" dirty="0" smtClean="0"/>
              <a:t>Testuje koncentrační schopnost ledvin (tubulární funkce)</a:t>
            </a:r>
          </a:p>
          <a:p>
            <a:pPr lvl="1"/>
            <a:r>
              <a:rPr lang="cs-CZ" dirty="0" smtClean="0"/>
              <a:t>Rozlišení </a:t>
            </a:r>
            <a:r>
              <a:rPr lang="cs-CZ" dirty="0" err="1" smtClean="0"/>
              <a:t>pre</a:t>
            </a:r>
            <a:r>
              <a:rPr lang="cs-CZ" dirty="0" smtClean="0"/>
              <a:t>/renální selhání</a:t>
            </a:r>
          </a:p>
          <a:p>
            <a:pPr lvl="1"/>
            <a:r>
              <a:rPr lang="cs-CZ" dirty="0" smtClean="0"/>
              <a:t>Diagnostika diabetes </a:t>
            </a:r>
            <a:r>
              <a:rPr lang="cs-CZ" dirty="0" err="1" smtClean="0"/>
              <a:t>insipidus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U_osmolalita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5" name="Zaoblený obdélník 4"/>
          <p:cNvSpPr/>
          <p:nvPr>
            <p:custDataLst>
              <p:tags r:id="rId4"/>
            </p:custDataLst>
          </p:nvPr>
        </p:nvSpPr>
        <p:spPr>
          <a:xfrm>
            <a:off x="7375614" y="3395520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ADH</a:t>
            </a:r>
            <a:endParaRPr lang="cs-CZ" dirty="0"/>
          </a:p>
        </p:txBody>
      </p:sp>
      <p:sp>
        <p:nvSpPr>
          <p:cNvPr id="6" name="Zaoblený obdélník 5"/>
          <p:cNvSpPr/>
          <p:nvPr>
            <p:custDataLst>
              <p:tags r:id="rId5"/>
            </p:custDataLst>
          </p:nvPr>
        </p:nvSpPr>
        <p:spPr>
          <a:xfrm>
            <a:off x="7375614" y="2152120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Hypotalamus</a:t>
            </a:r>
            <a:endParaRPr lang="cs-CZ" dirty="0"/>
          </a:p>
        </p:txBody>
      </p:sp>
      <p:sp>
        <p:nvSpPr>
          <p:cNvPr id="7" name="Zaoblený obdélník 6"/>
          <p:cNvSpPr/>
          <p:nvPr>
            <p:custDataLst>
              <p:tags r:id="rId6"/>
            </p:custDataLst>
          </p:nvPr>
        </p:nvSpPr>
        <p:spPr>
          <a:xfrm>
            <a:off x="7375518" y="908720"/>
            <a:ext cx="172819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Osmolalita, baroreceptory</a:t>
            </a:r>
            <a:endParaRPr lang="cs-CZ" dirty="0"/>
          </a:p>
        </p:txBody>
      </p:sp>
      <p:sp>
        <p:nvSpPr>
          <p:cNvPr id="8" name="Zaoblený obdélník 7"/>
          <p:cNvSpPr/>
          <p:nvPr>
            <p:custDataLst>
              <p:tags r:id="rId7"/>
            </p:custDataLst>
          </p:nvPr>
        </p:nvSpPr>
        <p:spPr>
          <a:xfrm>
            <a:off x="7375614" y="4638920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Ledvinné tubuly</a:t>
            </a:r>
            <a:endParaRPr lang="cs-CZ" dirty="0"/>
          </a:p>
        </p:txBody>
      </p:sp>
      <p:sp>
        <p:nvSpPr>
          <p:cNvPr id="9" name="Zaoblený obdélník 8"/>
          <p:cNvSpPr/>
          <p:nvPr>
            <p:custDataLst>
              <p:tags r:id="rId8"/>
            </p:custDataLst>
          </p:nvPr>
        </p:nvSpPr>
        <p:spPr>
          <a:xfrm>
            <a:off x="7375614" y="5882319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Hustota moče</a:t>
            </a:r>
            <a:endParaRPr lang="cs-CZ" dirty="0"/>
          </a:p>
        </p:txBody>
      </p:sp>
      <p:cxnSp>
        <p:nvCxnSpPr>
          <p:cNvPr id="11" name="Přímá spojnice se šipkou 10"/>
          <p:cNvCxnSpPr>
            <a:endCxn id="6" idx="0"/>
          </p:cNvCxnSpPr>
          <p:nvPr/>
        </p:nvCxnSpPr>
        <p:spPr>
          <a:xfrm>
            <a:off x="8239614" y="1700808"/>
            <a:ext cx="0" cy="451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3" name="Přímá spojnice se šipkou 12"/>
          <p:cNvCxnSpPr>
            <a:endCxn id="5" idx="0"/>
          </p:cNvCxnSpPr>
          <p:nvPr/>
        </p:nvCxnSpPr>
        <p:spPr>
          <a:xfrm>
            <a:off x="8239614" y="2944208"/>
            <a:ext cx="0" cy="451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Přímá spojnice se šipkou 14"/>
          <p:cNvCxnSpPr>
            <a:stCxn id="5" idx="2"/>
            <a:endCxn id="8" idx="0"/>
          </p:cNvCxnSpPr>
          <p:nvPr/>
        </p:nvCxnSpPr>
        <p:spPr>
          <a:xfrm>
            <a:off x="8239614" y="4187608"/>
            <a:ext cx="0" cy="451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7" name="Přímá spojnice se šipkou 16"/>
          <p:cNvCxnSpPr>
            <a:stCxn id="8" idx="2"/>
            <a:endCxn id="9" idx="0"/>
          </p:cNvCxnSpPr>
          <p:nvPr/>
        </p:nvCxnSpPr>
        <p:spPr>
          <a:xfrm>
            <a:off x="8239614" y="5431008"/>
            <a:ext cx="0" cy="451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" name="Pravoúhlá spojnice 18"/>
          <p:cNvCxnSpPr>
            <a:stCxn id="9" idx="1"/>
            <a:endCxn id="7" idx="1"/>
          </p:cNvCxnSpPr>
          <p:nvPr/>
        </p:nvCxnSpPr>
        <p:spPr>
          <a:xfrm rot="10800000">
            <a:off x="7375518" y="1304765"/>
            <a:ext cx="96" cy="4973599"/>
          </a:xfrm>
          <a:prstGeom prst="bentConnector3">
            <a:avLst>
              <a:gd name="adj1" fmla="val 238225000"/>
            </a:avLst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6" name="Zaoblený obdélník 15"/>
          <p:cNvSpPr/>
          <p:nvPr>
            <p:custDataLst>
              <p:tags r:id="rId9"/>
            </p:custDataLst>
          </p:nvPr>
        </p:nvSpPr>
        <p:spPr>
          <a:xfrm>
            <a:off x="7405102" y="3375973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ADH</a:t>
            </a:r>
            <a:endParaRPr lang="cs-CZ" dirty="0"/>
          </a:p>
        </p:txBody>
      </p:sp>
      <p:sp>
        <p:nvSpPr>
          <p:cNvPr id="18" name="Zaoblený obdélník 17"/>
          <p:cNvSpPr/>
          <p:nvPr>
            <p:custDataLst>
              <p:tags r:id="rId10"/>
            </p:custDataLst>
          </p:nvPr>
        </p:nvSpPr>
        <p:spPr>
          <a:xfrm>
            <a:off x="7405102" y="2132573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Hypotalamus</a:t>
            </a:r>
            <a:endParaRPr lang="cs-CZ" dirty="0"/>
          </a:p>
        </p:txBody>
      </p:sp>
      <p:sp>
        <p:nvSpPr>
          <p:cNvPr id="20" name="Zaoblený obdélník 19"/>
          <p:cNvSpPr/>
          <p:nvPr>
            <p:custDataLst>
              <p:tags r:id="rId11"/>
            </p:custDataLst>
          </p:nvPr>
        </p:nvSpPr>
        <p:spPr>
          <a:xfrm>
            <a:off x="7405006" y="889173"/>
            <a:ext cx="172819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Osmolalita, baroreceptory</a:t>
            </a:r>
            <a:endParaRPr lang="cs-CZ" dirty="0"/>
          </a:p>
        </p:txBody>
      </p:sp>
      <p:sp>
        <p:nvSpPr>
          <p:cNvPr id="21" name="Zaoblený obdélník 20"/>
          <p:cNvSpPr/>
          <p:nvPr>
            <p:custDataLst>
              <p:tags r:id="rId12"/>
            </p:custDataLst>
          </p:nvPr>
        </p:nvSpPr>
        <p:spPr>
          <a:xfrm>
            <a:off x="7405102" y="4619373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Ledvinné tubuly</a:t>
            </a:r>
            <a:endParaRPr lang="cs-CZ" dirty="0"/>
          </a:p>
        </p:txBody>
      </p:sp>
      <p:sp>
        <p:nvSpPr>
          <p:cNvPr id="22" name="Zaoblený obdélník 21"/>
          <p:cNvSpPr/>
          <p:nvPr>
            <p:custDataLst>
              <p:tags r:id="rId13"/>
            </p:custDataLst>
          </p:nvPr>
        </p:nvSpPr>
        <p:spPr>
          <a:xfrm>
            <a:off x="7405102" y="5862772"/>
            <a:ext cx="17280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Hustota moče</a:t>
            </a:r>
            <a:endParaRPr lang="cs-CZ" dirty="0"/>
          </a:p>
        </p:txBody>
      </p:sp>
      <p:cxnSp>
        <p:nvCxnSpPr>
          <p:cNvPr id="23" name="Pravoúhlá spojnice 22"/>
          <p:cNvCxnSpPr>
            <a:stCxn id="22" idx="1"/>
            <a:endCxn id="20" idx="1"/>
          </p:cNvCxnSpPr>
          <p:nvPr/>
        </p:nvCxnSpPr>
        <p:spPr>
          <a:xfrm rot="10800000">
            <a:off x="7405006" y="1285218"/>
            <a:ext cx="96" cy="4973599"/>
          </a:xfrm>
          <a:prstGeom prst="bentConnector3">
            <a:avLst>
              <a:gd name="adj1" fmla="val 238225000"/>
            </a:avLst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19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5-6</a:t>
            </a:r>
          </a:p>
          <a:p>
            <a:r>
              <a:rPr lang="cs-CZ" dirty="0" smtClean="0"/>
              <a:t>Princip měření</a:t>
            </a:r>
          </a:p>
          <a:p>
            <a:pPr lvl="1"/>
            <a:r>
              <a:rPr lang="cs-CZ" dirty="0" smtClean="0"/>
              <a:t>sada acidobazických indikátorů</a:t>
            </a:r>
          </a:p>
          <a:p>
            <a:r>
              <a:rPr lang="cs-CZ" dirty="0" smtClean="0"/>
              <a:t>Testujeme</a:t>
            </a:r>
          </a:p>
          <a:p>
            <a:pPr lvl="1"/>
            <a:r>
              <a:rPr lang="cs-CZ" dirty="0" smtClean="0"/>
              <a:t>zánět </a:t>
            </a:r>
            <a:r>
              <a:rPr lang="cs-CZ" dirty="0"/>
              <a:t>močových </a:t>
            </a:r>
            <a:r>
              <a:rPr lang="cs-CZ" dirty="0" smtClean="0"/>
              <a:t>cest (ureáza)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rolitiáza (dg. a sledování léčby)</a:t>
            </a:r>
            <a:endParaRPr lang="cs-CZ" dirty="0"/>
          </a:p>
          <a:p>
            <a:pPr lvl="1"/>
            <a:r>
              <a:rPr lang="cs-CZ" dirty="0" smtClean="0"/>
              <a:t>schopnost ledvin vylučovat H</a:t>
            </a:r>
            <a:r>
              <a:rPr lang="cs-CZ" baseline="30000" dirty="0" smtClean="0"/>
              <a:t>+</a:t>
            </a:r>
          </a:p>
          <a:p>
            <a:pPr lvl="2"/>
            <a:r>
              <a:rPr lang="cs-CZ" dirty="0" smtClean="0"/>
              <a:t>Kompenzace a korekce poruch ABR</a:t>
            </a:r>
            <a:endParaRPr lang="cs-CZ" dirty="0"/>
          </a:p>
        </p:txBody>
      </p:sp>
      <p:pic>
        <p:nvPicPr>
          <p:cNvPr id="4113" name="Picture 17" descr="File:Proteus McConke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46" y="3196132"/>
            <a:ext cx="1750862" cy="17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 doprava 17"/>
          <p:cNvSpPr/>
          <p:nvPr>
            <p:custDataLst>
              <p:tags r:id="rId4"/>
            </p:custDataLst>
          </p:nvPr>
        </p:nvSpPr>
        <p:spPr>
          <a:xfrm rot="16200000">
            <a:off x="5568970" y="4008778"/>
            <a:ext cx="324036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4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RTA, paradoxní </a:t>
            </a:r>
            <a:r>
              <a:rPr lang="cs-CZ" dirty="0" err="1" smtClean="0"/>
              <a:t>acidurie</a:t>
            </a:r>
            <a:endParaRPr lang="cs-CZ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3876944"/>
            <a:ext cx="1224136" cy="257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Skupina 45"/>
          <p:cNvGrpSpPr/>
          <p:nvPr/>
        </p:nvGrpSpPr>
        <p:grpSpPr>
          <a:xfrm>
            <a:off x="467544" y="2852936"/>
            <a:ext cx="868699" cy="1113057"/>
            <a:chOff x="6660232" y="3009036"/>
            <a:chExt cx="868699" cy="1113057"/>
          </a:xfrm>
        </p:grpSpPr>
        <p:sp>
          <p:nvSpPr>
            <p:cNvPr id="47" name="Šipka dolů 46"/>
            <p:cNvSpPr/>
            <p:nvPr>
              <p:custDataLst>
                <p:tags r:id="rId30"/>
              </p:custDataLst>
            </p:nvPr>
          </p:nvSpPr>
          <p:spPr>
            <a:xfrm rot="19663563" flipH="1">
              <a:off x="7121598" y="3675984"/>
              <a:ext cx="230154" cy="4461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>
              <p:custDataLst>
                <p:tags r:id="rId31"/>
              </p:custDataLst>
            </p:nvPr>
          </p:nvSpPr>
          <p:spPr>
            <a:xfrm>
              <a:off x="6660232" y="3009036"/>
              <a:ext cx="868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RTA II.</a:t>
              </a:r>
            </a:p>
            <a:p>
              <a:r>
                <a:rPr lang="cs-CZ" dirty="0" smtClean="0"/>
                <a:t>(HCO</a:t>
              </a:r>
              <a:r>
                <a:rPr lang="cs-CZ" baseline="-25000" dirty="0" smtClean="0"/>
                <a:t>3</a:t>
              </a:r>
              <a:r>
                <a:rPr lang="cs-CZ" baseline="30000" dirty="0" smtClean="0"/>
                <a:t>-</a:t>
              </a:r>
              <a:r>
                <a:rPr lang="cs-CZ" dirty="0" smtClean="0"/>
                <a:t>)</a:t>
              </a:r>
              <a:endParaRPr lang="cs-CZ" baseline="30000" dirty="0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2044279" y="2852936"/>
            <a:ext cx="727521" cy="1057173"/>
            <a:chOff x="8236967" y="3009036"/>
            <a:chExt cx="727521" cy="1057173"/>
          </a:xfrm>
        </p:grpSpPr>
        <p:sp>
          <p:nvSpPr>
            <p:cNvPr id="50" name="Šipka dolů 49"/>
            <p:cNvSpPr/>
            <p:nvPr>
              <p:custDataLst>
                <p:tags r:id="rId28"/>
              </p:custDataLst>
            </p:nvPr>
          </p:nvSpPr>
          <p:spPr>
            <a:xfrm rot="1936437">
              <a:off x="8236967" y="3620100"/>
              <a:ext cx="230154" cy="4461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>
              <p:custDataLst>
                <p:tags r:id="rId29"/>
              </p:custDataLst>
            </p:nvPr>
          </p:nvSpPr>
          <p:spPr>
            <a:xfrm>
              <a:off x="8261475" y="3009036"/>
              <a:ext cx="703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RTA I.</a:t>
              </a:r>
            </a:p>
            <a:p>
              <a:r>
                <a:rPr lang="cs-CZ" dirty="0" smtClean="0"/>
                <a:t>(H</a:t>
              </a:r>
              <a:r>
                <a:rPr lang="cs-CZ" baseline="30000" dirty="0" smtClean="0"/>
                <a:t>+</a:t>
              </a:r>
              <a:r>
                <a:rPr lang="cs-CZ" dirty="0" smtClean="0"/>
                <a:t>)</a:t>
              </a:r>
              <a:endParaRPr lang="cs-CZ" baseline="30000" dirty="0"/>
            </a:p>
          </p:txBody>
        </p:sp>
      </p:grpSp>
      <p:sp>
        <p:nvSpPr>
          <p:cNvPr id="53" name="Ovál 52"/>
          <p:cNvSpPr/>
          <p:nvPr>
            <p:custDataLst>
              <p:tags r:id="rId3"/>
            </p:custDataLst>
          </p:nvPr>
        </p:nvSpPr>
        <p:spPr>
          <a:xfrm>
            <a:off x="4517992" y="4203924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/>
          <p:cNvSpPr/>
          <p:nvPr>
            <p:custDataLst>
              <p:tags r:id="rId4"/>
            </p:custDataLst>
          </p:nvPr>
        </p:nvSpPr>
        <p:spPr>
          <a:xfrm rot="5400000">
            <a:off x="4074255" y="4293934"/>
            <a:ext cx="750887" cy="18002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Šipka doprava 54"/>
          <p:cNvSpPr/>
          <p:nvPr>
            <p:custDataLst>
              <p:tags r:id="rId5"/>
            </p:custDataLst>
          </p:nvPr>
        </p:nvSpPr>
        <p:spPr>
          <a:xfrm rot="16200000" flipV="1">
            <a:off x="4569120" y="4293934"/>
            <a:ext cx="750887" cy="1800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Zaoblený obdélník 55"/>
          <p:cNvSpPr/>
          <p:nvPr>
            <p:custDataLst>
              <p:tags r:id="rId6"/>
            </p:custDataLst>
          </p:nvPr>
        </p:nvSpPr>
        <p:spPr>
          <a:xfrm>
            <a:off x="4211960" y="3598716"/>
            <a:ext cx="1188131" cy="3520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Krev</a:t>
            </a:r>
            <a:endParaRPr lang="cs-CZ" dirty="0"/>
          </a:p>
        </p:txBody>
      </p:sp>
      <p:sp>
        <p:nvSpPr>
          <p:cNvPr id="57" name="TextovéPole 56"/>
          <p:cNvSpPr txBox="1"/>
          <p:nvPr>
            <p:custDataLst>
              <p:tags r:id="rId7"/>
            </p:custDataLst>
          </p:nvPr>
        </p:nvSpPr>
        <p:spPr>
          <a:xfrm>
            <a:off x="4309397" y="356084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</a:t>
            </a:r>
            <a:r>
              <a:rPr lang="cs-CZ" b="1" baseline="30000" dirty="0" smtClean="0"/>
              <a:t>+</a:t>
            </a:r>
            <a:endParaRPr lang="cs-CZ" b="1" baseline="30000" dirty="0"/>
          </a:p>
        </p:txBody>
      </p:sp>
      <p:sp>
        <p:nvSpPr>
          <p:cNvPr id="58" name="Zaoblený obdélník 57"/>
          <p:cNvSpPr/>
          <p:nvPr>
            <p:custDataLst>
              <p:tags r:id="rId8"/>
            </p:custDataLst>
          </p:nvPr>
        </p:nvSpPr>
        <p:spPr>
          <a:xfrm>
            <a:off x="4211960" y="4787368"/>
            <a:ext cx="1188131" cy="352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Moč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9" name="TextovéPole 58"/>
          <p:cNvSpPr txBox="1"/>
          <p:nvPr>
            <p:custDataLst>
              <p:tags r:id="rId9"/>
            </p:custDataLst>
          </p:nvPr>
        </p:nvSpPr>
        <p:spPr>
          <a:xfrm>
            <a:off x="4683725" y="475584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  <p:sp>
        <p:nvSpPr>
          <p:cNvPr id="60" name="Šipka doprava 59"/>
          <p:cNvSpPr/>
          <p:nvPr>
            <p:custDataLst>
              <p:tags r:id="rId10"/>
            </p:custDataLst>
          </p:nvPr>
        </p:nvSpPr>
        <p:spPr>
          <a:xfrm>
            <a:off x="5474697" y="4270474"/>
            <a:ext cx="951764" cy="1800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>
            <p:custDataLst>
              <p:tags r:id="rId11"/>
            </p:custDataLst>
          </p:nvPr>
        </p:nvSpPr>
        <p:spPr>
          <a:xfrm>
            <a:off x="6728523" y="4189068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Šipka doprava 61"/>
          <p:cNvSpPr/>
          <p:nvPr>
            <p:custDataLst>
              <p:tags r:id="rId12"/>
            </p:custDataLst>
          </p:nvPr>
        </p:nvSpPr>
        <p:spPr>
          <a:xfrm rot="5400000">
            <a:off x="6284786" y="4279078"/>
            <a:ext cx="750887" cy="18002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Šipka doprava 62"/>
          <p:cNvSpPr/>
          <p:nvPr>
            <p:custDataLst>
              <p:tags r:id="rId13"/>
            </p:custDataLst>
          </p:nvPr>
        </p:nvSpPr>
        <p:spPr>
          <a:xfrm rot="16200000" flipV="1">
            <a:off x="6779651" y="4279078"/>
            <a:ext cx="750887" cy="1800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Zaoblený obdélník 63"/>
          <p:cNvSpPr/>
          <p:nvPr>
            <p:custDataLst>
              <p:tags r:id="rId14"/>
            </p:custDataLst>
          </p:nvPr>
        </p:nvSpPr>
        <p:spPr>
          <a:xfrm>
            <a:off x="6422491" y="3583860"/>
            <a:ext cx="1188131" cy="3520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Krev</a:t>
            </a:r>
            <a:endParaRPr lang="cs-CZ" dirty="0"/>
          </a:p>
        </p:txBody>
      </p:sp>
      <p:sp>
        <p:nvSpPr>
          <p:cNvPr id="65" name="TextovéPole 64"/>
          <p:cNvSpPr txBox="1"/>
          <p:nvPr>
            <p:custDataLst>
              <p:tags r:id="rId15"/>
            </p:custDataLst>
          </p:nvPr>
        </p:nvSpPr>
        <p:spPr>
          <a:xfrm>
            <a:off x="6519928" y="354599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</a:t>
            </a:r>
            <a:r>
              <a:rPr lang="cs-CZ" b="1" baseline="30000" dirty="0" smtClean="0"/>
              <a:t>+</a:t>
            </a:r>
            <a:endParaRPr lang="cs-CZ" b="1" baseline="30000" dirty="0"/>
          </a:p>
        </p:txBody>
      </p:sp>
      <p:sp>
        <p:nvSpPr>
          <p:cNvPr id="66" name="Zaoblený obdélník 65"/>
          <p:cNvSpPr/>
          <p:nvPr>
            <p:custDataLst>
              <p:tags r:id="rId16"/>
            </p:custDataLst>
          </p:nvPr>
        </p:nvSpPr>
        <p:spPr>
          <a:xfrm>
            <a:off x="6422491" y="4772512"/>
            <a:ext cx="1188131" cy="352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Moč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7" name="TextovéPole 66"/>
          <p:cNvSpPr txBox="1"/>
          <p:nvPr>
            <p:custDataLst>
              <p:tags r:id="rId17"/>
            </p:custDataLst>
          </p:nvPr>
        </p:nvSpPr>
        <p:spPr>
          <a:xfrm>
            <a:off x="6894256" y="474098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  <p:sp>
        <p:nvSpPr>
          <p:cNvPr id="68" name="TextovéPole 67"/>
          <p:cNvSpPr txBox="1"/>
          <p:nvPr>
            <p:custDataLst>
              <p:tags r:id="rId18"/>
            </p:custDataLst>
          </p:nvPr>
        </p:nvSpPr>
        <p:spPr>
          <a:xfrm>
            <a:off x="5399523" y="391159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/>
                <a:cs typeface="Calibri"/>
              </a:rPr>
              <a:t>↓↓↓ K</a:t>
            </a:r>
            <a:r>
              <a:rPr lang="cs-CZ" baseline="30000" dirty="0" smtClean="0">
                <a:latin typeface="Calibri"/>
                <a:cs typeface="Calibri"/>
              </a:rPr>
              <a:t>+</a:t>
            </a:r>
            <a:endParaRPr lang="cs-CZ" baseline="30000" dirty="0"/>
          </a:p>
        </p:txBody>
      </p:sp>
      <p:sp>
        <p:nvSpPr>
          <p:cNvPr id="69" name="TextovéPole 68"/>
          <p:cNvSpPr txBox="1"/>
          <p:nvPr>
            <p:custDataLst>
              <p:tags r:id="rId19"/>
            </p:custDataLst>
          </p:nvPr>
        </p:nvSpPr>
        <p:spPr>
          <a:xfrm>
            <a:off x="4260559" y="522267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</a:t>
            </a:r>
            <a:r>
              <a:rPr lang="cs-CZ" b="1" baseline="30000" dirty="0" smtClean="0"/>
              <a:t>+</a:t>
            </a:r>
            <a:endParaRPr lang="cs-CZ" b="1" baseline="30000" dirty="0"/>
          </a:p>
        </p:txBody>
      </p:sp>
      <p:sp>
        <p:nvSpPr>
          <p:cNvPr id="70" name="TextovéPole 69"/>
          <p:cNvSpPr txBox="1"/>
          <p:nvPr>
            <p:custDataLst>
              <p:tags r:id="rId20"/>
            </p:custDataLst>
          </p:nvPr>
        </p:nvSpPr>
        <p:spPr>
          <a:xfrm>
            <a:off x="6463283" y="522267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</a:t>
            </a:r>
            <a:r>
              <a:rPr lang="cs-CZ" b="1" baseline="30000" dirty="0" smtClean="0"/>
              <a:t>+</a:t>
            </a:r>
            <a:endParaRPr lang="cs-CZ" b="1" baseline="30000" dirty="0"/>
          </a:p>
        </p:txBody>
      </p:sp>
      <p:sp>
        <p:nvSpPr>
          <p:cNvPr id="71" name="Šipka doprava 70"/>
          <p:cNvSpPr/>
          <p:nvPr>
            <p:custDataLst>
              <p:tags r:id="rId21"/>
            </p:custDataLst>
          </p:nvPr>
        </p:nvSpPr>
        <p:spPr>
          <a:xfrm>
            <a:off x="7134740" y="5317332"/>
            <a:ext cx="951764" cy="1800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TextovéPole 71"/>
          <p:cNvSpPr txBox="1"/>
          <p:nvPr>
            <p:custDataLst>
              <p:tags r:id="rId22"/>
            </p:custDataLst>
          </p:nvPr>
        </p:nvSpPr>
        <p:spPr>
          <a:xfrm rot="5400000">
            <a:off x="7169710" y="4382950"/>
            <a:ext cx="233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Kyselá moč při alkalóze</a:t>
            </a:r>
            <a:endParaRPr lang="cs-CZ" dirty="0"/>
          </a:p>
        </p:txBody>
      </p:sp>
      <p:sp>
        <p:nvSpPr>
          <p:cNvPr id="73" name="TextovéPole 72"/>
          <p:cNvSpPr txBox="1"/>
          <p:nvPr>
            <p:custDataLst>
              <p:tags r:id="rId23"/>
            </p:custDataLst>
          </p:nvPr>
        </p:nvSpPr>
        <p:spPr>
          <a:xfrm>
            <a:off x="971600" y="1949931"/>
            <a:ext cx="1154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RTA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4" name="TextovéPole 73"/>
          <p:cNvSpPr txBox="1"/>
          <p:nvPr>
            <p:custDataLst>
              <p:tags r:id="rId24"/>
            </p:custDataLst>
          </p:nvPr>
        </p:nvSpPr>
        <p:spPr>
          <a:xfrm>
            <a:off x="4067944" y="2486453"/>
            <a:ext cx="452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Paradoxní </a:t>
            </a:r>
            <a:r>
              <a:rPr lang="cs-CZ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acidurie</a:t>
            </a:r>
            <a:endParaRPr lang="cs-CZ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Šipka doprava 74"/>
          <p:cNvSpPr/>
          <p:nvPr>
            <p:custDataLst>
              <p:tags r:id="rId25"/>
            </p:custDataLst>
          </p:nvPr>
        </p:nvSpPr>
        <p:spPr>
          <a:xfrm rot="16200000">
            <a:off x="1386855" y="1679901"/>
            <a:ext cx="324036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Šipka doprava 75"/>
          <p:cNvSpPr/>
          <p:nvPr>
            <p:custDataLst>
              <p:tags r:id="rId26"/>
            </p:custDataLst>
          </p:nvPr>
        </p:nvSpPr>
        <p:spPr>
          <a:xfrm rot="5400000" flipV="1">
            <a:off x="6030162" y="1696071"/>
            <a:ext cx="324036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>
            <p:custDataLst>
              <p:tags r:id="rId27"/>
            </p:custDataLst>
          </p:nvPr>
        </p:nvSpPr>
        <p:spPr>
          <a:xfrm>
            <a:off x="0" y="169151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pH moče</a:t>
            </a: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1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5" grpId="0" animBg="1"/>
      <p:bldP spid="76" grpId="0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Leukocyty, nitrity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Princip měření</a:t>
            </a:r>
          </a:p>
          <a:p>
            <a:pPr lvl="1"/>
            <a:r>
              <a:rPr lang="cs-CZ" dirty="0" smtClean="0"/>
              <a:t>Leukocyty: esteráza granulocytů</a:t>
            </a:r>
          </a:p>
          <a:p>
            <a:pPr lvl="1"/>
            <a:r>
              <a:rPr lang="cs-CZ" dirty="0" smtClean="0"/>
              <a:t>Nitrity: dusičnany </a:t>
            </a:r>
            <a:r>
              <a:rPr lang="cs-CZ" dirty="0" smtClean="0">
                <a:sym typeface="Wingdings" pitchFamily="2" charset="2"/>
              </a:rPr>
              <a:t> dusitany (nitrity) </a:t>
            </a:r>
            <a:r>
              <a:rPr lang="cs-CZ" sz="2400" dirty="0" smtClean="0">
                <a:sym typeface="Wingdings" pitchFamily="2" charset="2"/>
              </a:rPr>
              <a:t>[např. </a:t>
            </a:r>
            <a:r>
              <a:rPr lang="cs-CZ" sz="2400" i="1" dirty="0" smtClean="0">
                <a:sym typeface="Wingdings" pitchFamily="2" charset="2"/>
              </a:rPr>
              <a:t>E. coli</a:t>
            </a:r>
            <a:r>
              <a:rPr lang="cs-CZ" sz="2400" dirty="0" smtClean="0">
                <a:sym typeface="Wingdings" pitchFamily="2" charset="2"/>
              </a:rPr>
              <a:t>]</a:t>
            </a:r>
          </a:p>
          <a:p>
            <a:pPr lvl="2"/>
            <a:r>
              <a:rPr lang="cs-CZ" b="1" dirty="0" smtClean="0">
                <a:sym typeface="Wingdings" pitchFamily="2" charset="2"/>
              </a:rPr>
              <a:t>FN</a:t>
            </a:r>
            <a:r>
              <a:rPr lang="cs-CZ" dirty="0" smtClean="0">
                <a:sym typeface="Wingdings" pitchFamily="2" charset="2"/>
              </a:rPr>
              <a:t>: nedostatek dusičnanů ve stravě, krátká doba v moč. měchýři</a:t>
            </a:r>
          </a:p>
          <a:p>
            <a:r>
              <a:rPr lang="cs-CZ" dirty="0" smtClean="0">
                <a:sym typeface="Wingdings" pitchFamily="2" charset="2"/>
              </a:rPr>
              <a:t>Použití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Diagnostika a </a:t>
            </a:r>
            <a:r>
              <a:rPr lang="cs-CZ" dirty="0" err="1" smtClean="0">
                <a:sym typeface="Wingdings" pitchFamily="2" charset="2"/>
              </a:rPr>
              <a:t>screening</a:t>
            </a:r>
            <a:r>
              <a:rPr lang="cs-CZ" dirty="0" smtClean="0">
                <a:sym typeface="Wingdings" pitchFamily="2" charset="2"/>
              </a:rPr>
              <a:t> infekcí močového traktu</a:t>
            </a:r>
          </a:p>
          <a:p>
            <a:pPr lvl="2"/>
            <a:r>
              <a:rPr lang="cs-CZ" dirty="0" smtClean="0">
                <a:sym typeface="Wingdings" pitchFamily="2" charset="2"/>
              </a:rPr>
              <a:t>Spolu s pH</a:t>
            </a:r>
          </a:p>
          <a:p>
            <a:pPr lvl="2"/>
            <a:r>
              <a:rPr lang="cs-CZ" dirty="0" smtClean="0">
                <a:sym typeface="Wingdings" pitchFamily="2" charset="2"/>
              </a:rPr>
              <a:t>K ATB léčbě nutná mikrobiologická diagnostika</a:t>
            </a:r>
            <a:endParaRPr lang="cs-CZ" dirty="0"/>
          </a:p>
        </p:txBody>
      </p:sp>
      <p:pic>
        <p:nvPicPr>
          <p:cNvPr id="4" name="Picture 17" descr="File:Proteus McCon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42" y="4924324"/>
            <a:ext cx="1750862" cy="17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8"/>
  <p:tag name="VIDEO_FILES_RECORD" val="&lt;Videos&gt;&lt;Video Name=&quot;FLV_256_1_72136.flv&quot; Position=&quot;1&quot; SlideID=&quot;256&quot;/&gt;&lt;Video Name=&quot;FLV_257_1_56992.flv&quot; Position=&quot;1&quot; SlideID=&quot;257&quot;/&gt;&lt;Video Name=&quot;143_1_267_1_27942.flv&quot; Position=&quot;1&quot; SlideID=&quot;267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Odeslat&quot;/&gt;&lt;property id=&quot;10012&quot; value=&quot;2&quot;/&gt;&lt;property id=&quot;10022&quot; value=&quot;Zkuste to znovu&quot;/&gt;&lt;property id=&quot;10068&quot; value=&quot;Správně - klikněte kamkoliv pro pokračování&quot;/&gt;&lt;property id=&quot;10069&quot; value=&quot;Špatně - klikněte kamkoliv pro pokračování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Vymazat&quot;/&gt;&lt;property id=&quot;10128&quot; value=&quot;Click to clear&quot;/&gt;&lt;property id=&quot;10133&quot; value=&quot;1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Před pokračováním musíte nejdříve zodpovědět otázku&quot;/&gt;&lt;property id=&quot;10185&quot; value=&quot;1&quot;/&gt;&lt;property id=&quot;10188&quot; value=&quot;The time to answer this question has expired.&quot;/&gt;&lt;property id=&quot;10189&quot; value=&quot;1&quot;/&gt;&lt;property id=&quot;10194&quot; value=&quot;2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Presentation Default&amp;quot;&amp;gt;&amp;lt;Question FontName=&amp;quot;Comic Sans MS&amp;quot; IsBold=&amp;quot;0&amp;quot; IsItalic=&amp;quot;1&amp;quot; IsUnderline=&amp;quot;0&amp;quot; FontSize=&amp;quot;44&amp;quot; UseDefFont=&amp;quot;0&amp;quot;/&amp;gt;&amp;lt;Answer FontName=&amp;quot;Comic Sans MS&amp;quot; IsBold=&amp;quot;0&amp;quot; IsItalic=&amp;quot;0&amp;quot; IsUnderline=&amp;quot;0&amp;quot; FontSize=&amp;quot;20&amp;quot;/&amp;gt;&amp;lt;Button FontName=&amp;quot;Comic Sans MS&amp;quot; IsBold=&amp;quot;0&amp;quot; IsItalic=&amp;quot;0&amp;quot; IsUnderline=&amp;quot;0&amp;quot; FontSize=&amp;quot;14&amp;quot;/&amp;gt;&amp;lt;Message FontName=&amp;quot;Comic Sans MS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omic Sans MS&amp;quot; IsBold=&amp;quot;0&amp;quot; IsItalic=&amp;quot;1&amp;quot; IsUnderline=&amp;quot;0&amp;quot; FontSize=&amp;quot;44&amp;quot;/&amp;gt;&amp;lt;Answer FontName=&amp;quot;Comic Sans MS&amp;quot; IsBold=&amp;quot;0&amp;quot; IsItalic=&amp;quot;0&amp;quot; IsUnderline=&amp;quot;0&amp;quot; FontSize=&amp;quot;20&amp;quot;/&amp;gt;&amp;lt;Button FontName=&amp;quot;Comic Sans MS&amp;quot; IsBold=&amp;quot;0&amp;quot; IsItalic=&amp;quot;0&amp;quot; IsUnderline=&amp;quot;0&amp;quot; FontSize=&amp;quot;14&amp;quot;/&amp;gt;&amp;lt;Message FontName=&amp;quot;Comic Sans MS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/&gt;&lt;/object&gt;&#10;"/>
  <p:tag name="MMPROD_THEME_BG_IMAGE" val=""/>
  <p:tag name="MMPROD_10905PHOTO" val="/9j/4AAQSkZJRgABAQAAAQABAAD/2wBDAAMCAgMCAgMDAwMEAwMEBQgFBQQEBQoHBwYIDAoMDAsKCwsNDhIQDQ4RDgsLEBYQERMUFRUVDA8XGBYUGBIUFRT/2wBDAQMEBAUEBQkFBQkUDQsNFBQUFBQUFBQUFBQUFBQUFBQUFBQUFBQUFBQUFBQUFBQUFBQUFBQUFBQUFBQUFBQUFBT/wAARCAY0BR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W4n82T7zVX8rfMu5aoQ3+6T+HdWi10qQ7vl3bd1fGfWY8x85GPKXLiWFNu5vmqvcap/o6xp/wKsK+1RnkZt21V/hqpbzySzfNu2r95qic41JBE1JrrzV+98tVYXVW/2WqrfXi28bMrLt3fw1iya8qfxLVyoe6axid/ps8e35f4avzbZVrzqx8Wxr+7WT5vvV0em6z58bNu/4DXmwwP7zmkTykOtWf+sZa8z8RLNbszfNXsTbbj5l2tXF+MNNja1bavzV9FhsNTKjHlPIri/Zt25mSsSaf958q1NqUU0Vw0at827dUUNrNLN8y12cnKehHl5Tp/Ca7Jo2/wBqvYtJvVihryvw7atAqs1dhb3jbdqtXFOXLI5qsjc1K/Z/utVfS7eS4uG+bcv+7VONGumWuq0HTvKbc1HNKRzG1Z2uyNty/wC1Tbjbu/vVe3ttbd92sXVLrYvy161L3YmEpc0ijfXCrH8yqv8Au1xetX+7cqbm3LV7VNU/1nzMvzVzM115sm7d92sKtXm901px5jPb97J83y7qseUsUa7m+Zad8vmbm/3qhuHZ/l3Mq1w/EehGHKOWX5vlWtrTYvlX+9VHTdOZ/mZfvV0Vrb+Uq/3aJS5YkTlGJH5DVXk+Vfu1sbNq7qy76X5f7tcEpcxyGLfS/NtVmqvb27Tt83+9TpnXzPvVcsdvyrtpc0omkS1b2XyruX+Gobqz/wDHa0o9u37tQsm+T/gVehQ94m5htZbm+7U0cG1fm+Vq2JLP/vmq8lq1enycsQ5ij8zbv4tv+zQqr5fzN8393bVhYP4qFiZW/i+9VRiMjVFi2tt21ej1FoF+9VebdtXcu6q827bRHlF8Ram1SSVv9mo1v9zfeqj83vTZJWVtta8woxNiO9qSO6+b71c/HcNu+9trQsd0u3dXHVr/AMo7G1byybq0rNP71ZtrUn21oJFX5f8AerypVOaRcYmhIio38O6q6/J81MW8V2ZqVvmWuynyyFL3iaP9+3+zVy1tVdqyFuPKba1bOn3G5lZvu13U/iMzQhsv4ttXo7Xa26pbfy60I4l2/LXTGRBBap8zbf7talqny/NVWGJV/vbqv7vKX+KtPa8vxHOTrLGi1j6xeK6tt3f3qj1DVPI3YbbXL6trP3vm3V5uJxX2Sox5irqWrN5m3dVOO/3feb5qx5rzzZmk/ip0e6fbtWvB9vzSOuMOU6ixuGuJNq/N/DXb6B9xa5DQ4FVV/wB3bXcaXBtX/ZrX2p3UqRsSX6xQsqVwPirV/wDXfxV02pfOv3vlrzfxdKywzMv92umnKMjCpGXMeU6hqK/20zfebdXf+BdbX7Vudv4q8k1KX/icMtdt4Psri4bcqt833q3qxjymseblPqzw/re+1h2t8tdZDrLbdq15P4TiuEhjVlbb/tV6Fp8DfLu3bq8GrEUKkpS941Lif7RtrY0n5P8AerDX5Plb71XrW68pd1ebUOiNSMTUvF+WvG/ihq62VnJub+9XqGoasqRs275dtfPvxWuJtSby0+7XRg4/vOaRy16nN7sTxvVpfPupJG/vVh3Tb1+X/wAerrJNGmaRt0bfLWTqGjSI23a22vr6dSJ2R5YxOft5fKuFb71d94P1FfOX5vlrj49Bm+ZirKtbGh28lreL95lrCvH2kQnI920fUVZVXdt+Wuot5Y5VX5t38NcD4biZoVb/AGa7SxiZI/vV8PjMvlzc0Tz5/EXvKXdWlYwLurJWfa3zVct7rbIv+zXmUOanL3jKMzeWD5apahatKvy1ftbyOVd1TbVl+7Xv06XtCpe9Ew9P0tk+b5a2I7PYu3burW0+1X7u2tBtNX5Wrr+q/wApNKMTj76z81dq/wDAqtaP4fVYfMatCSBfM21qLLHEq/3VWueWG5jWMOb3ivHp0a1m6lZqv92rl5rMMSt8y1jza3HLIq7lralgeb4jCryxMfUrDerbq878Qaaz7mr1iSdZY2auV1yzV49yrXs0qEaZlGR4/Honm3Xmbd21a6DRbdbVvm+XdVia1WK4krnbzW/sEknzV1c3KdPMdRqF/Cq7Vbcq1wOrX6y3EjK3+7VG+8UM3y7vmrHjut/zBm3bv4qz+I3pRlzFplaVWbbuX/aqNV8pv92pPN2r/FtqrcXCr92o5JSOq/8AKTSX6oyqu7/aqGPWfm+822sS6v8AZu21Whl82Rfmrup0JBGH8x2lveeau771XN6yr8zVzdjPtrQ+1bW+Wt+Q6eUo6l/rGVKzo7iTzlVv71aMnzfNVPyP3m6tY04k8p1Gh3Wxv4q6pdXWCNdu3/erzuG6aJlqS41uRuv/AI7XDVp+8cdWB1mreK/KjbY3zVxrXtxfszbWZm/vVNp9rJfyfNuau60nwbujX+Jq5Ze7EyjDl944Wzim3fN8n+7W9YxMu1mrqpPCS2/8PzVRm0ZrX5tvyrXDOoTzDreXYqtVy1ff95ay49yMqr/FWla/uvu1nE9ClPmOjskXyaiuEXczNVFb3aq7aZdXTOq/7XzUo/EayxUY+6Vr59rfMu3+7XN3krStV7ULptrKzbqx4ZWeRt7V3x+E451ZVC1awbtu6tSHbE1UYW2su3bTprr9996iMSZR903IZ1ddv3mq5b7t3y/drB0uXdJ/s102nqrNHQwjQ5jSsYmf5q1o3ZV/hqO1iX5fmq+1qtYSjzEyoSMi8umSNt1eW+OtXZFZUb/er1y8sN8bV5n4y8P7oZJPLp06HvGEqconzr4iuGuLxt1c+1dP4msGtbqTdXNMlfRUo8sT0qPwhC22rUc7fdqnGm5q6DRfDk1/IrKvy7qKkuU35uUj03TptRm2qvy17N4B+Hy+WrPH/wCO07wP4F2+Wzx7f95a928L+GVtYV3Ku5f9mvFxOK/lOGVTmM7RfBscUK/u/lX/AGa6ePSY7W3VVVf++a2obWOKNdq/dWobpti7a8Sc+Y5py/lOduP3Tfdqn5vy1p3irLuX+KsqSLYv+1REwjIp3EStWPNYLLN92t5ovlqq0X3Wr3KEfdJMT7GsUjbf++qRdyrWtcW/zfMtZNx+6Zvmr1I+zIK8krbqy7y6b5vm2Vcun2fM22sO+lXd/wDFVzVY/wApZRvr1du2s9b9Ub+KmalPubatZTP/AA/xV5nspSkaxidFDfrKy/d21aW6X5vm+WuXhn2VN9v2fxVMqAvZnQLft/erY0fUWiZWWT5l/vVw63Tfw1vaXK33qIwlEmUT2DQ/H32NdrMy1Jr3xaZIWWKT5v8AarzON22/MzMrVRuLdpZN3zVx1cvpVPelEPe+yWtc8S3WvTfO3y/71Zsdu23+9ViOBdu5v92nNu+Xc3yrWMI+x/d0wiRruSnMzeZ8tRtL93btbdTfvNu/4DXrUveidMZF6zn3yfK1dBYy+V91l+7urk4Zfs9XLW/bzPvVryGcqh6Jpd/t8v5q6hfECwLtZq8xjv8A7v3qbNqkm37zVXNymEj1BfGUe7/WVrab4qjlZf3lfOuoeIJlkbav3aq2/jW8tZF+ZqmVQy977J9gabq1vLt+atqTy5Y127Wr5g8L/E3ay75G/wB6vXdB8aR3VmreYtTzfyk80vtHcXmiQzwszKrfLXA6xoipcbfuqy12C+KIXtV+b5ttcrrmvQpIvzbm/wDQaJyC55r4isltb7+Gqtrbq33qb4k1lZ9UZUb5d1SWsu5flrxZc3tPeLpyLi2S7aP7EW6kZm/u/wAVWoYmbazfxVZ+2x27bf7v3q7ef3fdOiPumVdaTHbw7ttef+JrX7zL91a9D1TVPNVtq1w2sf6Ru2rWlKcpSOqnUPL9Wtf325VbdUNn51uyyf3a7JfDkl/cK21q3LPwNu+9HXs05Gnt4xOd0fV5ImVWXZ/E22uo/tb/AG6G8HsrfLtpv9jSf3a0MnUiybS5d7f+g1eurhvuq21f4qydJ2pH83/jtSSXS+Yy/wB2vjJ05cxz1I8suUdJulb/AHqvQxMtuy/dao7H97t/iroo7LzY1VlVdv8Adr06FDl96RkcHr26KORtv3a851bUbiLdt+796vaNa0NpVZWWvN/Emg7JGVF/h3bmWvVRUZHEw6vMsnytXYaL4gmi2/M3+1urm10n98vy1qw2v2da55y/lNZcp6XpfiiNoWVmZWrM1bVlumba3y1wkmqfZWb+7/vVXh17fNtdvlauilzRCNM1o9BW/umbbuq9H4XWJWby61PDaRvH5m6tqRofJbbWvPzGspcsTlbOzaLd/DU1rue427vl21obNqybY9yt92naTprSyL+72tXJV+I4+bmN7Q7BZVVq7SzsFTb/AHaz9D0vyo13ferpvKVVrbDLml7xlORl3X7rd8tcfrlwyLJ8v+1XdX0X8W35a4XxMn7uRd1epV92JnE851K9ae4+Vd1VfmRl3Veay/fM1V7iyk3blX5WryfdPUpcsYlG6vfKZtvzN/dWptNikvLhW2/LTodLZ5K6TR7Bbdd33GrKVeMTWdQ1tL03dtVV+X/arUktVt4du1ak0/bbqrVNJ/pTV51ev7p585cxg3DMi1zOqajtVlX7zferqNWi2xttrznWHZWk21FD3hRIVvP3n3q29LuPmVt1clb7nmroNP8A3W2u+UTo5Tql3MtaFnatL83l7tvy1m6eyy7W3V1WnxLtrsw3umEim1l8v3apTWu7+H5WWulkgXbVGS1/vfNuavWMIyOf+y/L8y/LVWaJVZflrpLiDau3b8y1k3Cr/d3U5e6aRM1ot9N+wbl+XdWhH87bVXbVqO3WuaPLzFnPyWbL8u3bVGaDym+ausuLDctZtxYL/d2t/tVhXqxiVEw1t1l+ZW3Vd01vKm/u1FNtgba38P8Adqut15TV4tScpGvKdNCyu1Q3235f71VLW/pLq4Zun8NYxKjEbDKzybdta0abv4qzdNgZ5Nrfw/NXQLb/ALuu2NXlHyyMO43IzbfmWtCxvdi8/wC7ReWu/wC6vyt8u2qM3+jqu35fl/hrSGJ94x5TqrfV9nl7mXdXQWOrLL95q8jkv5Fb5Wb/AHa6bS7+RbXc33v7u2u2Ncz5T0Rbpd3yt92mzal8v3q5O11xvL+Zv/HamXVFfdub+H+GuavVNKVLmKPijV9sbfvPmrkW1b7R977v3d1XPFF0su5d1c3Z/wClTbdvy1wyhKp7xcafvGlGzSzKzVuWKNuWpdP0lfJ+793+9V/7KsEasy/99VHsv5Tpio0/iNjSZViZVrqodUVF2/LXm/8AaXlNtDVYj1Rvvbqw9hLmMvrEvsndXmqRtHXn/ii4WWGRatNrLOG/2a5nxBfrtZW/3q7KUZRCM+b4jjdL0NtZ8SfL8y19LfDf4eKtvHujX/gS15H8MbJbrVFZl+Vmr7E8A6dDFZr8tVVqS+E2Uf3ZT0/wfHAq/L92prqJbP5dtdleeXBH8ted+KNUWJv9ZXDXl7p5PteWRDeXixSLVW61lYrf5WrnpNb82SsjVtZ+b733a46UfbSNpVPdOmbUvtS7d33qx9S8OLeMzMv3ao6Tqys25mrqre/jaH5a48ZOWHl7oo+8ee3nhmOLd8tc3faDHLJ/q69J1yddzbf7v8Nc1Giv/vV1YXFy+0PnOR/4R9du3y6h/wCEf8qRWWNfl/2a9C+xw+X/AHmqrcWC16EswjEv2siv4fXyl2t/DXRR3u1WUVRs7VYF+781TfZ2Ztq1zSxUahMpcxY8/wCZd33atLPWaqsn3v4adHL838TLXkVY8sjI2rO8b+9XQafL/wACrlbFd7V1GnxMq16+X0pVJBKRvWc/lfN8vy03UvEqxR7dyq1Y99cNbrtrh9e1dkZvm/8AHa+nlQ9nEzjKR0GoeMltZNzSVl3nxKj8v5ZlavI/E2vSO21JK5mO6upZNq/drz5csTWPNI9guvHnmt/rKjj8ZK0n3q4Gz064lVW+appLC4iXdtasPrMYlSpyPVNP8S/aI22tVv7as6tub5a8q0e/mimVWZttdlpupK67Wau6lPm94iMSHUNqzN/davM/GEX775F3V6NfbmuKxbrwz9vm8xt21aucveOuEOY8daVvM+bc3zVetdsu2ug1rwl5F0zKrbWrH8j7Kyr/AMBrtpRjKJ6VLl5QuJVVdq/3azZH3/3ttaF188i42/KtU5P7rf71dEYRHGJi3jt5zVDD96rl1EzyM3y7aqt8vzVsaI1LG427tm2r/wBq3yf7tYVvP5S7quWs7f8AfVQM1/v0zZ/3zTo/n+am/fZtq/MtAENwvzfM33flrPmT/SNv8NaEj/K27dVFfmkbb822olEg67wu6+ZGrV7J4feFLdWfbXgGn6j9lk3bq63T/HnlbY2b/gVeRiYS5Tiq80T2xooZ/wC7WVqGkfLurnNF8WrcKv7xW211kOox3kfzNur5SpUlTkcaOJ1LTfI+b+GqEN0qNtrqdcRWjavMdY1FbK63N8v8Nerhpe2idNCXLLlOmkuFeT7y/d+7VWS6VWb5tu3+9XOLrn+18tRSavu+Wur2Rc4e8aOoX7P8q1FbrtVpP4f71ZsMvnyf+zVvWsX7tVb/APareMeUrliSQ/J/FuqrMv75mZm3VbVFXczN92s66utzNtWtJFxiaFvdbW+b5VroNL1mODb827/erh1n/i8ypI72SJfl/wB7czVznTGfKeq2evRr8zNV1fEcbtt3bq8mXV5ol+ZlpF8QSRL8rVtEJTPa11GOVdu5awdeRZbeT/drhNN8UMzLub5f9qtK88QLLbsu5mqoyOGc+Y8n+IGlr5kki15XMmxmr1zxldLPHJtavL/srXV55a/xNXp0JcxpT90s+H9GbUrhdy/LXtvgvwXHFHGzR7V/h+Wsf4e+FPNaH921e+eG/D6wQr8u3+9XNiuYwq1SbwzoK28a7l+7XbWcUafcrMXalPt7pl/ir5epKXN7xySkbW5f++ay7751pv2r+FmqvNdLLI392iIzHukZG3LVOaXbWxcSx/drIulV5Nq1vTh7wEHms7fNTo/n+6qrt+WnRrHu3fLtoaVU+7XrUx+6V7qJdvzVg3yfLW5dS7v7tZs0W7dWnMTY5m4/i21h30+z733q6q+i+Vm2/N92uP1CJvM3bf8AZrTmGZsyszbiqtuoj0hrhvMVa0LW3WVl3fwttrrtL0lfs/mMq7am50QlE4K60vyP7zVRh05pW2/eWu71iyX5lCrUOk6SrSbf/Hqsjm5jn7XRpG+X/wBCrcsdLkT7q/L/ALVdhY+H18v7vy1rWuiLEvzVHLzESkcXHZbJF+appLDbt/vV0l1YeUzbqzb6eOJflX+Gq9mBz91EsTbdy1lzMvzblqS8v1abb81U5N0u3+LbXN7KPMaRjEkhXc3y7a0IYPvfw/LTdN05pdu75VrcjsF27VX5q0jHlMpHL3EDMzVLa27bvm3V0Mmlq7fKvzLR9g2t83y0zMr28TO1WptNklX+6rVcs4F27vvVrQwLL1/u1lP3ikcDeaH/AHvmaudvtLZGZdtexSaJ5q/drn9W8Obmbav8Nc8YyKkeV7WtWZU3LIrV1Wh+MJrBVV5Gb+9tqDVtG8pmZlbdWNDYTS3W1anllzGfKes2Pj+Se3Xa25aqah4mklZmVmZf7v8AFWPpfh6R1VVVtq1tW/heSWT5lat+UjlMux8y6uJJCrfNXWabZ7VVmqOx0byJGXbtrZ3+VH/D8teRX5oyKj7pSvr9bddq/NXM6lqzRSbVb73zVoalPvZvmrmbiL7RN/s0UJ/zDj7xY/tRpV2/Nuarmn6Q17Judd1O0mw+b7tdhpdkqKv96t/bxjI2lLliV9N8NRvtbbXRQ+HFVflX5a0LGJYlX7tXvtSs21a9GlXjI4p1TCbw1G38NV/+ETX+6v8A3zXc6XbLcN81bX9iCu9NPYhVD4zh1n7L5i7m+61Zba8stw3zVj3F03zNu3NVGNmSbav3q5PZRPanT5vePVPDt+sv/Aa7zTZ1da8r8Lozqu3dtrvLGX5az5uU4Z+6bl40bwtXn/iK1VmrqLq8/d1yerXH2rdS5jGMuY5X7Gu5m+8tUbyLbG1dBM628e3dXNapP97+Krj7x0xOa1a6VdyrWXpMrT3FaF5ZSSyfd+X/AGasaPpLRSK2371d3uxid/LyxO20OVorVVVq2LfdK22sjS08r5W/hrd0t185a8+dQ5Jx943LHRvNjXctdFpeieVtZV+Wm6bt8tf93dXTWcXyq22sovmOWUeUht4lgWpo7hXb/dqnqFx5SttX5fvbqq2t4u7/AGv7tbxqezkc3xGxdOrW7VyOuQLLH935q6Rp90fzVj3y+bu+ZU/2a7J1+aJrCJxM2m/N92ofsG7+GuiuIlTdVFkXc21t1eBia/Kbyl9kzYdLXduq1s+yt8+35akkdU/u/wC1WfdS7mrwvayqSMuYmW8Z2VUata1n8qNWZlWsO1t9i7vvVYkuti/Lur1adD2kfeCI3Vrj7392vP76Bri4bb93dXRaleebJt+as+GJd3zbv71elSp+zNYR5pGP9g8plZqtW8TfLsatKS181vu1cs9JZWXbXXGPMdMv5STS4vKj+aums71U/i+7WbDpzJbrtX7tPkRol5Xb/u1rH3TmZu/b1f7vzUxr9U3VzjX/AJUbLubdUM1+yLW/1kI0zXur1Zfus1Utnms22qK3W75lZq1tPX92u771TOsVGAWtv97ev+7tq5Hbt8tEafMv92r0e2uX2vKa06XMRrb/ACt/s1l6hZ7/AJvm3V1EdvvX/dqjfWv7tq82dfmkdM4xpxPOdQtZGuNv8K1V+xN91a7KTTmabd/DTZNL+aqjOJyRXMcjHFJF975a0rH5/vbfm/vVevNNVf4fvVRj/wBFmVv4Vqpe9E66fKbdnEqyfxba144ldfvVzLavGrLsq5HrKsqqv92uSUZFynH4TamiV4/l+b5awNSi/eeW1a9vfr5bfN/D/FWPqUv7xW/4FWUIS5jCcY83MQ2tgsrfN83y1sSWSwWK7fvVm2Mu+b5W/wBmtq8l2We3+Ku2MpRKlGPszl7i/wDs7NuaiHWW+bay1R1Ztsn3v4d1UYd235q6vdkYQ5ojtYvPtE33m3U/Q9v2xWak+xeau5V+ZadpsDRXC11Qj7pt8PxHoWn/ADqu1dy03Vkk+Vf4ah0m6WKFd/8ADViRvtDf3qwlKMTGrLmMNbdmkbbuq1HYTMu5l210Ok6M0qs33tv3q2V0ZfL+VVrKNWJiec3HmW6/xVyOtSyMzfxV6hrWl7Zvm+X/ANmrz3XtO2yN/dZvu1vGrH4RRkdn8L12NC23+7X1X4Tv9livzV8r/Dd/mjVW+78tfRHh+88qzVf4q8rF1eWR6EpR9mddrGqfu/lrzPxFdebM392ui1TUVlbbu+XbXJ3215m3N/wGvPlV9oeNye8c3M7J/F8tczrV03mK25tq112pIqL8q1yOpWrN/wChV6OBpe97xvylOz1ZopF2s1dXpuvSPHt3fLXFWtq25ty1uaeuzatLHUoyXvERidFNOzK0jf3ap2fzMvzU64nXbtVlosd391d1fOy933Yh9o0I/kba1WI7Vbhuf4ar+QzfNVqG68r5aw9lUl70iLmpa2G9vmWrX2NdzL8vy1Dpt75rVpH5lZq76NKUjqjynM6kyo3y1kreLu+8tN8RXvlM1YdjerO3y10+wlKXLIzPRNB/0hlrurOBVhrhPCe793mu5a8WKH/gNfX5dQjTiRIw/EUv2eNmryfxJf75pNv3f71dx4o1lWZo9y/LXnc229kZt38Va4qqb0qcZHJXVq08m5a3PCfhqS6mXcrfNWvZ6Mssi/Lur0Dwjoi27M235v8A0Gvma9fm92J3U6H8w3S/CUaLtWP7tXrzwXDKu1Y91dVYxR+Wq/e3VpRwK/y7a8rml7Q6eWMonguseGmsrxo1+X/Zqnp8v2W6bf8Aw/w16R4osFbUpvlrzvUovs8zbV219FQlyxPP5YlqNWnulX/gVdAtmsVqy7fm/vVh6TcL50ddRIjJb7l+61RKr7x1QlHl5ThdSsllkb5d3/Aa8/8AFlutu0f8K16xqFq0W7dXlvjxt8kMar/Fur18LPmNPdicrv3MrK1Rsjf3adHL833aczb2+WvUNkVZIvlb5aota7f/AImtqRfl+X733az7hVVmZqscTJm3LN833atWrMzfeprReb838NTWq7JKgDYs/kXbUmzZJu2r/d27qqrLsWrUb7/4d1BBVmX5qj8r5drfN/FVq4TZ/vVXkZfvKu1ttBcSjM/y/L92s1rpopPmarlxL5X8VZcku6Rm+as5R5iZRjI6jRfEskDKu5tv/oVekeHfFqyxr+8/2WVv4a8JV2WTcG213Hgm6aeZd7N/dZa8bE4ONQ5J0/5T128umnjavNvFlnJLJuWvUNJ05rqFVZdzVT1rw+u5vlrmoUvYnNy+8eQx2si/8BrSs9Lmlj3bflrqG0FUZa0I9OWKNVXb/wABrr9pE74xObsdLaKP73zf7VbEaKitV6aBYo2bavy1ntdR/NWblzGbM3UJWRWWsnzW/iq5fXW9mVV+7/FWbJLtb71bRjzExLSy/wANSbl+bav/AHzWetxso+1bvu0+QC1NKrr8tVWlXdTJLj5WrMur9Yo2VW+7RyFGl9t8qT5vlarX9qNLGy7q4ebVmeb71SLq2yOqlSKcYk3iK63R7VrL8K6X9q1Ddt3NTbidr2T5VrqvAtuqSbv9quyh7phOUj2vwDoixRx7l27a9NjZYIdq/LXE+F5Y4rOP/wBmrUvtW2K23bTr8sonnyNK61RYpNq/+PU2HUv/AB6uVa/aW4b5q1bV9yr81fN1aXvERNdrr+9VVr/yvl+7UDXSxL97dWZcXWz7rfLVQhEsuSX+9m3VDHOzf71Z/wBo3NuqaN9/3WrppxAGulRv4qjkvfvfNVe6ba25qx7i/ZZN1dkY8ocxufbd7fL92mtLvasOG9Vv4vmq5HcfK3zVXKSOvmXa1cvqm1Vati6lZ/8AdrJm2yr83/Al21hI0RVsV/iZflrqrW/WK3ZW/hX5a5SRvKbavzL/AHVqheayyfKzbquJrynQXWpK0n3fl/vVpaPKstwv3a8/+3yXDfw7fvfLXQaDqLRTbm+7WnKRynr1rt8lfu1P567dtcRD4j8pfmb5amh8Q7m27t1ZxMzW1J/vfN92uJ1i9aLd81b02qLKrL97/drl9ci3szbq05zSJjxv5s1XrdFT5m+VWqna+X975quR/eVm+asOY1lE2LFmRvl+ba1blr/e/irBs5V3N96tT7VHEv3qzqVCfdND5Uaq9wy/xfw1mya4qLtVvlqr9v8ANj21w+3Mrm1a3X95fu1tab+9ZcLXJW7NuXc22u98K2vmtH/ersp+8VzG/Z6Qzw/KrN/eqC+0H92zMtd1pNhH5Pzfe/u1DqWmrtb+7XTKHKTzHh+uaJu8z5d1ZOj+Hv8ASNyxtXpGvWsfzL/FUfh3SFlmVvuru/76qIR5pGMplzR/DP7tdyrW5caJHawrtj2/LW1p8Udvt+X5abrUq/w/3a9ONCInI4eZFiaTdXN6teeR8qtW9qEv7xmridcbzWavFxVOMQ5jLuNR81ttOt9r/wANZ0n3vmWrNm/zfeavnKk+X4SjpNPbZ935q6Czn2ba52x3bvl+7XSafYNKq1wSjWqS90iUjYt7rzVX+7trSs0Vm+Zqz44vKWj7f5W75q9bCwqU5e8ZfEdppc8duy7trVuf2pH/AHq8pbxKtuvzSKtU/wDhO4/+ey19VSl7pXKfNv8AZbSyfdWtzS/C+7bu+9W9HpccUa/Ku6tCzi2t92plI9urV+zEuaPpCwR/dX/drQa38qoY72O3VWrN1DXGVvvf981gefL3g1C6+VdtczeXC/N83/AaNQ1FkZt3/jtYsl40u6sfiKp0+YLyXdJtSqf2Bpfm+9V6Gykl/hatOGzZf92uiPunVCMYmB/Za7f9WtEdqsFa11Ktqrf3qzVuPNb71XKR0ylHlLUcvyr/ALK1oafLtmVt3y1l71X7tO+0Kn3WasOXmOT7R6JpN+s7R7WWu0tbpdv+1trynQbr5V2132hq1x8zN8tR8JzSjIdqjs0ny/3qr2qtFN822t+OwaVmZvur/DVC+tfsvzfdrCUjD2fKMmn8pv4aoXl18v3vlrP1TUViZm3bqx5NX81du75VqZVfdNoyNWaVWjqhv/2Kr/bN/SnSXHy/e+b/AGq8SvzSkT8RDeSqvy1Q3KjK38NQXl+sW5m/3qy1v/3zf3WralhuaXMOMTomn+Xav3ap6ldLawq33ty1ntq0art+asu6vWnm+9X0NKlyxOiNPmiElx+8q9byq23dWSv3qvR7vlVWqpR5TX2fKdBZwbpNy/d+78tdlpOjK0att3bqwfD9uvlr827dXfaOqrH/AMBqoSMKkuUoyaSsUe3b/D/DXP6pZ+VurvLh4/LrjdelWJW+at5HHH3pHF337pvm+WsWS43SfM1Ta1f/ALxlVt22slbhnZfm/wBqsOU9WnH3TchbZt+Zf7tbUN19nj+9XN2fzruVflqW4vPKj2s1ZsylTkbra8u7buWtS11lW215jNfssm5W+Wr2m6z91t3/AAGs5RNaUuU9btb9Wj3fw0+4njl/u1wtnri7V+Zf71W5Ne3L975VrklSKryjI6OR413NUe6NvmbbXM/24sv3W/8AHqmh1L/gVckuaMjgLWoJvbcv8P8AerndQZVX7y1tXF6rKy/xVz+pXG9tqt8u7+7WsKki480vdMWSWTd8tSWt5JFMvzVYkt127moazVG3V0wkaxiXodWkRf71V7zUvNmjXdVP5opPl+7Rs/fK38P3q6YwiVynRaXLt2/7X3q29QaR442bbt2/LtrK0dVlVWrotS8tbFfu/wC9WE4+8dUo/uzg7xt9w3+zWhp8Ecu6Pau1qqtYM8zNtrW0ewkik8xvu7a3ic0YliSwjt4dv8X96qcMCpIzbvl/hrUvIm3bv4ay5nVV/wBqt4hLml8RcW6Xy1206z1FfM21i/aGeNtv3adY28jzK1Y1KftDE9c8O7Xs41/ib5q6qTTdn8P3V/irhfDs/wBljX+7XZf2pvj27q8SvGVMU5HI+IFj8xty/NXnPiC183+H7teratp3mxyN826uD1awZWbd/drlpVZSqHLEh8Ev9lvNte1aTrKxWfzSfNtrw3R/3VwzfNXZR635UaqrV01qcqkjWXwneXGr7v4qz5tSV5t26uRuNcb+9UNvq29mVmqqWG/mMonXSOsv3mrLvLVdzbajtdSVVVt1Na6Vlk+b/ar26fLGJZmtAvnfMu3/AIFTo5/KkqO4lVGVVZfmqrMzeZuVq8rE81QDUW482T5fu1uWK7PLrnLFleRfvV1Omrv2/wCzXn0KHtJESNJV2x7ttY+pXS27ferYun8qP5f7u6uF166keT7zV9C8D7pznSaPrK+Y33a6SHVFb7zf99V5Tpd5JbzbmrqLfUfN/wBpamGE9mbRK/jKVZY22NWTotq26Na1tStWvGVfvLtqextfsq7VX5aib5ZG6Ol0O4+zxr/s1c1DXtsLba5/7RtXarVm6ldM8e1q7qVfliKUTJ1jVGnuGVW+VmqTS7X7RIv92seRPPulX+7XbeGbPZtzXnYmrKpL3TahUjT+I2tP05YF3Mq1uabdfZ2+ZV2tTY7dfL+8tV2i3N8v/jteTyyOmriY8vunRabPum+98tbnmrb27Nu+auRs/Mt1p1xqzfdatvd+0eZ7eRDq0qt5jP8AeavL/Ek6/bNqsu2u21bVFWORmavMtauvNmZtv/Aqz9uTGpKRLp+qbZl2t/31XWLrn7lf3nzV57p7+bdf7tdBDE0tZe1lzGpc1TV2ZW2/NXmPiRmlk3H726vUrfQZLj5lXdWD4g8ESNt+Vl+bdX0OEqfzHXTqcvxHltvayTyfIu5q0F0tovm212Fn4Va3k3Nu+WrU2jNt+6tem8WdkavMed3EX7z+7WLdfe2rXfalpP7xtv3q4+4sGiuG3K3y11068ZGsJ8xDDFuVf92o1t2RttXlX93/AA/L/dpI9z/K22tjcgk+Xau6rFrudd3zVPpultezbUVW+au50XwW11br+7qJS5TmnPlPO7x2Ss9pd3zM22vRtc8ByQN91q4e+0Ga3ZlVfu/3qIz5iI1YyMGZ2lbdUclv8ta1vprbtz7mqSSw+Vv7tHMdMYnO+R+8+au48FxKnl/w1za267q1tDnaCRfm3bWrLmCUT6A8Myx+WrN/dp2uTrKzN/Ctcfo+veVZ/LUWoa8zR7t1cNWJxTj7wupajHFMqq1EeqR+XuVq42+vGluNzNUkN03ltu/3a5vZm9LmjE29U1fe21WbatYkl5/FUczt5fys1U5H+9W8YmUviJpJWl3Krf71VpG+bbRupip8v3fmrUIxGtuqHzf4dtWmiqtIu1m/vf3aZUSC4utqttrmdSvWaRvmrWvJf71c3qDNLJuropx941tEo3F03mVH9sb+9Ucys/3ajjtZGk+7XTKMRGpp8u/+KvSPBsSo0a7f9quF0PTmfbur0bQYGiZdq1xzly/Cc048x6Rp9/tt1Xd92rTXjP8Axbq5m1lZq1Ld2Rq5ebmOTlNKNm8xWrbtWZF3fw1gRy7PvN81TLqW35a5ZQ5jM2JH2/MzVm3Vx83y/dqvJds/96qtwzIvy/PRGmOJYVt7fLWpZxNt/u1i2M+/d/Eu6tZb9UWumnEJEepbVX7vy7q5PUGbc1dBqV+rrXM3EqtI3zV0uMTDlG28u2T71acd1tWsDzVikb5fmqb7ZsXb/C1YmsYl+6ut/wDF92sy41Hyt2371Na43ru/u1j3l1tZvmqOXmNeXlHXV/8A99NWLeXv3trUlxeb2+b7q1Qkn81vl+7WkY8ptE0rGVm/i+9XRae/lL8rfw1zmnxNEvzf3a2bVtqqy/NWgGlcXX3drU2z1FkuPvf7y1CvzL81NWDbJ5jLWcoxM/ZnSW91827+9VPVLhpY2+Wmwqzbf92r0enNOv3W3VhymZzqvtjbdQ1/93bXQTeHtq/drFutDZd23+7UyCUiOHWWib5mpzas0vzM1ZrWDRN8y0qqyNt/hrkcZSMi214zfd3Ves5d/wA26sJW2NWjay7V3URoGkYHV2+1lVt26vRfDM6wRq27/arym11FUtV3Mtb2l+KFVY1Vvlr0qFPlkVKPunvmj6irMq7qk1S83Kyq3+1XnOh+I/NmVVaust2a9rurxjGJyS94ydQtWumZn+7U2n/uJFX+GtS6SNY2VdtZKyrEzV4/vc3MSzchv1i+81ZOpai21v4qjadpV+Ws+6iZmr1adX3SeUzbr54W21y+pQN826uquNyf8BWsm88uWNmrysZHmCJxM0SpI3y1Np67pNq1cvoN+7av+7Uemp5Un3f/AB2vDhQ5pe8dPLzHYaLp33dy7q7C1VYIVbcv3f4a4/TbxVjX/wCKrYbV41j+Zv8AgK19DQw0eX3TLl5S9qF0sUf92uF17xQsDMu77tHijxR5UP3l2r/31XmWoXrXl4zGRtv8NTV5aZPxS901dQ8VzXHyp81ZH9r3H95qW3t1Zl21d/s1f7q1z+1OhKKOtuIlVvm/hqjJdeUzfw1dvJd33WWsyaLd/wDFVVepyi5veKN9q7Kvy1k/b2uJvm/hqxrFvsXdVO1t/tCrt+Xd96nSlzRNIlia3+1Qrs+aix0GRpF3Lu/3q6LRdG2KzffWuo0nRllmjX/2WtSpT5fhMWz8P7LdVZahvNJZF+X5f+A16VHpaou1V+X/AGqjutB82Nvl+X/ZquXmOSVX3jwnXtLkRW3L/tVzELfNu217L4q0byoZP7u2vHZoNl1Iq05R5TqpVOb3SRrptv8AeqvNf/LtVlqOZmRf9qqG/dNVROvlidv4fuvutXqXh2/j8lV3V4npt79l211Gn+KltV/2qy5feOmEY/aPblv44oV/g/irmfEmsx+W21q8/wD+E+aXcu7dUDa817u+b5f9qsKtMwrx9p8IupajJcNIp+8vy1n28+6Tbu+7WTfaltaT5maqlvqjLN8rfLXLGhI4Y0zrft+1fl21T1DVP3e1fvL826sX7fu+6zVDI7S/Lu+Vq2jhQ9mR32pb5NzN8zVHbzyM3+zUn2Bmari2Gxd1dsaUYxOinGJCzb13VXaVfM+VfurU0nyblWqsMTSzfe+WtbnXGnzE0LNurUt5dirn5v8Adqv5DO33fu0L8u5qmXvGvs+U6vS9UW32/N8v+7XX6Xrn3fmryeO4+bau6t7Sb+T5VZqxjHlOSrS5j0q41neu3durj/FGqL82xqJLxmj/ALtcrrl0zSfxNW0Zcxxxp8sjJvpVdm3VDapvk21VvJ/uqis396rWny7f/iaf2T1KcToLNPKhZv738NZ98+xW2/eq59q/0dY1rF1K6VY22tWMYlTnGMTHvp/3jVXt5ZE+7/ep8du11Iu1WZq04dJZ1+7RL3Tz+X3uYij1KRP71PbVJEWnSaayLt21TktWVvm/hrLnMi1HqjJ825v92tG31dlX71YS27bt1TQqyNt+8u2sJRjIR0Ueqf3m/wCBVXWfzZG/irLXzP8AgO2pIUZZFZV+WpjSibR902GZXjVadNt3K1VIdzSfP93/AGaW8l3r8q1lzcsih0m16mhX5d27+Gs3z9q/7VaFjKvksv3q74/CXE2tLnW3X+Kugt3/ALRj8s/w1yNu+1V3NXQaHdfvP4aOU39rH4S9b6T+8bb/AMCrej0lorVdq/LW14d0b7UvmMvzV2Enh9fs8aou7+9WXLIw548p5HqEG1dq1y01k0tw3ytXpevaQ1vJJ8v7uuft9O3SM235a0jLl+I551Ob4TAs9GaVl3LWza6Dsbcy101npaqq7l21e+xxpXdH3jH2hh2f+jrtrRt7/b83zbf7tMuolXdsrImZlX5awr0I1Ihc6mTV45Ya4/XLiNpGVW/2qbNfyRfe/wC+a5vVNSbdJ83zN/drxI4XlkU/eJvtGxvlao21FvM2rWbby71Xbu+7t+apI0bzPlrp5eUmUTT81nbbuqzDKy0yG1ZI9x+ardnYblX73+zRKXKdPJ7poWc/y7mpWvG8xqv2ul7bdv7396oZNO+aopVZSkczKMe6eTd/dWq91/Ft3VsQ2Hys275f9msvUPkkba1ehGmHMOsZ/wB4q7q7fQ7hW+63+zXnUe5Zl2tXVaTfrBGvzVdClHmJkd9NbxywtXJ6lpPmyMv8NaVnray/u91XG8uf+792vo6XLy8pzSOHm01YtrL/AAtVrT4v3i/3a6C8sN33dtUVs2ibcq/LUV6UZEly3iXbuaq98yxLuX71RzXX2dflrn9S1dnb5m2tXzGJhynRGRsNdblqrJun3fNWfayyXUi/3a6jTdIadl+X/vmvNjKRcjF0/Rmebdt+bdXbaTZ+Vt3L/s1c0/w4zfMq10FvpLRL8y/NW0ISMeWRRWJl27v4akjt13f7Nai6TNt+7TV06RfvLWFXmiL2cimyrtrD1L90rNu+9XTTWciL8qtWPeWEjq25a4Je0qFSpnneuXUibtv/AI9XG3j7pGruPElkyyMy1wt1EzTbdv3q5o0JRl7wQJtJt9y+Zt+Zq7DQ4PtG35flrBsbXaqqv3vu123hmJYpPmrohTlzG8TsPD+iK23ctXtW8Pxyr91a0NPuo7e3Vm/hpt1q8Kq25q9WnzRiVI4HVNGjik2/crDvLCNV/wBqug1jVoZZNorFknWdtvy7f71ceJqyiRGRzt5pO9W+WuL1zSFTzG/urXqF48fl/L8tcnrCLL/tV04GvUlI6qU5HmdwvlblqGFdi7t1aWrLsuqhWL5fmavsqfwnpxl7p03gfS1urhfl2ru3f71fQHhXwvHLDHlVrxvwDti8tq908O6tHFbrlq5a55VeoZvibw5Dt+6vy15P4o8PW6tJ8v3fmr1LxN4jjZZF3V5b4m16OXd+8WuSMpHNSkec31qsUzVk3Hyxr8vy/wB6tTUtSXdIy/3qwbidZV+Zq76X949ynKXKQsi/w1f02La33apW6s7bavQy7W+VlXbSlI0kdBa3Wz93/DUN9e/u2+8y1ntcfNuVqmjiaVf71cxkU1n3N/eq1C2+pP7NZF/2qmt7WRmVVX5aCeaI1Vao5rf+7WtHpcnzfepzaRI/zbWWlEPdMCGJn2/LWnDaqyr/ALVXrXRmb5mX/vmrX9nNuVfm/vUzHmMia1X5ttZTWbNu2r81d2ukN5e5VqW30FW+bbVxiTzxieX3WjSP/tVTXwk1x8rV7ND4XWX/AJZ/99VpWvg+H5flXd/u11RjymMq54dH4AZ9vytVpfA21v8AVs3+7XvMfhqNfvR/w0y88ORxR/dpyI9seIQ6D9jb5l210GmwLEu5lX7tbmsWEcTbVXbt+b5qwfN2NtX5VrgqFwqcxqW9xHF93bVpbxWb5WrnZLpYvlVWZv4mq9p9x5v3ttZxplyib+9nX+9Vm301mb/x6m2MSsy7fvV1On2at/tVVjjZQhsN67dtQ3Vg21vlb/vmum+zqsfy1VuIl+9W8Y+6YuZxjI1rM23btWo5L/Zu+781at8ixbvu/NXPXVvv3L826uSUuU05ildauzNt3NtrNkv1Vdv8VLeWrKzN/wCzVmSSsvXbtrSM+Y3plqa8+7tpsF638bbf9paz2dpfmVf9qnfbFVWZqqPvGnKXpLpUXdu3VzupXrJubd8tSXF/uX71Yt5ceb8tXyhy+8H2hpa0LOBvlZqp2MSv81bUG3/gNM15eUtW8VaVunyru3VXj+Rl21etVZ2Vl+ZaXMTL3S0tu22pobVm2/LVqOJvvbaswwfMv3ttRE5faD9Ptfu/7vzV1Gm2C7VZvmrHtYlX7q/erotN2pXVCmYSkXJNNXb8tZV5oi/NuWujt23t92priJX21E6UQjI8v1LQfvfLu/irmbqDyGb5dq16hrCrt+Vfu1w+pWSvI25V/wBmsPZ8pqjmNn7xm/hpYZWVWq9NYfNVWa3VNv8Aeq/ZmsZELXjL8u6nWN7J9oXZuqPyGdmbd81WrO12su2qj7pUjvPDd+3nR7q9Isdejih2pJXjdnL5UK7WZa2LPWWRtrM1Ep80TnlE9U/tffD8zLuqvHL9ok+9/F96uJt9e81du6tbT9U/i3fLWXJzC5TtI4liWiaBXZmrLtdS81v71XJr9Vj+VqmUuUJRM3UkVf8Adrkr64WJv7/8Vaesaiy7mrg9U1Jmbcrbf4awlLmI5S5cXqvN8q7v4qjt7hUkkZazY9zfw1rafpsjr8q/eqfZ8p1Uy1b6l5C7m/u/w1VvtZmlX5WZd3zfK1aC6S275t3/AHzUN1pCxKzKvzbf4a15pF04RqfEcfqk7TybmbdWHNOqyLuroNWtWgZtu77v8VcbqUuyp5PaHQ6Efsm5pt0vmLtZq3vtS+grzmx1HZIrVsf2zH/dq1hjD2B6H9o+0XH3V27aSaXyvurT4YFRWasy4ulVmY/ermqUvaGHKQ6g32j5ar6fB5Um7/x2nLP58i7V+9/eqZpVtV/2f9qsI80fdJlE6TSbxYl+auk0/WY4mX5v95a8hvPEq2v3GqG38asjf+hVrGMieXmPoWz1mFlXc1X21SPy2+Za8K0/xur/AHmrRm8dfL/rK7IGfsTqPF2pR+XIqt/C1eM3ksbXEjL93dWhr3i1r+SSNJP+BVzMl/ub+H+9RU942pQJrjbVP5WXcv3qGnklb/4mqclx/CtTGJ6EYmlCy7fmb5lrPvryTc21mpI5W2srVBMnmtuVv9mtIx942JLW8kVvvVs2+p/e+992uWaXazVYj1Ftvy7a15eY0jKJoahP5rbfvLUdmjL8y7mqrJe/aGVa1tNtdu1vvKv96q5TllHlkXbe1kf7ytWjb6dv27VbbU2nxK0dbkKqkfy1pGJySlIq2umxosn+z/eqnqDxxfdrSur1dvy7a5fUr1fMb+7Wc4lU+aRXkf8Au1YsUVmrL+1fMu35q2rGX/gNYnr0vdNKO1X727+GqtxZfL8u6rVvP/e+9/tUXjr5e7ctQdZmxqqttb71aFinzbfmrN3fN975a0rW6WD/AHttRL3jnkbLf6va392uS1q4+Zq0LjVlZqxbydWrSMTllEyG3SzbtvzVds4mSTc3y06GBXb5f4q1rGwaXd8v8NOUi4lfezL8rVl3Fu0sn3f9muuh0FttSf8ACPNub5VrLmJnDmOZ03Tf3m35q6610tUVdy/LTbfS/s7Rrt210Fvb/wCz8vzVzVJC5YxMWbRlb+Gs+48PfNXXfK6su2nNEu35a5eaRn7OP2TgZNB2N93dVFtL8qRWb5a9AmtVf5V+9t+asnULJdq04ykYSp8vvGDDZ72X7u2tZdGXb8vzf8BqOH90y/L92ty3l3R0SlIw5jH/ALGVP73+7WXeWDJ81ddJtVay7qJW3VmioyORktW3VsabYfd3fd/iq19gVZm+b7ta1jB8q7tu2n7flKlIy2g8qTb96r2j/JeR/wB3dtovPlZmVfu1DZzqt1G21l+avQjU5omR7p4V2xRx/d3V3ljF58bSMu2vJvDesr+5+avQbHW44rf5W+98tHMZfCZHiTTluGZVrnpNEWDb8v3a7KFFvJGZvu1HfWu7cu35a4p1feM4nJq6qtRyP96repWDW7fxVhTXTedtropVTOMveHXXzLWfGu75WrQVty7ajki2t8q/NtrvlL3TcwdUtWaP5Frh9ai+zybW/wB6vSNQZVhXd96vPfEUu5mrmXxG8JcoaSvmx7fvVvWOl7m+ZV2/7Vc34Zn/AH21q76Py/JX+9/d21x1Zcsjp934h1nYea38KrWtHZLFtos1VIf4asRyr5jN8vy15kqvNLlMKtT+UuxosUbVSkb5vm+7trPvNUV5Nu6s261ZUj/i3f7Ne1haUTj5uY0ry/jijbc22uP1LVl85trfL/eqG91GS4ZtzVzd9dMrf+hV2T90cYnTQ36v833qkk1Tyv4q5OG/Z/uttrSt91197b92ojPlNOU6jSdZkaZfmr0DR7zz1jVq8r0mLZMrfNuruNFvdjLt/irSGJ5ZBKmd8qK38Py05rBZY22rWXY3TS7VrqtPi/c/NXsQq+0iZxoc0jjdS0ZtrVzLeH5JZv7y161qUEe3dtWsOO3hST/a/vV5teh7SR30sHL7Rk6D4ajihXcu5q7zRdEjiXdWXDdRxfd27Vq5Dr0cX8VRDBnr08HGJ2FrZRov8NXobONm+Za4lfFC/wALVatfFCs27dXX9WidUcNTj8R6Bb2UMq/7NSNpcb/dWubsfEq7V3bq2IdbXavzVjLCRkaOjTkXF0GOVfu1XuvCUbr935a0LPV1+Vq1obqOXbt/u1l9UjEz+qU5HkfiD4fNcQybV3V5vefDSSKZm8tq+qGsI56zbzwzD83yr81H1SMjmqZdH7J8xw+EpoG3ba1LPSZLdvu/7Ve5SeEIWbcsa1TuPCCorfu1rP6pymUMH7M8putRkt7X+JW21yupeIWTd8zV6V4g8KSIrbV+WvI/FWlzWski7WqPZcpwV6XLIy11lp7iT733qtLqWxfmb/vmufhRolZm+9/dqNrpt3yr8tefUwsakjljT5jam1Rdrbm/4C1Yd1ebqr3TSOy7mbb/AHaktbNn+bd8tdlKhTonXCPKY9xZ+azSN9371VWstrfLXVNa7V+Vd1Z9wsaN/tLXoRq83um8ZcxpeG2+zx/3a7P/AISH7Lbs3zV57a3DfMq1b1CeZ7do933v7taSjzM56tLmK/iDxbJP5mxt38O3dXJ3F/Jcbt7VoXGmttXdVObTmRf4vmq40uUdOnTpmLMjP8tQtasq/Kq/LXTWujNL8u2r3/CMs6/KtE5cp2RnE42NGVW3L/tU37QzMqp8tdBqWgzWq/d2r/C1YMdqyTbmWsubmCUol61Xe3zLXTabZfKv3azdFsPNkVtvy11Fvb7PurtrGRlKUYliPS45f9qtG18Pxuy/LUFnKqt8zV0Wmzxs1BxSmV4/Dmxflp3/AAj67tu3dXWWrQsq/LUzLH/CtVGJz+1kcnHoKp91f/Ham/4R9d392utjt1/hp/2VWVdq/erenS5jOVQ4+PSFVm2r8tWodOWJV3Ltroms1T5gtV5Lf5tu3dXb7My5zNjt13fNVuHbu/h/4FT2gbbUapt+bb92r5Yi5pFyNPlqjrG1Y9tSTXqxf981z+uakvlt833agEcj4iZdzMtcZ9o/eNuZtu6tnVtSWfcqyf8AAa59WXd826uCr8R30okcm5m/irQ03zF/75qv9/av8K1vaXZtLtVV+9WXMb/CbGkyttVq7LTZf3aq1c/Y6W0X/Aa3rWBkX5qiUjhqF77QyMv93bVW8ulqG4l8pfm/u/LWDqGqfK37ys+cwjEmvLqP5t1YbSrLI3zVl6hrK7mVW/75qvb6ku771YyjzHRCJoahAvzN8q1y99t+ata+1RXj+b5q5bUr/cv91f4q6KcOU6IxIJLxYl+9VKa983733aqSJum3fe/hqT7Ozrurf4ToIZLj5vvVCv3vmqdrXYytVZW2NSDlNKGVVj+8qtWhby/L/erDjdk/i+X/AGqvWstKQ/tHQWs+7+78tb2lp5si7fu1ydq+1q6TTbpYo1+asmcs/dOqtbX9381Wvs6ptrNs9R+6rMtXmvY/4fmrelKJylqP5W+Wtizbb/u7a5lr9Vpy64sXy7q6faRIO4hv1VfvVTvNeWKP5mWuJuvFSxRt8y/8CrkdY8ZN92spVeYOU73UPEEb7vm+WsBr9Z5vvfL/ALVef/8ACQSTyfeatKxv2eRd7VySkaxidoqq3+7975azbiLzW+b+Gm2d7uX+KtCNVl/3ttaRlzAjH8r5vu7VWr1mv95asSWtRyMqr8n3VrGpLlK5iSRtv8X+9tqq16yN8zfLUFxebd2GrIa63Nu+XdURkOMJSOqs7/8A2q6bSbxvLVd1ef2M+/b81dFY3/lRr/drojI2jHlO6t9S8rczNUdxrm75d1cv/anmtUkbszVlIxLmpX/mx8tWDHZtdNuX7tb8Nr5u1WVWrXtdDXau1a3pUOYhmXpOif3lrrtP0T5dzR0/T7Bbf71b1ui7fu7q644YylMwpNOXc3y7aydStdsLL/EtdffOq7m/u/xVzWoTqyt92sKtL2ZtTqcp57rlrvjb/ZrzfxBAyfN/dr1jUnV/MWvOfElvtVmauametGfMcbD8zbv4as1A33m/u0u4/wB2u9bG57K15sh2/wCzXL6pqSs3ysvzVV1DXPIVvmrlLrXGlbd92uKETzow+0dPb6iqfKzfdptxf+ay7W3Vxrasy1Yt79mkXa33qfshygaV5E07fLVFrCSKTc3y/wDs1dBa26t96q+oNGu1Vb5qwfxEuMYmarSRfdao7y6kVdytuq021/vVXkVZVbdVRNOXmiZvms7LuqxGjPUi2bJJ8v8Adq8sSpHUTcjAz22qFVaz5P8Aa3bq0pEXc1Z8yfvKuBrAkt/nbbWh5G+P7vzf3qNNtY0+Zq2FSNYf9mql8QTkcndWTK3/AKFVVYmRvlrqLq3jlkVl/hqjNYf3v71axkZRnymXCuz5q2LO9jRlXc1V1gVt22oZk8pvlqOc05uY6SPVFT/lpWhDrK+Wys22vPWv5F/ioj1SR1/1lbxH7KR215rK+W3zfd/vVzv2xriZvvNuas9bhrpl3NWpZ2G5lb+JmqZS5TphGMSORFVl2/ere0+fZGu7dWe2nM+2lXzLVvlVttZe0jIftIm011s2tTJL/wCX5v7tYsl7/wB81Tmv2+bbU2NPamtcapGjVXbV2b7tZaztdSL81bmn2au3975an4QjLmK7SyPJ833ttSRwSTtu/irorHw/9o+Zl+WtiHwrtj+61RziOVtbD5vvV2Wh6d8qrt+6v8VNh8PyRfw102j2G1dzL81Z1JjiTW+kebtXbVqPRFb5VX7tbFjAzt/8TWtDYfxba4pVDU4O60PdJ/s01tOaJvlWu6msN/8ADVf+y1/u/NS5uYjl5jz+8ia3b5V27qrx3So3+1XX6ppauzfKrVx2oWEkE3y/db7taRiHKSNdLuZl+81YeqTt83+y22nM0izfNVW63T/dbdt+Wr5TkqcxjyX+2bcv3avWurf7VUbjTpN33aktdIkVvmVq5pnD7M1v7U3rUMl+rNVO8tZLddy1iyXTedtVqXLzBynVQzxs33l/vVe+3xrH/tVxMd581Wl1Fvlbd93+GueVKXMa8vumvqmo7pNq7drfw1mLdb7hdu1WrLur/e27+Lb/AA1NYuzNu2/LXfShI0hTPSND1Hylj2tXXafq81wysrKy7ttedaO+7av/AI9Xa6a6wWu5V3NtqakZG8sNGXvHoGl6vt+XduraWVXj+ZvvV5XZ635E27dXTWfiZWXbu+7WFOhKXxHBUpezOi1KKF1auRuoo1ZttaF1ryvH/DWHJdLOzSM1ehTp8pySiTW676JnVF/2qLeVVjaqt5cKm5lauywFHUtrRtXnfiSLymau2uLpmVvmrlfEVvvVl2/dXdXHKryyNYnM6DdfZ7rmvSNNn+1KrLu215Ou6LUF/wB6vUvDMu+FVWsK8OaJvKfum9ub7q0643eWu7dtra0/TlddzL/DRcWH92uCGG5Zcxx/EcfebkX5ttczq07fLtZtu6u21Sw2Rtub5q4fUrdvM+Vd1etSCJm3k7RR/K1Yt5L+7ZtzVr3CN/F/DWFebpW+WtZHQNs33Mu6uo0t/N+7/d+ZaxdJ02SXaqfN/u16J4V8JNLtZlba1Ll5jenTlIm0fQ5LjbIq/L/tV3Wl+HPlVtu1lrpvD/hBYrNf3f3a2LyKHTrf7tdUMMelDDfzHNx2X2Vl+78tTSa8tqv3lrl/Eni+OBmxJ/wGvO9Q8ZNPJ8rfLXo04ezN+WMfhPVdQ8W5/wCWn/fNZn9t7vm3V5nb6y0sjfMzMv8Aeras73f826tOY2hA7hdUZ13KzfxU6O/ZmrHsZfNVdzVvWMSqytRE6uU0rWKSX/ZrQs4JN33mp1n5aKv3a0o9tbIssWqt8qq1bVirfxM1ZcbqrVcjv1Tbu+X/AHaUoijynRWbsq/ercs7pl27mrk7G/V1bdurSjvNv3W+WsTY7ixvV2/erQaVZa4mxv8A5q3Le/3rS+EDcj27v4akktY3WsmO6/utVhbr5fvUwKepaNGyt+73f7NeZ+LPA0N0sjLHXrHm76p3Vmt0vzLWM48xz1KEakT5P8ReDZoJG/d7f92uFvLdrNmV1+78u2vsLWvCEN0v+r+9Xjfjr4byfMyRt/wGvPlT5TxK2GlT96J4g0rOy/N8v92tOzZdv3qj1TwzdWcjL5bbf9qqsPnRLtZfmWuSpGXKc3vfaLV1e+R8v8P96ubuL9pZmVdv+9tq5qW6VflbctU7Oya4k+Wrw0ZEQlyyNDTUZvvV0lvYNO23dUGl2HlNuZfmro7Py4pG/hb71e7H3YhKr7xlyaGu3cy1DJoat8u2ty6vI0j+9uas+TUY9tRKocsqhHa6NGrfw1pQ2EdY82uLE3yt/DTYfEsf3WauKrPmFGoXtW0tbhdtcjceFN0zMqstddHqi3HzfLV61iWVvm3ba4Y1ZcxtGrI5nSfD7RRrtXdt/wBmtr+xJPL3Iv8A31XXabpsbbflra/suOX5dvy108/umUqh5LJpMySbl3Va023mib+KvSpPD6/3flp0PhdU/h/8drLnM+Y5q3lki/1jNStqmz7zVvXmjNEv3a4nXoGtWkrppS5iDprfWY923d95q1rXUo3/AIq8Zm8QSQSbd22rFn488rrJ92vRpykXyntn2qNo9vy7agZo2rzWz8eR/wDPb/vqrf8Awmit/wAtF21rzGUonbSSx/7zVlXV4q/7Nc1J4o3L8rLVG41tWX+KuWrV5Q5TW1DVF+9urkdYv2l3bW+WnXl/9oqjNtZdrVw+3kbRiYE0Uks27+GoGibc1bkdurNt3VHdWscStuWtIrmO2P8AdMmFWaZflr0Dw7ZL8rNXB2sqrMrNXeeHb+NPL+bdSlTCZ3lrpa+XuovljtVVt26q8fiGOKNV/wBmuZ8QeJVRZNsn8NYyiefL4it4i1lYNyqvzV5xrHib5W2/98rTfEWvNPu2N81cXM7PI21tzNThTOmFL7Rrf2o0rfe+b/ZqaO/asGG3ZG+XdV6GCRlateU64/CaH2/f/FVeSVnVlX+L/ZqSOwb+7VhYFWpCMTLht/8AZ+WrUzLEu1Wp0m1W3Lu/u1Vum3rUcwpSM+4laVmVvu1Vkf5v9mr0ifKtZ9x95tv3a3gVEcstXLV9rM3y1n7G9acrbP71a8hpym5He/L96rUeqN8vzMy1zX2lvepbOVvOrKVMylT5juLHVm+7urUh1Tev3q5ezfbWpGnyrt3Vh8JySpli81ll3fNWPNrzbfvUahAzt96seaBv+A/7NEZEcpNdapJL91qzW8yVtzbt3+1V6G3/ALzbv96p1t1+991qPiN40ytb2vzVoQptZaj3n+9T4etKUTXlNfT5fmVa6yzZdq1xdjueRf722uqs9yQ7jurmjLlObl940JHj2turDurpdu5fvfd+arF5dNt+9WLMm9tzfNSl7wRjzFWaffVdpdi1a+xtR/ZzfxK22tIS5TaI2zum3bf4a3re682Nf7tZcOls0f8AFW5a6X+7XdVcxry8xJDLsb5a1LO6/eLt+7/eqt9l2L8q0W/y7aqJzVY8p1ekurstdRZqu1dzfLXB6XdeVIv92uosdRV4/vV7lGMeU45SOg3+VuUUv9o7ayJLz/arNur/AGN96uqUoxiZxibV5qitH97/AIDXN6hqipuqncX7fwtWWzSSybmrwMRV5pHTThzEd5LuVm3Vw/iK43bv9muuvvljauB17d8zfwtWFKR6cTm2b5vvf7y0bmpv8W6l4/vV6SOm5t+Iom+Zq4+4uPKb71egeMEW3jkb+9Xl80vmyVlS+E46UiZbhnatjTfvLWZapub7tasO2JfloZ0yidBb3n3V3U243St8y7qybe92tWtazrLJ97/gNcsomM4jdrbV/wDZqaqt5n3VatBYty/LVi305WbdtVqERGRTWL5VqOaLf8u6tz7KsS/drLuJdkjUcvMEqZi3DbNy/eqrt/irVa13Nu3LurOvn2Nt+7WsYl8vsySG62svy7qvLdbutc55rI33qnt7pvMX5qqVMjl5jd3/ADbv4aimuPl+Zacvzx/+PVm3j7VbazVmYcnvDprj73zVnzXTfNtbd/s1VmvGX71V5LjdVeyOqMBsz72+Vmp1uuxqhV6tW/3q05eU6DQsf9YtdZp8XzRr/D/E1c3YxL5i7q6ixlVFWvNryOScjWjtVZdqrVO8s1WP5l3f3auR3iou2qt5eRyr8rV50ZS5jk5uY5nUolt/4awZHZ5Plrpr6Bbj5masu30uSWZmVq9ulL3feOul7w7S7Lcq7q7LR7Layqy/KtZej6c25V2/71dNbqsUm1V+Va56szq/hnSaS8f93bXUWaxuv3a4mxulVvvVtWerqi7tyr/wKpp+8cNSvI6RrONdu5VpkcS+d/s1jNryuu5W3U9dW+ZVqpxJpVJcx2um7flXbu+Wugt7Xeu7+GuH0XUVbb83y121rfx/Z1+avKlH3j2Yx93mC4iVWWqNxB/darkl0rMv/stDbZVVt1OxJz99b79rfd21yetW+2u6voF3fK1c3q1r5q7dq/NXRTNOU87W3ZpKuQ6NvXcy7v8A0GtBtO8qRf3bbW+XctXmt9saqrbttay94OWJjw6Nvk3NWjNoyxW7Mq/drR0+Le3zLVrUpV+yqtefKMuYwlTiee6xZebbyNu+ZVrzW6ZkmZdteta1KsVvMq7dzLXmd9a75G+X5q66UTz6kfe90zVuNu75f/HaX7b/ALW1v9mp2tf3fyrtqg1v+8rqjGI4x5RWZvvfNurT02VWb5m+WqEdr97b91ant/lVl210e6dseWMTudFuPlb+9XTfapPs+1W/hri9Bl27d3zV2Fn+9/d7fu1jyx5iZ1Pd90rtK0X3f4asLqMiKrbq0odLVv4WqnfaW38K7q3jT5vhOGU+b4jNk8USeZt3Vat9bkZVX7y/xVyN9A1vM275fvVJZ3vlN833dtRMwlT/AJT0CPUW/vfLVG+1T+FWrB/tlYo9zN8u35Wqncav5u3/AHacfeKjS5joobxd396or5PPjZmbcqrWJp97vk+Zlrom+a3b+9trzasJSkE6XKee6pa+VeM3+1XpHgGJZY42auN1ba0m5a674e3DS7VX+Gu2Mf3ZmetRxL5car8vy/NUc1rtX5latLT7JnhVmX+Gi+tdv3f4aIxOSVTlOJ1iL7yqtcvfaXvZmWu8vLX5mZqx5tOZm/1dTL3SPaHnN9YM275ax/7GVWr1S40ZU+9WXJpCuzbVrD3pGsZe8Y/hHRluJl+X5d33lr3zwn4Xhijjby1bb/s1wPhXQWW4jbb8v8Ve1aGi29qv+7XqYan73MfTYWMeX3h1x5dnZsvyr8u6vH/H3iv7Ksiq33a9E8Val5Ucyhvl2181+PtUa4vmVWbb81exKPLE3m+Y5nWvEEl1cNtb+Ks+3eS4kVm3badZ6XJdSfdauq0vw40W1WrnN6dMrWdhIi/71acatB/u1v2umru+7/DSzacrt8tXGJq+Uh03VPKVVZq6vT7xXXctca2mtFIrLWzYs0Ufzfe/vVoZWO6s79VVVZq1rfUY2WuDW6k+X5qtW91I7LtarL5juPtqvtVWq3Dudvvbq5qxeTdXTaWv96oNIxNaxt5Gbd/DWta27fxVXt0VI6mWfZQV9o1rddjVpW7fNXPx36p95vmqxDqKu1ZF8x1Ecu1ak+1fWub/ALW/2qsQ3/m0DOit51Zq1LX97XK28/zfLXSaTLvoAuSWquv3awdY8OLdK3yrXYRxK8dOa1Xb92o5eYDw/WvhlDOzN9nX/vmuB174UbdzJG1fVDabHL/DWXfeGY7hfmjrKUTGdCnUifEXiDwRcWDN5cPy1gW+nfZ5PmX5f9mvsDxJ8Po7pW/d15X4g+F7QbmRWqYRjE8HEYOVP3onk63CxQr81U7jVtv3WbdWh4i0G60vzNse1a4S8upkby23VlVqy+E8b3uY0bzW23fNJ/wGsuTxDJ83zVj3ErN95qz5JdjNXJHmkaRpSkbF1rcn8TVmtqzbt3mfdrJml+ZtzNUKrNK21F3f7tbxpcx2QoRO30nxB8y7mau50fxQu1Wb7v3a8lt7Oa3jXcrN/F92tWxvZIF+833f71TKgVKlGJ77peuRsysrblrqrHVI923+Ja+e9N8TSRbd26uw0nxXv/i/8erPkPPlH3j2aO9jZvm+9VyG6Xav96vOdP1tpWX7tb1rqm5flauinhuYw5TorzyZY9v8VcTr2kef937tby6l93c1EjLKrLXoU6EaZUTxPxN4akiVm27K8p1qK4sJGZZG8uvqLWtIW6WvMfE3g1ZfM3R1rynRGR4fH4ouoJFXzK2NN8VzSt95qk1TwW1vIzeXt2/7NZ1rpElrJWUvdNuWMjr7PXppW/1ny7a1IdSVvvNXLRusSr81PhuvmrzZrmM/ZnXR3Su3zVJJeKi1y/8Aam3+L5agm1xV/wCWlRGBUY8p1K38afxLtqrfaosvyr92uTbW97fLuqSO6aVv4mrpj7pcTU83d825t1aWn6lJBJt/h+9WdDAzr8q/981p2+nM/wAzVPtDScTaXXJGj3Nu3NWPqV606/M1WJLVlXarVX+wfwr97b81TzHNGmcvcW++RmbdVVrXP3VrpLqwWL5jWTJEqVJpF/ZK9vZ/N96tS3t1dvl+9VeF/m/hrUsUX71WaxjIlW3+Vf723dVSZFRvm/hrWaVVjbc1c/qV7833vlqDfk5TPuH+b71RMivuZmVf9mori6V/7rfw1X+1fMyt96q5SeUc33dq1H5Cv977tSqu9m+ZqfJF8rbaqJoo8pntFsZvutUe2rEkVQt8laxkEZR5hrRVJb/K27/a+7TV+Zf4qkX/AGfvVRcuU2tPn3Rr91vmrctb+OJfmVf92uSjuvK27f4aX+0W3VzSiYM3ry6j3NtrPWXc3zVn/amZvvfLUfnt5n3t1RykRgaDSqklHn7N3+1UK/71WobJpW+X51X5aOUsrqjferUsbVpW+VaPsuyP5a3tDgjTbuamSaGl6IqRru3bvvVrSWWyFvl+WrFvLH5e1aJpVaPatcs4+8ZyceU5u+i2M277tZ8n+zWlq0uxvmrHZ90jVzmMXzF63i82T71aMNru2qq1Vsfu/wC1WjC2xl20GsYl23s12qvy1O1v5Xyqu3b/AA0WbLK3+1Vhp1T7rfLWyNIy94oyJ8vy1Wkb5flqzcT/ADbmrNvLj721q0iTV94sW90yyfe+7WhZ37bt27dWHb2sjru+8tXreJkWumOJ5Tk9mdIt00vRvurTZl/vferPt22Ku5q0t+/btrGriZSKjSkUfK3yU5olZW/h/wB6rSxbZF+6y1N5Xy7v71efz80jpjCMTldQXdG3zfdri9ci3Rs1ehalas25Wrjdctdke1q6qR0x5eU4Fk2tRVi6+WZvlpnHvXs09jRGr8QL35WjX7tedwxM0m7b/s12HiLdqUnzf3qZDofy/LXH7XliefQlymdY2G+Pdt+X+KrNxB5TbfvLtrThtfI+WpF0trpmZY6y9qVOrzHOszK1XtLuG8z+LdW0vhdvvba0tI8L7Jl3LRzcxLqjtPt2lX5q3rWwaKH5l21pWOh/Z13Kvy1YuovKWspGPtDm9SZYlbd91a5ia6j8xf7tb+vStt2/3q4ubd9oZq1pnXGfMaTS7vubay9Qi3fN/FViN9vzVHNL5rKu3/aqoy94uUjL8r5vm21ctYo0+9tpzW67ttV92xvl+7XVzcxpH4TU37F/2dtQ3X71atWMDXEe7bUk2mtt+7WEpcpnL3ZHNXVuu7/4msxk2sy1vX1q0XzVnx2rSybq0jM0jIqx2+/+Gtix035l2/eqa1075vm/hrahtVWP5V3Nt+9WM5kyqFKG1ZG/2a17NWX7q0RxbV+ZfmrW0uD5vmryaspHDKRTkik21TkiZm212UNhub/V/epsmh/e+WppGUfeODm3K3zLVzS9u5mZa1NUsFijZm/4DWC16qN8v8Py16f2Ttpy5TqtL8mJvmrUW381ZG3fNXG2eqMvzfxLXRQ6tshb+LdXFVhKR3y96I5t0H96s261Jrdvm/76p39orK3ztt/3aqzbZWX/AGv71OnCUTjlS90vWN/JK3zszf7tdVo8TMq7vmrB0fTVf5dy/LXaaPpuxdzNVSkb0qEYlr7R9lXcvy7ams/FGxVjaSq99b/Ky/NXK3CSJM21vutt+7RyxkXKUonqFjqnn/xVqfb9q/M1ed6DqLRL87NXQR3Xn/Nu+WuOXuyInV5Tca83LWfdPvZvm+WpbdGl/wBqpZLNVt6cJF0qspHP3C/3f4aavluu12+XbUl1Fsb+8tR/ZWlb5fu/xVpKRvcr+ftb9391ahvLxpfl/urV7+yG+ZttVbiw2xs38S0uaMjL4jmdWXcvzNurlZLLfIzfe/irrNU/i21z8jKu77tddOIcpm3VlshZvubv4ayfsa7mauguG81dqrWc0X+yq/L/ABVpykzpla3t127abJEqt8taKxKi/wB5tv8ADVG6l2t/s1zOcjz5c0TX0FlS4XfXoGl+W0fy15fZ3DRSLtZa7rR7hlVWZqOYIykdtZp8q066ij2/Mvzbdy1Dpt6r/wC7Vq4ulZf9mu6nMwqHF65pHmt8lY/9gsn8NdpcKu5t3zVDDa+bJ/DtqZy5gjKUTkZtGZof9msW40uSKZtyttr1T7Au3bt+XbWfqGkr97arVUS4z5ZHnsNu0Un3fu10Svvtfm3fd3VY/stdy/3qc1rsjanyxkdEp8xyeqO0Ssv/AAKu2+GKqnlt96uF1yJkmZq3vBOtrZXCr92nKPunJI+ntNWNrVf9laj1KJV6L/tVzuk+KI2tY13fNtqa416Nv4lrOJ5c4+8Q3lqvmNVaRFVdzfeqpqHiFU3fvPvVzuqeKF8tlVtu1aylEUYmpeTq7Mq/w03S7BbqTa3z1zOn3kl5J/FXoXhPTtu1nX71VShzSPXwdLmlzSOs8O+H1ij3ba6CZfIt22fLTrF1SFakvHjlWvoaUIxifQcv8p5r4unby5K8L1bTpL3Um/3q988TQeasn+1XntxpKpN5m2tZBGPvGXoPhyNY/u/71bUmlxov3fu1asdtrHt3UXl0vl/wrtWs7HdzcsTMkRYm3fw1BHdK0n3VqneS7mk2/wAVU7WX95/F/wACpxOSUveOqhs45W3fw7auw6Xub7tUrG6VY93+zWlb6ivy7as0jI0rPRldfmVflq5b6NHF/D/wGorXUlX+6tX1vf8Aa+9USNbxLdrZRqy/Ltrf01I9396udjl37cNWxprMjLuqDWMjqLe33fw/LUN1Ay/w1JYz7tu6tJVWX/boK5eY5WZJF3fxLupqztE25q6KawV6y7iwZJKXKMprdTMvy1cs7qSJv9mnWtmu77taUem7o/lWolEcS9p07d66zSZfmWuPhgaJq3NNutsi7qy96JR3lvL+7WpvN+as3T7jcq1pNF/FUxnzBYtW+1qvLZrLHWTav5TVuWcu6mQZ91oyz/eWsHVPCEdwrbV/4DXeKu/5qGt1esZAfOPjT4Xx3ittj2t/u186+O/hRNYTSSRRsrf7NfoFqmlxzq26OvO/E3gOG/Vv3at838VZ8v8AMcVfB06nvRPzlvPDl1BN5e1makj8B6hfyLthf+9/s19k6x8HreW68xY/+A7a6bwf8HbeXav2df8AvmvZwuDp1vePFrxlR0PjPR/gfqF+ys8bV6R4Z/Zzb5WaNq+3NB+CkMSqzRr/AN813Wk/C21t9v7lf++a9qGDo0zg9rUPjPS/2dleNV+z/wDjtYPir9lppY2a3h8qT/Zr9GtP8A26Ku2Ff++atTfDy3nXa1urf8BolDD/AAyQvel9o/HLxV8JfEXhdm32cksK/wAUfzVz+n+daybX3K3+7tr9gfEXwT0/UoWV7Xb/AMBr59+I37I1jf8AnSQW67v7yrtavPq5dTqe9SkYSnUj8UT450O9Zo13NXX2s+6H5a29e+AureEmbyFZo4/4Wrm47W4td0cscke3+8teb7CtQl70RxnGXwlyO62Sfe+WrUd/vVVrL2N8u35lqa33K3zVpGQGxuWWP5vm3VRvLCO4Vl21JGzIv3am3Kn3qog4XXPDXm/dX/vmvNfEGgtbyN8u2verp423Mvy1wPjCzWVW+7ub+KuacuU66cZS+E8ZuImdvl3fLUa7lrevNOa1+ZlbbVNbWuHmO2NL+Yy7qKTbJ/d21R+zs7LW9dW/3Vqqtm38LNSNIwiVrezXdubc3+zWrp9uu7c3y1Xjib7zfw1JC7RN81BPLHmOo0/yfl3VoSXsMS/erl11Hb8zVTvNUZ5PmZttZ8oSjze6dbJfxv8AdqKS/VF+X7tcmurM38VObUfN/iq+UyjA0NQvFdW2s1c/cXjbv9mrU1wrVkzK3/2NaR5S48sfeLEOpfvNzfKv+zW1b6uu1a4/5v4akjuJE/iq+QqMonYXGqL5e6ud1DUvPb/Zqq102771U5mojEOYJLxt3+z/AA06G4bdWe06rToZ/m+aq5COWRuQz/3qsLufdWTbzr96rkN1/Du+WspR5SZcxJI391qpszM3y7atTS7v9labHF8vzURkTHmKrMybttOjf5l+Wpmi8r5WX+9UDbUquYsfvVd1Q+bt+7R5q7qqzXHzfdqox5ioxJmn/u1Nby75P92qKvvb/Zq5D8m3dTlEfLym9Z7UVW3Vpw38MH3VVmrnLdm+b+FamjdvM3LWHKZc3Ma63TXEm7+Gt3TbpUZd1czDL/CtaFnOyfN8tZk8p3VvL8q0XV5HFH8rLurn4dUby/lo81rhvmasqkuUz96Xujbx/PbctNjt/m27d0n+9VhUby9u77tEabI/9quIuEQhdkqz9t/u/wDoVUpJdu3bUKpu+Zlq4xKka0OqfMy7vm/2ak+37o/vf8BasX5v++qdI7Mv+zVxiTGJekvPm27qlj2z/e+7trIj+9/D8tbFjFvbaq/LVSNTa0+JVj2r92tSG1V2+aqemp81bMKsjVhIrlIvsau22po4Ni7f7tT7fm3UxvvbaylICNkXdTt3yrtqrL96nRv92s5mUveI9QT5f9quN16337vlrtLz/V7mrk9cl+XatbUZGsTzPVF2SNu+6tUNze1bGu9aw/l/2q96lL3TZSOph01bht22tBtLVIf9r71aUNnHbxxr/FUN9L5Uf8PzV4zjzSPNl/dMWODzZNq12nh3wyssf3W3bd1YPh2Bbi+Vmr2jwzoy/ZfMH/At1dlKnzGEvdOVk8Lx7fnptvpcdu20LXcahAqq21awfsTPI392tKsPZnJ7QqNEqqyr/d+asS+ib+7XaW+l7/8Aap0nh/crfLXnykXE8T1S3knmb/ZrmbyDbcfxV7VrHhlYlbavzV5/qnh9opNzf3aI1TqjM41U/vU77Otalxpsir8q1RuEaL+H5quMjWMincbotuaksbL7RItVJpd0ir96ul8N2+5l3LW0qns48x2Rl7puaPo37ndt/wCBNV660bZCzKq/8Cras4o4I13VJfTr5Miqu6vFlipSkcsp+8ea61pqru3bax7Oy+b5l+7XUeJJfN+X5ay7OBnXdXowqS5SY1B0duqr/dq9bxK9NktWWPcq/wDfVEPyLtb5Wq4+8VzcxoR2qtHu27mq5DEsSr/D/eqjDLtj+Zt3/AqbNfqu37vzNtqJRMPtHUaXdbv4a0JJV8v5dtcXY6oys21v4a6C1ut23d92sf4ZcvdM/XLf9yzN97bXEzWbfNtrutS3Sq27+7WLJa/u2/2q3jXiXCpE5m1Vlq957VaWwZpNtWF0ltu6l7WPMdcapktK396iG6ZJG3fNVq402Tb92s+bTpNy/K26uqMoyCNU67w/qkfmbfmr0jS23Rrtrynw/ayLJur0zR3ZY1/3awnEr2/KbFxErr8y/wCzXP31vuk/3f4a1Lq/27ttUbd/Pb/drhnV5TnlX9p7sSGxsJP4P96tZVaD+H5a1NLtY2+Vv4a0JLCN13ItcnN7SQ/Zy+KQ3SZV8tWarF1dRpt2bartA0Xy/Ku1ax7698pvmat4U5HXGcYk15tlVtu35auaXaq21W+796udbVleRtzVqWuueRH96oq83wl88TrF01Wj3ba5/wATWsdva7V27t33qkj8WqituauX8VeK43j2+Yu3+7WdKMuYly5TmdcuF2yfwrXItKvmfNVjWtc82Rl/h21jw3itJ8392voKUfdNoGt9/wDiao2+Td8v/Aqha/VFqrNe71Zvm21qby5Saa62fLWLfXX/AHzVi4nVl+Vqybj5pNrfdrKNM4pw5jQ0m4/eK1eiaPKr7fm+WvM9NVnZdtdpZ3DQbWqpUyox907z7UsEe77tVm1lWZvm+7XNXGqSMrbflWs+S/8Am3bqIwMJU+Y6qbVt7bdy7a0NP1eNdu5m/wCA1wa3W5vvVNHqMkTcbaLFewiekf2jG38X3qbJfxy/LXC2uqMv92ri6v8Axbtv+7VfCclWlynVM8bfdqrdbVVt3/jtY8eqf7Tf99VX1DVNi/M1Z8xyGH4klVfm/vVyFrrLWV0rbm+9W14gvVl3f3a4iT57hf8AerSMuY2hHmPaNB8ZN9njUMzbVrXm8X7I/mZq868H2cku1QtdRqGhyPH8y7m/u1i/iMp0iPUPGEks3ys23+HdUum3UmqXC7m+WucXRJvOVdrfN/C1dl4X0ZrWaPd92tTalTiegeGdBWdVbbXo1jZLaxrWP4ZijgtV3VrXF/Gvy7m/4DXbQp/aPbjTjGPumhHdeU3yt8tOuNU3r8zfNXOzaou75WqnJqLO3zNXoRNIlrULjzWrDmtV3fdq157SyVajtd8f3av4i4nM3UXlL8vy1zuqTsi/K3+zXaaxb7V+ZflWuTvLL7RuWlKIjBhbzZNv8P8AvVeWBVbdUkeltF/u1NeLtXbtqYxAjhn8r7tXbN2dv4ttYkcredtrYs5dlBcTatWZo1X5qk+2NFNt3MrVDay7F+9UNxL81BT/ALp1mk36sq7q6a1uF27v4q850+8WL+Ktq11dfu7qg3jI7q3v9kn3vlrcsdS31xdnL5qq1XI7/wAhl+agv4Tuo2VlqT7Lv+7WLpOorP8Ae211FvtZaCzN+wMv3a0LWDftWtK3tfNqaOw8pqUhxGx6Wr/7tSR6Q275a1LBPl+7Wxa2atWBuV9JtWSukjtd6r8tQ29ns/hrWt0+7U8pkzNawZWZttWLNWT733q1vs6stVZotrVqQWI6c235utV4Zf71SSS1lygRt86tVG4t1ZfmWrHnrup0n3flrnlEDmbqwjSb7vy12HgvToVkVtv3q5vUImra8H6l9nkVWb7tejga/s58sjgxlL2lM9q0nRo5UVttblvpMafw1k+G9RWWNdzV1CtXp1py5j56NOJHDaqn3VqcRqKbvphuFXvXJ70jeLp0yV7aOQcrWNqPh+G6VvlWrjapGv8AFULavH/erWCqR+EmdWnI8z8WfDy1v45N8K/98187/Eb4Iwy+Yy26/wB75a+yrp4bpa43xBo0dxG25flr1ac+ePLI4J0oy96J+dOveA7rRrhsQs0f8NZcOm/e3fK1fWHxE8Gxp5jLHXgeuaX9gvG/d7f4dtY1cJH4qZlH3fdkc7Hony7mqG60loo2ZV3V0lrdRrJterU0Ucq/Ivy150qconbGlGp8J5TqDNF8rVy+obZ2ZW+ZV/hr0TxJoy/NIn+7trzu8iaK4ZdrVx16XNHmOqhGVOXLIx7rSFlj/wBX8tc/faDtVvK/8ervLdPNWhtNjl+9Xkx+LlOuqo8vNE8zXQ5Hbcy7m+7RJo21fmVttejSaXGnRflqleWse3aq/wDfNd8YxiefznnbWe2P7tUprdl/h211t9brEqttXa1ZUix7tzMtHuk85zc275VqjMkm75fmWugurdWkbav8W6q8kC/8CrH4Soyic+sEnmfN8y1ejtWq1HEq/Mq7v96pNyrtrKRfMQx2u2P5arXkS7tu7/gNWWuFikbdWfcXSrI3/oNTGIEMkSr/ALv+zULRLup0ku+lV1+9Wg/slZmVWqnNKtWpm37v/Qqz7hPu/M1awGirI9NXctO8pt1OWLc1dBZJHK396rkNx8vzVT+ytT1iZVqJCl7xp+fv2szVcV127WrFV9tTw3X/AAJay5TPlLslxvWqVIz7qV/4KIx5SoxI/vf7FVpPvCptnzVJ5Va3NPhIYetXI0qONVVqsLtWP5m+aolIQ6NmqaFm+b5m+WmL0/hpN/8AFWUiC9bq0q7q0Ldtn+6q1l291s+Vv96rX21dtZyJNiG4q5bz1za367vvfLVhb/8Au1nKJB0TXX96rEcqutc3HqlTLqPzVyygXE3JHVm+WrFvtZfu1i2915si7a1reX722nylRiTTKtV5ItjbdtWJJWlbdu+VadMu/c1aFmfGu1vlWtSxuNsituqnbwLLJWnHZ/3qB8sTd026jf8A+yrajlV491cnZxMqrt3f8CrUWeRFX5flWsJRCRtbvm+7Vryt275fvLWHb3m+T/ZrZWffCvzLXJU3M0Vvs/zfL/DVWb5au/eZWqK4iba23bWUfeCUSnJ80fzVzOubf4fu7a6ZoJNrba5/WLVmj+b7tddOHKVGJ5nrlv8AM3zfLWT5Tf7NdVq1k25ty/xVh/Yq9ml8JpE7u+bymbdXLatqn7xtrba7Xxha/Z1aRVrx/VrhvOkrkhE8il7x3/gu/V5l+avoDwvPHLZ7W+9tr5U8G37RXUe77q19BeEdW328fzfL92teblkFWJ2d5b+bVeG1X+Jat2sqz1ZuoNsbbfu1tGPtjz/hKq+Xbtzt21chlhaP+9XB+JvEv2CbduVP4ar6P4q8+RV3V42JhKMjWn7x3GpabHcLu+WubvPCS3jfdroLO/WdV3bf7tb2m28crbv4a4KXNKXvDlI81uPh9H5Pyx1x/iD4feVG3ytt/wBqvpZtLjePc3yrXO654ejljbatfTU6EeXmI9ofG+saDJZXHy/d3ba2vDsvleXu/hWvVvFnhSPazKq7q87uNJa1mZlrixMY8p206pvTaj8vy/d21i3WrN5jLu/4DU0ayeW3y7l2/wDfNZMkDeYzV4cIR5hEcyNe3H3W2102j6MrxqzLWXp+1W3V0Vrfw28P3l/4DXdH+Uoj1Cwjihb+8tcfdSrFM392tzWNejSNtrLXGtcfb7pV3f7W5a7aUTSHvGo1w0se1dzLtqP7HM/3VZlrovD+krLIu5a7W38KxtDG21W/vNVSlEmUeU840mwmeb+L5f4a7LSdIknbdt2101j4Ujib7tdBpug+Vub/ANlrnlT5iObmOB1DRlSNtysy/wANcrqUH2dtq/w17Vqmjeau3b8u2uF1rw/vVv3fzVEqBmcLay/vPu7q0rdFZtq7qbNpPkTN8rLt+WrFinlSbttcvspRNYyNC30ZbhdzLUN14cjT5VVv+BV0mluu1f7tSag0axszV1R90jmOZs9NW1atyGdYo/7vy1i3V/sqqupM7feasJVeYPekbF5e7vu1Ppcq7tu6siHdKvytUlu7K27d92sOXmOmFPl949A0u4VPvVqRz+a33vlrgbPVJEb7zba6TS9R81qy92VT3TWVf3ToGtd6szfNurmdcstis391fmrrLe6Vl3M22uZ8QTq0LMrV7lOHLE4Pac0jzu8nkiZmVm/vVV/t6RV/iWr11uuJmjSqMmjNLu27vlrONOMpc0j2KVDmiU5vEcnzbd1ZN9fzai33vvVsN4fbduqaPQWibdtrSMYxOuGH/mOXay3rub+7/FWbcRMrLXdXWl7Y/LX5lrNk0Zn/AIa3jI1dI5dpW/vU3czr/eropPDzKv3ahXRmiq+Yz5feMKOJmX7rVBNatXUR6dRNpv8AFt+WjmK9mc7Z/upI2b7tdNHKvkr826s2a12NVi3f5fvfNUkk7XC/NVb7R95d3/Aajum2ybV+7/tVX835vvfNQHKaEO3+Jmq0sS7d38NZ8Mv+Wq2s9Bp7pO22Ko2nao2l3VEr/d3VDOav8JO140VUby/aVmqSb5v9iqMkEkrfKtYHjSKd5Kzrt2/w1jrF++Xcvzbq7az8MzT7dyt/vVNdeEJEXcy/981vGUYlRlym/wCA7BWVWavS4dLWVfu15j4XvP7Om8v/ANCr0TRdehl2rurKXxcwSnzRKc2gqt9/q93/ALLWp9iW1kj2rVhpVa4+7/tVHqlx++jZP4Vropx5pHZQj7prQ6t9lh27qozeIGdv/iayZGbay/N83zVV2t5i/eX/AGVr1InqR5ja/tJpW+WSrEN00rfebbWHCrIzbq1tNgaWTc1bxKN2xg81v4m/i+7XQ26L5e2su1WOCPc3/jtWLO6VJPm/u7q3iX8JV16L5W/urXO6fZLKrM396ui1L/Slb+Ld/DWGsq2q/L/vVco+6Z83LILiyX+8tZd1Zbl/vLVptS81mpv2hW+7URiRKRix6ayNu+ba1WliWKP5221qRrG/8NZ+ofKy7amxrGXLEtW67/mVf4aq3UTbv4mq1ptwsu3+KtC6t1+Vvl/4DUmnNzGPHuX5f7y1DDdSRXC5+7urSZ40b7q1TkiXdUSD+8d14dvftC7a17y1Z1+WuK8P3v2eSPdXo2lyx3UfzfNUHUv3kTP0m6ks5Pn+7Xaabqm9VWuZvLNV3bfut81FjdNBN833aCI+77p6tos/mt81dVHarKu6vPfDd/8A6vdXo2hy/aNtYyn7x0jVs2StLT2+b5q1o9NWWFvlrPW18pmo5S+Y1oZVapo5djVlxy7atRy+atZSkHKakNxRcfN81Z8e5auRtuWp5yLEO361GzfK26pv4qr3Xy0cwWK/8W6rkO2Wsn7VtqxDfqrf/FVlKRfKWrq3Vl+781ZcfmWdxuT/AMerYW4WVf4az7pfm/vUubl96JlKJ33g/wATfLGrNXqWm6ossK/NXzvo901ldL/dr0rRde/d/er6HDzjiI8rPm8ZQ9nLmieiXGorEv3qwb7Xtn8Vc/qXiFUX71cfrHjCOLd+8+avYpYSJ8/UqnXX3iZYt3zVkt41j8z/AFleS6543VJGVJK4+68ct5nyyV6EaETilXl9k+ntP8VR3H8VazX63C18y+H/AB80Uiq8lemaP45hljX98rVyTpcp6FGt/MbnizTY7qFvlr518deFNszMq179eeIbe4jb94teZ+ML+3uFb5l3UU+YucYy94+fdUsGtfmC1gTeIJLOT73y/wAVei65Yeb5jL92vN/EmjSRbmVaqdCMiIVJU5e6VLrXlv5PJ3LuZtqrXuPwt+B+k39vDcX9nHeNIu5l/u18d+INZuPD2pR3TNuhhmWRlr9GP2edUsfG/hnT9W0aaO5jaNVkVW3bWr4vNY1KPwn1GXVaNWX7wyfGX7Fvh3xVpvnaIz6RqC/Mq/ws1fK/xG+D3ib4X3zQ6vp7rb/w3a/6tq/UrTYo1t9rfK1ZnibwfpvizS5tP1a3S8s5F+61eJSqyj8R14ihGpzcp+Ql5Kvl/LWPfXXlbt33f71fVXx8/ZTt/B63V14cvHlhX94sEn3lr4p17UZFuJIfmRlb5l/utXV7U+bq05UZcshuqXvmyKqfdWseSX94yrtpqy7t3+zUcn3uF3bq05uYiK5SbdsX/aqP77UrP/3zUNEpFDJPlkqrJcY/vbaLq6VV/wBqsW4uGZvvfLSNYkl1db2Vvm/76qp5u9vvVE1Q7/7tWaoseb/dapI5f7tU967flo3/AMVXy8wSiTM29m/hpuzdUfmrt/3ajWX5v9mtIxBEyxL/AMCqWOD5vlWmQvV6Hb/CtTIiUxsdqu35qbJEq/KtWlbdt+7TZPmb5V/2ay5jPmM2Rdu1qjZP96tBrfc3/AaVoPl+78tbRka8xTWl2VejgX+L7tStEv8ADS5g5igqrTm27W21L/C1QM3+zQa845U+VaZvXdtX+Gk3bNvy/LVdpVVqOUcZFnzfm+7tpWeqLXHzfLTVuG3f7NVyF8vMaG7fR5+z5apxzr/ep25W/iqeTlMuUueezNQtw26q6v8A3akVGf7tHKEoliO6bdViGdk+ZWVqoxr/AHt1X7e3kdv9mspRiSbeny7l3LW1avt3bqw9NT5ttdBZ/e+Zfu/3qwkXGJZt+tSs3/fVOj2/L/eps3ybmbd96syJe6TWqM+1tv8AFWvb/N8tZljOq7fm+981a1uyy7fu0E8xdt7dfvfepJF+XatOX+7RNtRV+ajmNo+8Rx7lrRjl3rtVqxJJ9v8AFTY9RaLd81YSp8xMo8p0lu6pJ81anlRsv3a5GHVF+996t7Tb1pVX+7WXsyo+8aUdlu+9WL4gs1W3aukW4VF21zviCXdGy1pE0PLdciVWauaMq11HiD/XtXL/AC/7NerS+Ek9Y8UQR3FrMq/N81eSX3h5riZq9EuteWePazLWbbxRys33a5OblPIpxOPsdGktZl2/PXo3hm/a1j2t8v8As1Db6dG7fKq1sQ6cqt8tY8/MTUlzHbaLqirGu5mrWvNU/cttauIjumtW+X7tPuNXklXaldUKvszlOT8dStPI237u6sXw3LMlwrNub5dv3q7hfDk2rNuZdyt/DW5pfgFbXawVV/4DXNVn7Q1j7sRuk3UyMtdhperbfvfw1mx+HPK+6rfLRJatax1wxj7OXMZylzHWN4mVI23NWLeeKI33fvK4vWtWktW/ib5furXC6l4mkim/1jV1xxP2SIw5j0DWL+OdfvVxepeXubbtasn/AISZn+9u/wC+abcapuXcvzVy1Zykbxhyk021I2+9WLeTqv3WqO+1feu1W3VlzPJLu/irKlSlzHVGPMWJNRWKPduZdtZt14jk2+WrVn6gzLu+b71UY/vfNXqxpHTGHMXpLqa6VvmatbQ7D/SI/vf7S1n2abZPm/8AHq6bTXWL/eqpe6a8sYxPQvCtlH8u77teiWcVuqqq7f8AgVeT6Tq8dqv+s+X+Gugt/FSqu5mrA86Z6Uqx/wCytWobqOJW215zD4rV5F/eVpQ+Jllb5ZK3Rh7x2DMsv+7WPqGnRsrblqGHVlfb8y1JNqKvG3zUSlEDi9Y05UrnfK8ib7u7/drrNWvV/irkbht8zNXFVnE0jI1re92qtVb68Z5G27WWs+S9+Vo1+aq80/7vb93+Kub3qhUKfNIr3F181VftHozU+T5/vfNTNqrXVGlynoxoRibWnt8v3mary7du7bWPZysn3auea3yrXNVpSCpS/lNCFvu/N92t7Sbhty1x7XW3b8v3W+9W5pt1u2tu21jSpcsuY4vZSjE7CTUdtvtWub1q/wD4Wbd8tTtdfuW2t8391q5y8l+0XHK/d/ir2Ob3QoUuaRNDErs2771Wo2Vl3M38NV4Ub7y1JGm9t3/AamJ7sZ8seUkk2pH93/aqHcsrNimzfd2s3zUzZ93725avlH7cVot+7ctWLXS1l+by93+01SQ27S11Gi6X9ohXdurLm5TSNTmOfXRlqnfeHlRWZVr0SHQ/mb5aLzRFW3b5aI1C5fCeTw2C/wAf/oNR3Wm/u2+Wusm0vbMzLuX+Gq91p37tmZd3y1pzcxUZe6ed3Vr977tV7OwZt237v3q29QsPK3bf722tDSdOa4hateYyjLmkcVfW8nnfMv8ADVOO1/efPuruLzQWLVUbQ2Vvu0cxMfiMSG1+VfloaL/ZreXTf9lqf9gVqm5rKMTmmt2l+7Vi3s625NL/ANmrtnozf8CpSkZcnMc/JprOv+1Wto/hVnkXcq7t3zV0VjoKzyL+7+Va67TdIjiVf/Qq46lTlPKr0uX3ijo/hpUhXcvyrRrWkR2sO5V/3a7GOJbW1+X7tct4mumdWVa8+NfmkeaeN+IHazvNy/L/AHq2PCuos0ytuas3xNbyNdNuX+7Unh/91N81e3S96J6GGpe97x6lZzttXc1OmuF8zc3zfw1zf9srFGq7tqrVWPxArTfe3V6VKPKerHlidcu1v/sqtQ2Sv95qxdP1FfL+ataHVI0VWVt3/Aa6zoiWPKVJK07Pb8u2sSS93N8tWre8+zx/M3zVcRc32jeuLr5fl2/LWb9v/fL81VWvG8tpN1Ylxfqk23d/tbq1MpSO1W63q3zVg61Lsb5aqx37Kv8As0XCNcLub+KtOYlmNa3DfaP/AEL/AHq1vtLe9Uls9k27+GtKG13R7v4mpARrebPvbar3Vw0v/wBlU0lr81V5oqAF0udreba1dBJdfud1c9HFtZWVaus37v5qg0iUJLiTzmZfu0v9oqn3v/HqlhtfN+8v3qq6hYN/CrNU8pal/KaVjf7m3L8tddoussrKu6vO9LZopFVlrpbOdvM3VlKJvCR6fp94t7GqltzVrf2XuVWVfmrjfDd1smWvTrHbLCvzfw1B1x94h0FWikVf7teqeF3+WvO7WJUuPlrvPDcuzbXLU+I1j8J6Ravtt9tZOobUkqSG/VY/vVi32pf6R96r5vdCMfeLDPtq5p8qu22sH7V8rbmqaz1FYpFWuSUjo5TqmRaI/vNWT/a67fvU2HUV/vbqOYz9mbSr81OuIP3dUYb1W/iqxdXi7arm5ieU5u+bbIyrWa1xIlaUy+fIzf3qr3ll+7+61ZyNYxJLPVP71a0Mvm7a4v5opP8AdrotJn3qu5qjmKlA1mXyvmrQt9W8iP71Z8z/ALv71YOoX7RbtrV1Yav7GXMefXoe0jymp4k8X+Vbs27+GvF/EHxN2zSR+Z833fvVc8capJ9jmZPvba+WPGGvX1lqjSS7mhb+7X2+ExkZUz4LGYWVOse6yeKmv2/1ny/7NR/2j/FurxXw3413sv7z5a65fEPmx7t3/Aa7lV5jk9ny/Cds3iCS3+ZWq9Y/EOS1b5ZG+WvL7jXG/vVmzao3mNtZv+A1XMTynvS/FpvL+aT/AMeqm3jdtUk+WTdXh9vLcXUi7fmr0rwPozO0e5axj8RpaR6NounSX6/MvytV7VPh99ohZtv3l/u13XgvQVeGPcq16Va+F45Yf9XurSU+UuMD8/fip8Jbh4bjyI68h+H/AI/8cfArxE114evrnT23bmtvvRyf8Br9RPEXwvt9RjbdCv3f7teG+PP2c4bpZm+zqy7f7tcOKwtPGRLpyqU5anXfs9/t56T8Q7q30PxhbroutN8q3a/6mRv/AGWvqSbW4/J3LIskbfdZf4q/KPxl8D77QZGktVaKSNtysv8ADXTeDf2rPHnw5t102dYtQhhXav2uvhsXl9ShL+6fQYXH8vuy94+4vjFqNqvh2a6lkVY41ZtzV+Rfia4jvNe1S4T/AFcl1Iy/7u6vbvip+0d4o+Jtm1vezRWdrt/1Vs22vA9U2/w/dripUuWJGJqyxFTm5bRM6OVU3f3aZv8Am/8AiahVPmb71R3D+RJtWuiJzcpfWeoJp/4lqi1xvXdUbXDLuVtu1arl5h8kQuP3v8VZ8lvtqxJL5rbUokib5d38P8K1Pwmhm7fmqrJ95W3VpTRbd275ay5n+bbWkI8xUSPzWTdtVfvfKzVG0rfNQ3z1C33K7IxNB3m0/d833qrMjfw0L975q0AvR3G35asQ3nzVmx7qkj+RqmUSZUzYW8qb7Uv+192sVX/u0iztu+asvZmHIbfm/NUiurbayY5fu7mq1DPtVdtRKI+U1GlX/wAdqu0vzbVqHz121C1x/FRGJBY83a1N/iZvu1XVt7M1Hm/L8tL4S4kkjb6ozK26rSfx1HIu5tu75aqMikVGpG/h21MsXzfeqKT5W+X7ta8xYqp83zVMv3qZH9w1Zhi+bavzUSkOUiaOL/vmr8NrvVW/iqCFGStSx+9/tVxykYkcNl8q7v4q1LWw3Lt2/dqxa2u9vu7v96tqxsG+VUX5awlULjHmM23svmVf4q0o4mib+9tq8uneU25fm/h+7Un2Jl+9WfMT7xRXduqT5n/i21YayZPmqxDZMy7mX5aOYcpFFYv3m5Wq5aysvy7m21ah0tXb+KpI7BvO/wDZaOYOTmHLdN/EzLUyyt/F81H2JovlZfloa32SL/tVHMVGPKRtE0rfM3y1TmtWWtyOLyo2ZlaiSyaX5trVPMHxHNx+Yknyr8tbljqXlR7WpsmnMvzMtUfIZ5PlquYqMTqbPWd33qzNcvFfzNrf99U2xs2Vl+bctGqaW33tvy1PMHN7xxurRK8bN/FXM/Z/92uk1aX5mWsL93/ervpfCUYVnrjecu5vlroNP1ney1wdm2zbW3prSSzLUVInP7I9N0u8WXa22uktZflXd83/AAGuB0mdovu11FndfMv8P+7XmylyyInQOi+z/bZNqLXRaL4P81tzqzNVXwjAs8i7vmr2rw/oMfkq3+zRzcx5k48ph6P4QjijX93W1/wj8Kr935q6CRYbWNaxdS1uOLcqstafCckpGTeWEMSs3y/LXE69cRwL8ta2veJVijbcyrXlXijxh/rNrVyzkEeYzvEV75rN/Cq157rUqvM3zfNVzVPEDXEjNu3f71c7cT7pGb71TShI7oE0Mu1v71Omn3fdZqprOu3+7UMl1+7rs5eY3+IsNKrt8vzVaT7rVz8N/t+9VyHVF2ru+7W8YG9OMh2pQK8e5ay4V2M3+zVy6v8AezbazWn3fe2108p104mhDefNWlHqO1fvVzkL7Gqysu5azlEKkfdNtdeZW+VqeuvTfwtWXbwfxU6Sy3SbvmrLlOL2ZvWfiCTzPmb5a6rR9ZZvmX73+9XB2Omtu3Nu+Wuq0+BolVv4aCo0onfWOpfL833qtXGo7V+9XH29/sWpmv1Zfmrlq8xyzp8sia8vWfc3y/LWTNe7lZmaqN5eL5zLu+aqcl03y/NWcKXN8RrSpcxcW6bdR5vm/eaoYfmatCGyb5d3y11xhynoU4RiV1T5d3/jtNZN7fNV7yNny7vu1HGv+z8zVsXKUSSFNm3b/d/hq0u5I9zf+PVJHFHu+WnSf3W/iqJRD2sTPuNzsq/w1oabdMnyrtqjNEvy/M26o7e6aKb+7UchHNGR2EP71d393+9UMmm7m3VHpt0u1a6CFllX5q0jExXu/CYsNns/h+apFtVVa3PsqvVeaBV+791a6oUzlqVJcxhzQfxUW8HmyLt/u7qtTKrN92prVVVvlrOrKNMiMpFzT7XYy/8AstdhpMSqq/xVi2art3fxVvae2xlrx5YiPMenQqG5Db7dvy02+iXydoq1a/Mv/Aao3kv8O75auMuY7pVDmb6y+bdt+WsfULPbC3+7XTXDK26sm+VfLateYnmOFuNN837y10HhnRvNVvlb5f7392o/s+9t3/jtdP4XRfmWqlU900pfEZl54cVm3bfmrNk8PfN93+GvTls1f+7UMmhq+5ttZe0L5TyS40PypGjVdy1lTWS28m7bXqWraHtk3Kv/AHzXN32iearfL93dVRqGEpHM28Czt81dFpdh5qr/AHazbOyaJvmrrNNtfu/LWPPLmJjMkh05VXctaFnB8q7l/hq39lX5f4v92pI4vm/2a4cTKUjkxD5hklo0q/7NZN94cafdXoGm6WsqrWwvhrev3a4Iz9n70hU6UTwnUvAqyx7trNXF6t4ebS5tyqyqv8NfUV94X2x/dryX4haMywyfLXq4PE80uU1+GR4Pq2stFWba65vmXc22ovFCNazba5xbja1fW05c0Tpj7x6ZZ64vyx7vu/3a6Kx1Fn2q0jN/vV5Xpd6zSfN81ddp+orEq7mrTmNOXmO+tbjb/wDZU5r1vOXb92uds9X3su7b8v8AtVejlVmZt3y1rGQSN5rpdvzM26s7Z591/eX/AGqgjuK0LFV3eZ8taRkItbdn/wBjV6z+aPbWZcXSq1LY3+yRttaxFze8WtQ2xR7vmq1p9wrQsy/NtrL1KffG3zbt3y02zn8pdv8AFRKRMfdkaFxdLurPmuvlamzSszfe+VarS/epgatvOrRqv3qsfK7bd1YPn+V/+zTrfV9rbS33agqL5joo4tjfL8y1JIqyqv8AC1V7O4Vo9y7WVqjmuli+98u2p5jf4SaOwXduqRka1ZWqzpMqzsu5vlb7tW761VlX/wBlokEf5ibR9U2MtenaDqm+FdsleR2MWxdy/wANddoOqfZ2X+7/ALNcs/dOynKR65p7rLJurqtLdUXdXmej62u5a7Kz1LYq1w8x1wOw/tL71Zc15ukbdWb9t3tVO4vG8yplI6qcTUk1Ta1Qx6ptbdurFkumaq7XXzVzSkdsYHWQ6zu/iq5HqX8StXDx3+z+KrkOqb1+9URkX7M76z1RnZfmrUW4+0NxXA6ff/vPvV12l3St96tYyMpUDoLG1/2asXFhuWm2Nwrr8taS7XWtjklHlON1DS/mZttU7eX7LNXXX0C7Wrk9Si2s1YzN4R5jSW/3x1h6k/m7qhjum3feqST96tKnLmIq0uU5HXNL+1K3y7q8v8YfDRb+Fm8ta96+yr8u6i80aG4t2+X+H+7X3eWUoxp+8fAZnLmkfCfiDwDdaDcSSW+5F/u1HpuqTRNtfd/u19PeMPBsc7SfLXkOreAfKm3Kv8W6vXq04/FE+fhKUTlY55Ljbt+atKz0uS4b7rNW1pvhCTzF+X5a7rQfB/3W21h7xr7pj+F/CsjSRsy/e+9XtHg3wvt2/LR4Z8L+Uy/LXqnh3RFiVdsda/CI2vC+l+Qq/LXpWkwLtVWrndHs9irXWWK7awqSLiXv7NjlX7tZuoeGY51bcqtW9by1aXay/NXne0lE6Ynivi74WWuqRyboV3f7tfKfxk+AXlLNNFD83+7X6IXNhHcL92uD8XeEIdRt5I3Xcv8Au10RqRqrlkKdL7UT8dfFmg3Xhy4khlVvlbb81cfIjXW77z192fH34KLKszJb7vm3K22vjTWvD0mgzSQyKqybvu7dtfPY7Bez/eU/hKoV5TlyyOaWDY3+1Ve6tfNVv92tJWXv96q91L/osjV4MZHsuPunJs37xtv96kaX/gVMaXe27/apW/vV1xMJCw7v4VarC7U27qhtdy9flo8/5flb5f7rVnL3iUR3TK7f7NYsjqzNtrTuJd67vu1nfxVvSiVEjpqxblqbyv8AeZamjibd/DXQaEH2fZ/DSeVs/hq9/wCy07ylpRkQZ/lf7NN2VoeUu37tQSJ/CtHMPmKu2mNUm3+Go5PmplArbP8Aap32j73zVF/HR/BQT8RKtw1OaVn/AIqqq9O30BylqGXbUzTqny7qz/N2rTVlalyhKJqR3C7qcz7lrLWX5v8A4mrEbbv96o9mTylxVVv4d1NaDY3yr8tSQ/ItSbt/3qXMTzcpDDFV63iXcv8ADTY4vmq5DB/eqZSD4i1Da/3atWcW2Zm+Vqbapuq5bwfxba4wsbGn/PJ81dVp9l8q/e+aub0mDfItd/otmu2Nm+Zq5ZmkFyiw6du2/LViTQ1da3reyX/gW3+KrS2u6uaVQJSOTj0RfvMtXrfSY1j27a3JrVUXd8tOtYF8z7tVGXMTEx49G2tuVflqRdJ/2a6a3i27vu/LTpIldvl+7VGxyjacrt92l/stXb/VrXQTWa/equ0H7xafMZykUY9LVv4fmqRdI+Vq2reL5mq+tqr1yyqExkclcaQvkszLWPDpC7mZdvy13l9Zfu+Pu1k2tl97d/FVxqfzB7XliY9nYfMq7at6ppLJDW7Z2C+Z8q/dq1qlr+5bdUe094rmjKPMeA+KrBreZtq/e+auL+0N/dr1Lx1a/eZVrzbav+zXr0pe6ZKZ59bz/vF+9XTaP975a5e3g/eLXVaSv3Watap0nUWbMv3WrYt73btbctc/asvzVI0rf7teXKJjVqnsHgXVI/MX5q920HxBDFZ/My/dr5F8O65JYNt3fKteiWvjnyoV+Zd1ZRjI8eZ7Br3i2OJW2t/49XmuteOlVm/eVwvibx1JKzbJK4WTV5rhtz7v++q15eY5I0pcx2WveMpJ2ZUk+auJ1DUWupmaVm3bf4artPvb71V93mq26lynXGHKQyfPJ/8AFUnlNtqdUWX71TRxKzVoaxjzGDeP5X3lrJmumT/droNaiXy/4a5G6b5m2tXfSp8x6NKEQa63N96pI7htv92qMf3v4Wq9b2rNXXyxidPLEl+0fK1JGzMv/wAVVy30iRl+61W107av3awlIm8TIVm3fdqxbvtb7v3qt/ZWSOqnlbJFXdWfNzBOXunVaPB9oX7vy1eawXzNv8NZ+juyLXQKi/K22spHHKXKGn2H+zW59ikWHbtXd96pNJRW/hWtySBfL+7RT94znP3Ti7hGiZqptcSN8u75q6DUrf5W/vLWS1r91tv3fvVMo80jJSMu4ZvvN826qsLN5nzVrXVvuXd/DurOZdklVy8p0wkadm2+StyF18lfu1z9r8vzfdq59t2bfu7qqJsy9cPu+627+9VeN/3m6qbXDbt3/jtSK7N92teUUYSkbdq6tUrRf521V035f4a2I4Ny/NXNKXKEqHMYl5Eyf71Yd1O0UjNurrb612L975f9muP1SL958u6qjIzcZRL+m65sb+8v8NdTp+uK/Vq81/1W3bVq31GRf4vu1UTZxPX49WhZflaoLi/Vq8/sde3t975quNq275mq+aRzzpcxvTXi7m/iq1Y3W5q5Nb9pZP8AZ/2a19PuPmVf/Ha4MTKUomPspRO5sbpdv3vlatixuNjferkbG6+793bW1Z3G/b96vlas5U5E+0lGR3Fndbl20t1FvVmrIs5fut/s1rRyr5dejhq/MehCftDDuv3X+7UMiK9u3/oVWtQlXd8v3tu6slr1fmX71d0pFxqRKcjqrfLWl4Zl/wBKaOuXvtUWKWRfvVa8O6p/pi/Nuo5vdNI1PePWrFN1a0dqsvy1g6TKrR7q6bTf9Z81YSlym8JGbqGibl+7XI3WjeUzfe216xJarLG33mWuf1DS1dm+VflrP2xMjymbRlt5JGVf9qrunuqM21a2dYijgWTdurkbe92TMqbfvV30/eiedKryyOshlX7tTW6Kzbt1YNvdbpPl+7VyO6bb8vy03S5jCpX5j0DQ2V2VWr0DTbJZV+Za8t8Jz+bcR7v4a9e0Vd6rXiY6Hsz0cH+8JrjRllh+7XkfxI8OKkM3y/w19ALF+7/4DXm/xGsl+ys235tteVhqso1Drqw5T4H+KGl/2bcbvu7mrzld3nf7NeufHT/j8XavyrXkrfO1fo+ElzU/eMqXvGhDKtuqstXodU27v7u2sVm2R1D5u5q7Dq/wncaXqW5vvf8AfVdVb36+T/davNdLulTb8zf7rV01rf749v3a0iHNE6i1n3/Mrbv71dDHdKkP7tv9mvOrfUvKmb5q1m1vZaqvy/d3bq3jIRuX1+vnKu3dUdnf/vvl+7t+9XIza3vm3K1WrW/2SKzNVykYfaO0a9Vv4l3VJby/Nt3VyraoryfK1a1jf/LuZvvfw0cxfKbCv83zbah89W8zdVW4nZVZvlrPuLz95/E3zVRJqTS/L95q5+SVom+826rDXu+Rtu6m+VujZmWgDQ03WW+Xc3zVsLcNdfeb7tcZM3lfd/hrZ0e/Vo13N/DWUjSMvsnYabdeVJ8zN/s1vzXG9f4dv96uCh1L/SPvfxV1mmyrdR/K33amUjeHve6WluNq1LDqPlN8vyrWbeP5W75vlrO+2r8u3dWFQ3gekaLq7eZH81ejaXf7lX5v4a8P0W/+Zfm3V6h4bvGlhWvM5jugd417WTcXm6Zvm2037QzLWXcS/M2amUjspmh9to+1b2+9WP8AaPmqSGX71cp6UZGk0qrUkM+xf4qz1l/4FUkb/L8tBrE3rO82bdtdJpOrbNvzVwcdxs+atTT7rZUxkX8R6xpOo72+Zq6i1nVlry3TdSVdtdlpuqb9q7q64yOOrTNy++Za5vVIt3/fNdA0qsv+zWHqTLtpTJh8RzMnyN975auWvzVTuPlarFi/7z/erKjLlkbV481MvN97b/wKmszbfvVaWL7rf7NOW13V+l4KPNTjI/JMxly1pROX1KzW6b513Vzd14XWVmbbXpTaXv8A92iPRlb+GvSlI8mMjzWz8JfN/q66jSfC6qy/LXZW+iL/AHa2LPS1Vvu1kWZ+i6CsTL8tdpptnsqGzs9m2ty1i+7WcjRGhYxbK1oW21lw/JVpZawkUa0dxVqO6rFW4+apFuq53T5ioy5Too51aob6BZ423Vmw3VWo7rfXP7PlZvGXMeb/ABA8JQ6pYzRtHur4D/aK+FElm1xcW8fzL833a/TTVoFuIWr57+M3guPUrOZmX/x2u2MY1o+zkc9WPL+8iflDfSta3DRurKy1i6pqO6HyVbbu+Zq9a+OHgGTRNUuLiBdq14eySN96vksXhfq9Q9Glifax5Ryqv8P3akVlRaasXyr/ABLRs3ba4jYN3yr/AHahZ2qaSL5f9mq7Lt/4FTp+8HMV5NrfeWo/K2srf+O1Y/3qj/h3V0m0Rq/3afu2VF8qL8tRtLVlF+Nv9ql3L/DVFZflp3m/N8rfLtqLEFiSXZ95mqrJLRJ822oZOtVGI+Uaz0z+Olaj7/3aZRGyfLR92nSKy1H/AHqAF3Uxm/hX+Go/92hVoAk+/Sfx09fu/NS7aAGRp/s1at2+ZahVakX726gC9btu+81Wo9tZ8cuzbVhZdtYyiZ8ppQ/JtrWtf3q/Mv8AtVhQu21a19NlZm2/e21zSJNq3g/hq1a2rOrfL833lWorXvW7pcG9vu1zykZcxe0uy2qrfdau40eL5V/2axdNs9+1flrsNJsPm+7XHKRfMaVvErx07Zsb5auR2+2o7hNi1xEc5SuHXbUVrcKjLUd5u3bd1RR/wVvTlymsZHQQzr826pYV3ru3fLWfap93+7WtH5aL8u6teYqVQr3DL93+Kqqqu7/dq0y75v8A2ao1X95/s1EpnNKZYt03N/DWhDFs+X5ar2sW7b/drat7VU/hriqSCNUrSWe+Hc3/AI7XOTQfZ5Pu/LXdSQb4WbbXL6hAys1EJe8HNzRK1nOu5au6pF/o7VQs4t8y1u30GyzXcv3Vq2ZwnyxPGfG1vuhk/vV5cYv+mcdew+Nk27vl3V5HIq+Y31NetRl7o+Y85t4Pm3V1NjFs21nWulzblby2roLPTpnj5Vq3q1oyNZ1RrSqn91arrO25fmX5afeW7RM27dtqOP7hrCPLIyj70i2suz7rfLUjalJ91WasmS62LtqrJe/vP9mr5TX2JrNL5u1t25qWq1ndb1/hq5IzbfvVhOXKYTjylOT73y0xfl+61PZNv96q8zKnyrUR94mNPmJvN2bd1SSXC+Xu3VjyXX3ttU2vG3fN92u6FI7o0+U0tQnWVd391a5i8+aRmq/dXTbfl/irJmlrupx5TaMSSxtfNmWu80XQY/vMv/Aa5HSWXzK9C0m8jit1ZqxqykTUGzWCxbtvy1k3SKq/NWlqmsx/8B/u1yupap5v3fu1z8spGEeaRNcMu1ttZ8e3zN1U2vKIbr95tq4QN3CR2Gl/drQhvGaZV3fLXP6ffrEvzVNHeL5nzNWM4mUqXvHoGi3X96uikulZV+b+GuD0m43bVX/ere+2N5LfNt+X7tOEuUzq0pcoX10vzVlre/Nt/hqneXDN/tbf4qz4bpt27d92t4yicfLI2rxv3f8AerJkT95UjXW5du75ahVt7feqpz5om9OPvFpdzLUK7t22pre4VttWreBXkWuQ9IhWJdqrt3Vet4tv3aPsrbty/dqxGu1m3VpzAXrFtv8AvVuQyqsa/L8tclHcMk3+7W3Z3vmrtrOcS4yLV0/7uuV1a3Xd/frqpE+6y/NWRqVv5vyr/D81ZRkEjjpE+b7tQyfKrLW1cWvlSLtqncWTOrZreMhMz7WXZMvzVsQszf8AAqx2g+zyKzbq2Ld/3a/7NTKRzykXIflb5dtalu21dy/M1ZcfzLuqxDdfNt3VyylzGTlzHUafdbl2/wDAq1rO6+ZfmWuRhvdjKy/7tb1ndLtVty7vu15VfDe0kYTp83vHoGnvvh3VYur37Kv3v+A1ztnqnlLtqjqWtq+75q1oYblJjKVMuaprO2OSufbWf4mb5awdU1ZrqZo13baz/wB4+5fm+Wu72Zn70i3qGrt5zfe21paDfqlx975v92uUuLOaVtwVq1tLtZImVv71Z8h0UpcvxHunhvUV+zx/N8tdxp9x+7Xa25v9qvFdD1JrdfvfL/DXcaP4jX5d7fNXLKJ2cx6da3Xy/ept86rC23+KuZsdbXd8zVpXWrRyx/e3fLXFL3Q9ocP4ql8qNq850+X/AImEn+9XaeLryP5lVlrzK3vNmoM27a27+Ku6lL3Tz5csqh2fn+U3+9WhHdLtVV3Vxsmtr5i/xLWtY3TTt/478tetQnEwZ6B4XvGiul+b5a9q0W/Xy4/m/hrwPw+/lTL81eraPf8AlW6/NXkY795I9bCy9nE9Whv43Vfm/hrjfHi+fayfxUWesr91mrL8TazG9u3zL92vMoYWXMdFXExlE+Mf2iIPss0P95m+7Xiay72+WvZv2iLxbzVlZf4fu14uv3mr7bCR5aZOFlzEk0u6o4vvU1UZ5Kmk22613naTLdLE3zVoW+qMi/ernWl3tUiyssa/NQZ83ve6dBHq7eZ8v/j1OuNXbb/s1z/2jezLTml+X73y7aCvsmtDfszVqQ6j91t3y/xVyUMrbt33a0Y5di7d26rCJ01nftLJ96umsZ9iq1ee6XcbZPlaums9RVY/vfdrRFHUNdfKzNtb/wBlrKuLxd3+1VCbVNv8W6subVN0zN/s1pzGJ01rOqyfM1XFuo9rbWbbXHw37eYv3a0V1TbC38VRGRZLeX/7z+KptL1H95u+Vq5W8uvNk3LU1jftu+9UykKHxHcf2jvuGbzGX+Kuw0HWVavIZNU/ef7Nb2i6z5S/xf3vvVhKXKdUD0y+v1aNmrG+2b5NrLuWsRtZaWP5mqTTbjzZNzf3qwnLmOuJ3Gky/vF216h4dl2rtry/SXX5WruNHv8AylX+H5a4jrgegR367fmqrNPv+61Y8d/+73f3qcs7O3y1B0RLjS05Zf7tRRvvpNlZSO6EjShf5vvVNu2Vmxy7W/vVJHdVidBoLL81WLWXZJurH+1K9TLdUFxkdVZ3+xflrqtH1T5lVmrze1v1rYs9W8rb81aRlymvxHrVrqitH96obi682uN03W/Nj+9Wot/v/iqpS5jPkJrj52os/wDWLVfd5v8AFU1q375V/u0o/ETU+E6q1X5avRw/3qp2bfu1rQjZdy1+l5b/AAYn5FnH+8E0dqtWobVf7tRxy/NVyGVa9CR48R0MCo33a0LeJaqxyrVhJ6mxrzGlClXo321kx3FWFuqzkVGRrLKtOW4/2qy/tVH2qo5SjW8/3qRZ6xftVSfavrRygbUc9Wobqufjuv8Aaq1Hdf7VTKIRN6SffG26uH8ZWC3VrJ/FXRLdb1rJ1h/NhZayj7pv8R8P/HzwRHdW9w3l/MtfDfiTRv7N1SZVXau6v06+L2lrcQzfLXwH8WtD+xapMyqtefmMPaU+YzpS5ZHlqqtNk/dM1WmRUqnMyt93+9XyUT1RrL+73N861Vk27fvVJNKu1vvVTaWt6cQCRlSq+/8AhpskqvJupiu1dEYm0YklLtbc1Lbtvb5v4alX5vu0w5iDym3UscXzfNVvb/s03+KlzBzEWzZ81Q+Uzs1WP4qds/efeo5ieYp+V83zU5Yl2/d+WrTJ8tRsv+1UykTcha3/AIt1V2t91aGz5ahb/WURkVGRRW32f3qcsFXGi3U5U/vVXtCuYpxxfNUy2rbv/HquRxKi05k3VMpE+0Ky2/3srTGiXd8vzVcVaNm6p5iblPyGqaO3+7u+arUNuvy7mqxDArru/wDQamUglMbbrtX+9WxYr/31VGGD95/wHdWzYxf99VyykZSkaunwb/8AZrrtJtW3L8tY+jwK8fzfM1dto9rsVa4qkveM7mlpNn93/ZWus0+D5VrN0u1+bdtWuiht/lWuCchEirsXbt+Wo54Plq5DF/e3bam8r5f9msQ5jnZrJnWo4bLZW60FL/Z5q+Yt+8Z0MDblq/DB/wABq5HZrt+7tqSO3/8AHaiUjKUijJB833ahWLfW5HYNL/u0f2Z/s1jKoYXKtjF81a0f8O2o4bNYm2sv+1V6ODbXPKqTzE0bfudu6ub1SLdNJXRTfuo65PULpfMbc1bU/ekaxkMsU2Sf7NaOoT7rfa237tc//aUaybU+ZdtSXl7+5autx940j8PMcX422+XJXlbWvzHp1r0bxBLJdMyrXNf2U39+u+k7RNo0edXOmj+H0KL8sbf8CWmXnhKO1h3RrXo2pXlvFI1c3fXscu5l/hr4ili61Q4zynxBomyNm2/d/irk5IF3N/7LXpHiSVWXanzfxVwF43lSSLX1OElKUfeNqEZcxz1xF95tv/Aqz2RkrcuNr/KtZd1tVWavZienEks5V+7trWhl/c/NXOwy7G+WtK3ut+2pnDmM50uYtSN8rVl3kvzNWhI67f8AgNZdwm2qpQLhS5Sq33fu1VZP3lXFX5W+9UKpt3L/AA11xNeUrzL8vzVlydK2pk+Wsu6+6vy1vCQEVvdfZ2WteHXpFh+Vq52RdjVYh6U5R5jPl5jWa/knZd1RzfNUcP3vvUXDKjVMYxK5eUhbbupq/JJ8tNZl3URv81bcpRpQys7fLWhZqzyfLWfY7Wat6zt/3lck4lxidJovyqrM1bTfvYW+X+KsOxVoo/71aUd15ULbmrzpxkROXMZ+oMqf3qyWb5m/u1c1K6Xa3zVkwzrO33qunGRzRpl5W+X71C7tu6lji+b5dtSsnzfe+WujlJ5oxHWrbJPm21taa67t3+1WCvyyfLV63utjUpU+UmNX3jr7W3jdt1MuLVfmasm11dYtvzfdqS61uN1+b5a4+WXMdPPEhbakjN/FViznVJtu7b/vVl3F4zx7vlqOG/8AmVnreMeYZ21rcK0e75ahmRXmZaw7HVFX+KpG1fzW+8q/NWEqfvFXJltVeZmanSWce7bt+X+9UdnOsrfe3f7W6tRUV/4qr4TGUjkdasFt2jZaq28qqu1q2NciaWTbWC1rJF838NYTOCUveLy3qxL/AHlqOS82LurP2ybm3fd/u1ehsJJdrfw7f4qzhHlLjEkj1Jn+Vm+Xb/dro9Nv1lVfvVzUdg0Un3a3tJs2+7/E1ayNYxOjbUfK/iasa8vZJW3M3y1evLBltVZty1T+x71X+7/s0oyMJRKturSszbfN3VpQ2v8AstVyx035l+Wugh0b5V+XatZ1KvKXy+6ZMOlrKtaEeh7V3ba6Gx0nYv8A8VWnb6bvXbtrhlXKhyyON8hrf+H5ada6lIkjfeXbXWX2jbI/lWsu38Mt823+L+9W8aseX3ipR94ks9ZkXa3mNV2bxHJ5f3m/4DUH9gyJ9z/x6q95o03l/wAW2ueUoyDklI5nxJrMj7tse6uLkvWSTzG+9XdaloMzbm/h21yuqaG0SsyrXRThEmNCXxGTHq/775/738Vdl4b1JZflVl27vu/3a83urWZW3Krblrc0HUvscyq7ba6+Xlj7pr7KMZHt2jy7a6611Tav3q8p0vxDH5at5iturUm8SqkbfNXnyhKUjp92UeU9Gk8Wrbr8sm2ub8QeOmlt5P3leb654t8hW+b/AMerzXWvH7XDNGsjf7VehQpHnzpe8Q/FDVP7UvlZf4flrz1l/wC+f4q1NQumvJGZvmrP2V7VE9WhT5YklrFtbdVfUJV8zataG3bb7qw7h901dBpL+Uds+9u/u1Gz/u13f+O01n21H5tWSyxG6/xUbt/8Xy1Cr0L96gCxCy/xVaWWqi/fqeNf7tQaRLcMuxt1WY7zZ91qzd6/L81NV/moHLlNhb3c3zN/tUST7tvy7azYXapGlZV+arFE0vtX92o2v5H+Xdtqn5/m/dp7Lu/vfdoDlEa43LUlrcbGZv4aor94VNCmz71ZyNY+6XJJ/wB4u371aFrfsq1ir88m5qvR/I1ZyNYnQQ3jbV+ZlWug0Wdvl+b5a423l/u1vaXLtZV3ferlkbR+I9M0/UvmXbXYaPe/d/3a8t0uf5l+98q7a7TR52+6tYM7InpFi/2j7vzba0I1+b5fu1g6PP8A/Zba6K1daZvEmV/l27aP4tq7qGao/m+X5qxkdkJDpG/ytQ/aNu2hn+VqqyPWRvGRY+0n+9TvtXy7VaslpfmWjz9y/LQa8xuQ3mz/AHauQ36/3q5dZ9rVahuvmqCuY77Sb3b/ABf7NdBDf/L96vPdNvNq/erpLe983aq0GvMdda3S1etZf3i1zNncf981tafLuZWVv4q1gYy2O4tZf3a1aW4Vfu/LWTbtshVqa11833q/R8ul+5PyfOo/7QdBHef7VWobxf71cvHdN/eqxHefNXqHz3vHUR3n+1Uy3tc2t6u37zVIt/8A7VBodJHef7VWFv8A/ark11H/AKaU5dU/2qkrmOsW8/2qct7/ALVczHqX+1Ui6itFiuY6L7bTvt1c61/8tNbUdlTylRkdNHf/ADVajv649dR+b71WIdS/2qy5S7naQ39VdQuv3bViw6jUN5f7o/lrM6IyPP8A4jItxbyV8P8Axs0tftUjba+2PG10rxyf7tfIPxoVW85q5cXHmp8pPL7x803G1Gb+7WTcMyVoahKyzN/d3baoyfN13V8by8sj2Ix5omXcO3zf3aps9aUkW+q81m1dcZFRjylJm/2qRX21N9l2ULE1ModH8y1ch/ut96qa1aV9tBMiZflpm5d1Reb+8/2dtR+b975qiMTOxNuX+9TWl/u1X835qdv+Zv4qrlK5Sbzf3dNWfe21l/4FUbfd/vVHuZaOUmxab/e3UKy7arq+za38VTLtWPc1TYkdu+Vv/Qqcu3+9Ufmtt+X7tM81dv3qnlKJ9zbdtOjb+9Wes/y/7VOW6ZGpcgcpob9rfNTVlXdVFp91SLKqNup8pXKakbbF21ah/vKy7ax459rL/dq9by+U3yrurKUTORqQt8y7v7ta9r88i1zSz/N92tnT5/urXLIx5TudFr0DRYt6rXnXh+4Xzo9zV6f4dRXZW/hrgqmcjqLGz+Vdq1seUyx7ttR2MXy1rLFvhry5SJ5eYy1Zvu1ZT7rUrQfvKmjtWpxJI4V3NVryFdlZqmhtVX/eqw0Xy/d20uYqMim0S7vl+bbVi3tWb5qcsG5v4a0LWL+7UykEghtatLZfL92tS1s/N6L91a0IdL/2a4JyI9n7vMcvJYbP4ab5Wz+GuouNO/2ay7iz+b7u2oMJR94wdQ+WFq858QXvlLJtavQvEEqxR7t1eV6832jdt/hrso/EHwmbpt1JLcfK3+9XSSbmh27d26qfh3RmlVW27mau0j8P7Y9zf3a7p1eU1jI89vNL2ffWsUxc9K77XLXZGy7a5A265+7XRTn7pp7WRy3iTx+q3HkhvmqjD4ja4Vm8z71ef3m6e+85mZ23VoW975X3f96ueGBp04+6OlS/mOnmuvPZmrmdSf8A0hv9qrMepbm3VBJ80jSMvy11UqfKehGMYmJJ8u75qzLyf+8tad0zeZ8tYt5Ezt/wGvTgbcxDG3zLurUt1XbWVHAysv3q14VXaq/drWR1L4SRpV+b5f4apzLuq95DPHULRbfvN8zVMSWU1/4FUckXorVoeUu75aa0Sou5q3jHmMpSMmSL5azbqL+L+7W822s24VX/AN2qiQYskW+rNvb7ttTtEu7+Gpo1X5VWtWXzAsXy/N/DVO6Rt396tZdqr97/AMdqvIn8LVMQMdom3URp81Xmi/u/8CqFdqyf7NakF7Tfkk+auo0+WNl3N/C1cjC6q27dWxY3mzb81c8y4yOsW6VFVVqrfX/lKzfeqvbyrP8AdWnXVm0q/LurmlKJlOfKYd1etLu3Mzbvmp2mozt/d21Y/s79581a0Ol+VH8q1UZRM+bmjzE1vF8tSbflrU0+wZlqreReVIy7W+X71VGRwyjLmM+Tbu+T71U2uG3L/e27qtXHzN8v3aosv9371E5cxdOEpEMmostVW1aT+GrLWUkrfLT4/D7f7TVn7p1+zK/9stt/3qP7SbcrKzVYk8OTKv3ahj0ORPvLurSMomgLqjL/APtU5dZk3fe/75o/sORF+7Ua6XIkn3f++anmpj901tN1Rlb5/mWuktdZZlVa5Ozt2iX5l/4DW1Z/LWEpRJvGRuRy/aG+6zf7VXIbCN4/urWbDKu7+6tXmutjfL/DXDNe97pEoxiQ/wBhq9w3/fVaVppa7fm21Rk1RYm+8u6o49c+bcv/AI7WsYlRlE1msFWTdtVtta2n2C7W3f8AfNc7HrMcq/dbdWra6su35qPZk8xo6gq7dq1Vhstsisy7f4qG1RX+/wDLSx6oryfeb5aJQMDZ0u13tXWafYfu1Zvu/wC1XF6Xq8f8TfLXRWviaGJdvmblrhq05SOuPLH4jpYbVVb5vmWtG1gVP4a5NfE0KbtrVLH4vj/hauCVKQ/3Z1ckCyyVpWukxp95W3f7tcfp/iOO4m+ZlrqrPXo221jKMokxUS4ukxv/AA7qbNoyt95auWeoxyt/rF/3quSXCu33lrH2khnH32gx7mbbtWuH8RaDHu+Vf9qvXri3WVa43xFZKkbf3a7qFU1ieJ6tpCxRru2/xf8AfVcFrFw1rM21m2rXpfi6X7KrV474m1H95tr36XvFSL1n4vks/l3N/u7q0m8c713eY3/fVeY3V55rfJT7dbiX/drs9hGRh/hOt1zxVJdK2yT5q5uHdLIzMzVYj06ZlX5WrStdGb+KqjGMS4w94zW+7/dqOFd8i1e1SL7P+721nxy7G3bq3gdf90uXTeVHWC3zyN/dq1eXW77tZ8j/AC7VrYzlIjmf5qjWm/M7VIqVZI6PrViFKjWJlZakj+ZqCiZYl/ipzfeqOSX5adb/AL1qg05iZYl/iWpPI/urViFdq7qjZvvf7VBfKQqm2jZ5tNaVd1WrNF3fMy1YcpJZ2+5t33V/2q0GtV27qdb/ACr91dtTbvlbaqvUCMeSLY33art88lXrpfmbbVWOLf8A8BoNYli3tV3f7VWmi2VNaxfL/tUbN8i7f4f71ZSNYjrVd7V0OmxMrLWVZ2/7zcv3a6TT1+78tYM1ibGnr81dXpLbNtc5p8VdBYpWB0xO20u9VFXdXQWt5ubduWuNsXZVVa2rWWpNYnUQ3St/3zTpLhW+7trHjumX5t1S/avasZHZTNHbv+b/ANCqvNF8vytTreVf4vu1IyfL/vVkdNjJkTbVdmXd96rl4v8AD/DVHZ81BY5W+b71XLf52Wq8MW9vlrWtbPdS5hxJ7HcrLXQ6akm5az7Owb5VX7q11Gm6bsZflqTVFyxi+Za6CxXZJUNja7K0re1+atYxCRsQv/o9Z7XHzVej+WNl2/w1z91P5UlfcZZV/d8p+a53S5avMai3W77rVJHdf7Vc/wDbPmqT7ale7zHyx0X23d/FTm1KudW/qNtS/wBqjmHynRSaj8tV21Ta3ytXPyX/APtVVkv2/haqjIOU66PVv9qrEOs/7VcL/aW1vvUR6o396tOaIj0BdWXd96j7ev8AeriY9UZqtLqVAHVf2j833quW9/urjY7/AO7WlbXvzfLWcjU7a3vPl+VqbeXDeS3zVj6fe72+arlw3y1idETgfGV58snzfw18o/GC63/aPm+WvqjxlFujbbXyT8YkaKSZv96uPEfCSfPepS/6RIy/NVFmZm+b/eqTUPkmb/e3VnyS+V81fKSj7x6lKXul7+Gmy/dqj9tVf71Rtf1HKdMZFzZ/dpvkb6qx3tWobpW2rup8somnuh9l2tuprQN/tVa++1TKi7v71TzfzEyiYskUifNUbJ81bkkUf8NVZIl3VpGZnIy2+Wmq3zNV5oFb+Gm/Zfm21fMH+Irr8zVLGnzfNVlbBn2/K1SfYJF2t8v/AAGp9pEnmKaxf3qsR2DXDL8tCxfvNrV02k2a+Wrbf4axnUI5jn/7GbbuVf8Ax6qN5pbW+6vRI7D/AGV/75qpqGkblb5V+7/FWMa/vF8vKea/cal7LWhfWXlTMu2q8cC7lrujLmCMiv8A7tOj6VcW1+b7tSLa/N/s0uaMQ5h2m2bTt/s7q6W30jd/u1b8L6G1xbrtWu+0vw4rqq7a86vX5TrpUvaHnM2htF8ysrf7NV7NWWbatesXnhLerYX7q157qVh9i1Bv975ayp1eYxr0vZm1orbWj/75r2Dwim7y1/8AHa8Z0n5WX/er2DwPLt2tXLXicfIeoafa/u1b+GtqOJfL/wB2s3S23Rr83y1rM6xLXh8vvFSj7pm3Xy/7tSWr7lXb92qupS/3V+Wls5W/h+Wu6MfdOSJqqi7aP4tv8NNhb5dtTR1hKJJJDBu+9trQs7X5tzLUNrtZvu/NW5axfLWbNI+8aWm2/wDdX+GtiO1/vVV0+KtqGLdXHP4jeMTNmta53WIvK3V11wlcv4gl2K1a06ZlKmeV+MrrYrKtcHaxfbZtvzN81dJ4uut11JWf4Xt1uLhW/wBqvUdLljzHJy80juvC+iKkcfy/LXRTWSsrLtqTR4PKs1rS8j5VavKqS94qx5/r2l/u2Zfmrijoq/3a9b1i1Xy2rjWs23H61tCpoFj49uJVT5qotefeX5qkml/d7mrHupWdtq19d7I9L2Zt2t/v6fNtrT81p/lVflrk9NRvMVW/3a6yx2xKtZxoe8XySI5LVVX/AGqzWt1ST5l3fw1pXV1Gu5v4lrButRXc1dfs4hGPLIkkiVPm/hqOO4+b7tU2vFl+7TftH8K/dokdJrfav3dQtLVSOVmb71IzN81ZsCZpf71N81fmqqztUXNaRkQSyS/xVn3Evy7v4almbdVKSKSVqqMgIWl/efLU0E/zVG1lJ/dqSGwZv71aucR8xYWVv4ahkn27auW+myKv3abNpzN/DXL7WPMZSl7xmzXC7f8AaqFp/wC7U11Zsvzfw1lsrIzfNXRCfMXGXMWlut9XtNZnmWsVW2NXQaOm5lapqjO88P6azbWb5v4q7C38PrLH8y/7XzVk+GUXbCv+zXfWcDeWrf7NeLOXvGdSPunn+raH9luNyr8v+zVyxgWWNY/7tdNqlr5u77tczHK1vdfPWkTjVXl900obdYl+7WPrVv8AvNy/drY89azdUul+9tZqIyNY+8YNxa/u9y1HHZbv9lqvNL5rNtqSG3olMuPukljpCtJ/D/vVuWumx/3VWqtjF+7Xb8tdBp9r93Yu6uaczpiQw6JHKv3Veqs3h+Pd92uqt7dYo/m+Vqc1urK2dtc/tZGVQ4e40mNI/u1i3FrGjfd213GrQbfu1x+tJtZWWpjXkefKrIyWRU21Yh2uyqKy5nkVWbc1FrqPlSfN96tfeKp1eX4jqYbVXZflq42lzTx7lVqXwyy3Tbv+AtXdWtrC8O7b93+KsZVZcx0fxDynVNLuLX5l3MtZauyt/tfdr17VLKOW3kb5f7tcDJpa/aG27a7Y1fdIjCUZGfbxSOP9qugtbJvLX5vmqxpel/8AfVdRb6NGirV+1OvkORmimX7tU5mkt1+X+9XdSacu7bt3VXm8PLL/AHWrTnJ9mcXHeTLtZWarVvdXG5t25WrsLXwqrMv7v/vmrU3hdYm+ZazlOJUaX8xxv226b/eqaGW4dVb5q6pdBhZvmVavR6DHt+7urCc+UfsomDp91cRR7t1aC+JZrVvmatpvD37n7vy1h6loLbt22uPnjzGE6Uvsm5pPjfZ13f8AAq6jT/Fu/qy15HJpc1q27b81aFq8y7fvfdrCUKciP3kT2RfFC7fvVzeveI4ZYW+auB1DVrq3h+X+792uH17xhIqsrM1a0sKawq/zFj4geII9zKrV4nrV+11dNtrQ8UeIJL24bdWDZxNcTbq+loUvZxNYvmNLRdLa6k/vV32k+FfNVf3bf8Bpvg3w+u5W216hZ2C2qr8u2lVqnoUqUftHKWvhdV3blplxpK28cjKrfKtdncbUj+Zl+b7tc9qX8S/w1jGUpGkuWMuWJ5j4mdlumrnZJdm6us8URbpNzVyN0nzNtr0aJzcxVkb5vlqrL96rG1nqNoq6DMhVKuQ2/wAu6kt7f5v4mrQ+7/t1BpGJUkX94tRs3zfKtTv/AK5v/ZaRlXd8tWIqyfM33flq1ZutRtFsrpvBvhC48QXiqq/u91TKXKbU6cpS5YlW1sJrxdsUbN/D8tbln8NNSul3eXJ83+zX0N4H+EdvBDGzwruX/Zr06z8B2sEa/u1WsJVYntUsvlL3pHxfN8KtQt/maNmrPuPC91p27dGy/wC9X2tqXhKzVWXavy/7NebeLvCFvtkXatL28TSeXcvwnzFNdMm1W/3ant3bbytdD4m8NLa3ny/Ku7dWTDa+V96uiMub4TxZwlGXLIpSQM7fdp6wLF96nXE6xN977tUZLxnWkQa0Mv8A31R5v7xV2/LVGO4Zo/71TWaM8nzVDNoyNqx+Zt1dRpq/drnbNVRV/vV0mm7U21yyN6Z0FnFW/YwNt3N92srTUVtrbq6CxRUrmlI64xNC1i37a1IetZccuz+KrENw3+9WXMdEYmsr/wC7To3VmrL89mX7tWrdvm3NUnXE2reXbWhC3m/erHh+ZVrUs1aoN4yFmg81f71UvsDbv9muijg3L92pv7O3/My0E3Oft7Jl2/LWxaxL/F97dU0lns+6tR+asVOwXN6xVU21vWe1Ntcbb6iqVqW+rf3mosaRkd1Zyr8take2uJ03WV/vV0lrf/LVRLlL3TYaX5a5PUpf33/j1bzS71rDmi82b/Zr6/Koy5T4DPJe9ylFpfmpvmtt/iq01rTfsuf9qvp4x5j40q+aaa0rJVholSoWSr5AK8k/zfK1RyNuX5f4adI61Xml/wB2olEBsjtu+8u2mxs26m7v4d1OjdaRtGJaV2RauQyt91qz45VWrUc6/drPmK5DSt3rQt5W/vVhx3Sp/dq5b367vvfNRzG3szrLOXZ/F8taH2r5dtczZ367V+arzXqutYSqG9OiY/ip90MjV8q/Gi33xzba+nPEF1+5kr5u+LSrPHM1cNWrHlFOlKJ8oaluiuGX71ZbPurf16323km37tYkkXzV4MpR5jpp/CU91R/MzM1WvKbb92jyNnzVPMdPNEq1IsvzfK1S7flb5aiZPmplRkXIbzZJ8zNWhHdK1Yv3f4adGzK1KUSjb89dtEfzs22spZW/hre0W1WdfmX73zLXNL3SRsNk0v3VqSOwZJPnVdtdhY6QrLtC1NNojbflWub2pRzK2qqvyrUjWqorfdrSbS5EZmbc1V5LCR/4WVaXMLl5jFmsN7KyV1Gh2TfZ13VisrW7bW2102hzrFt3MtOUiI0+U2rWyV12stVNW05YoZG3fw/xVv2s9ui/KytWX4ivVlj+X+7/AHa4Y/Eaz+E8l1aL/SmqjtXd8u35a0NWX/SGrL3bJPm/u16tM5Iky1NGqtJ833aqxurf7q1Isq/wt92nID1DwL5csLbvvLXpWm2scUa/xV4j4P1vypPmba392vUNP1z92vzLt215FeEj18LU5TrpGjiX+HdXlPiyBUvmVdu6uwuNc8qNm3LXnuvairtJIzVNCMol4qUZEeny/vFWvXPBsqoq14PpOo77r+L5v4q9e8F3+9V+at6sfdPF5j27Tbj92v8Au1sbmZd3+zXKeH2aVY/mrq9reX92vDn7sipfCZN5LTbWVlqaayaWarEdmyr/AA/LWsapxRhImhnb5Vq5btubc1VYYNn96tK1i/haqU+Ycolqz/1ldJZ/Ou6se1irUt32VlLlCPum9Zts/irYhlXy6523l2fLWlb3Xy1yTibxlzE11P8AK1cT4qvNkMjV1V1LtjavN/HF/wCVC22tKHxBI8p8SX7T3Uiqy1ueDYF3R1xl5O0982f4mrvfCKqrR16tX+GccfiPULVNsa1pffhrnYdSWL+KpP7YH95a8OXxDJNY+SFt1cidufvVra1rKtb/AHv+A1yLan8x+Yda6Iwk0Z8x8fw2u6Pb/DT49JVv4VrZt9O3szMu7dWtpunL/u19V7U9+HxHL/2N9nXc33qbI7W6/erurizXy2+Vf7vzVyOtaay7v4acavMXOPKc3ql7vZvKasWRWf5vmrejsvvb1qG4s/4VX5Vp+0MoxMWHd5m35avRxbtv3qq+V5U1Xof/AB2mbomhij/i+9UjJHu+Whflk3fxbabIyp/vVAFeRah/iarDbdrZb71Qqm6RqskhZN1Tx2qp/DUq2TOu75qk8pl/hanzmJJDZq6/Nt/3qsW9grU2Of8Adru2s1TW96vmMzbv92sJykcspFq307/ZqSTTvl+7/wB81oWLr8uf4q6DT7CO6Vvu15c5yjI55SPM9S0jerbV/wC+a4/ULBopG2ruWverrwr5sLbY9q/7NcjqnhBmZtsddeGxI4VzylbVt33a6jQbCTbG1bMPhBvM+792ul0fw55TL8tdtWv7p1xqmt4ZsmRlb/gNd5C8aRxrt/3qydJs1gjqa4n8pt26vEVXmkZVZ8w7VtqbttcPrDLE25K6TUr9WX73+zXK3j+bur0ISOTl5pBDf/u1qS4fzVXb/dqnHbtuVvmq1J+6X5qwnLlOuMSG3Tbu3VchiZ2bbt2rUMKeay7f4q3rHTvu7ttKHNI0jEpw/LIv+7XRabdKrLWfcWXkf7v96obeVYpPvU6kRyqRidmrKy/eqVtvl/N96srT7r5fm+Za0fNXy9zVyx5TinVMfVPnZq5PVIt6/L81dZfXW5vu/LWTNEsu7aq1pCEZSOU46az81futWUumtFN8td42kfxbaozaT5q128pvyxJvCKeUu1m212yy7VrirNvssi/d2/xVo3mubFVU/wDHawlTjI6Yz9nE1tQ1FYoWX+9WHHEssjMv8VZ811NdSNtatTR1+Zt6/LU/3YlKUpe9I0rNPK21sLf74922stl3r8v3ajaKSLdtrSMS5VfdNOPUVaat3T9rqv8AtNXF2aN5m5q7DR9r/erWXuioSlL4jprWKNF+Vaj1BI/Lb5VohuPKXa3ystUb66+9/FXn+9zHYY9xdeVJ/DVq1v1dlXdWDfXX7xqp2d43nfL8tdPJzREj0D7fG8f8NQtLHL/drnYb1mjXO2myXknmblrjlQIkdJNYQy7fl+apLPwzHL8y7qydP1FpetdZo9781cE6coyMoT5fiOf1zwurW8ny/wDfNeR+KvCkibvl3x/xV9HTRfaI2WvPfGlnHFazNt/hr0sJKUTeXKfIviy1awvvLb71XPC9n5sy/L/FTvHn/IaZv4fu1teCbXzWjZv71fROX7smhI9W8K2CxWu7b81bE1x975l+WnaLa7bOm3Vr95ljavN5uaR3yq8pn3U+6Taq/dqrNE38KqzVJcRMvzNS2/3vvfLWvMY83N7xwniq12R7vvVwsy72avTvF0CvDJt+8teasnzfN/DXdSkKPxFGRNi7lb5arqvzVYvG2NtqGPbu+auuIy1bxbfmp0z/AC03zfl2rUK/vd1I2BfvN/FUkK/7NSR2+1aRt22nzExiXtD0aTVtQjhRdyt96vqf4W+Bo7C3hZof/Ha8j+EPh5XmWZ1+9X09p7R6Tp6yf3Vrz69T7J9NgMNH+JI6Bbq30aHbuXzKxb7xpGvyq1cHrniNr26ZV3bVrL8+R13bq4eY9dnaXXi/zd33a5HXvEKyq25l+asnUr1oo2+auQvtRkluG+9toiYVJyiReIEW8Ztq1xN5E0W5f4q7yGBp42rndY01tzfL81ehSq8p4deHMcBebvMqBYt/3q2rqwbzm+Wofsqp8zVvGpzHDyFeGL5vvVoW77Wqns2SbquRr+7+7VmRpWbNurqNLTzWXbXM2MXzK3/Aa7jQ7dfl+X5a5ap2UonQabEy1tQu22q9na/Lu/2auRxbK8+Uj1YxHR7mb5qtRr/3zUcKfNVyFaxNIkkafw/NV61i+Zajt4vmatCFNtWXzF6zg3rW5a2vy7tvzVj2cqq1b1nKu5fmq+UvmNaztf733qteUqbv/Zqqw3SqtQ3WpKv3mWteUiUyabbtb+Guf1KVVVttNvPEC/NtZdtc5q2vr/eqvZmEqhba/wDKb71WIdX/ANquJk1xUkbc1SW+sq7f7NKUQjUPSNN1ZvO/irstN1Lft+avJ9Jv/m3bq6yx1RYtv3qzj8RvKXunpkd5uj27t1Hmqjbv4a5Wz1n92vzLU02sr/C1fdZfyxpnwWZ81aodFJcKlVZLpX/i+Wudk1xf71V5NZX+9Xd9ZjE8ungalQ3JLpV+7VWS/VawZNZXbVGbVtu75qwljondDKpG9Nf/AO7urPkv/wDaWsGbVP8AaqnJf/NWMsdE3jlUjopNR2/xUf2otcrJeNuqNb9t3zNXP9fOmOVnaQ6ou371WF1Ff71cTHf/ADfeapv7S+8u5qPrhvDLoxOw/tld3+7/AOPUR65827dXCzap/tVRbXG+983/AAKs5Yw1+oRPWLfxHGn3WrQ/4SWNV+Zq8T/4SGRF3K1QzeLZIv4mrCeL5jKWG9mepa14jVoZFVq8I+ImqLP5y7lq3qXjRXjZmkavNfE3iNZ2k2yKy/e+9XDOrKRw1VHlOB1iLfM22sdrL5vlramlW4ZtrUfZd7L/AHq4+Y83m5fhMm30hp2+7tWpJNDZf92u40/Rv3attbbVybQWdW2rt+WsJVTSMJSPKbiyaBfu/LVGSLZ822u+1zSfKt5m2t8v8Vcn9i3t93dXVCqOPuy5TJkiZWpqp8v8VdEuktLVW60tovvLWvtTfmM+1X5vlr0DwzZ+aqqm1vlrg7VNsn3a9J8Gp8y/LXLXkPm946/TdL/uq3+7/FWt/Ym+P5l21c01V+Xav8NbjKqQ/erxJVPeN5cvKcLeaWsUiq8dUrjSY5V+X/x6ut1C181qsWOh+avzNWnteUmB5Zq2jbW+78y/NuWsqFvKkZf/AEKvVte0HarKqqzK1ee6po0lrM3y/eZq6YVeYmQW955S/K1VdQ1TduX+LbWYvnLdMrfd3fe/hqdbCSX5vm2tW8eUq/Mc3fJ58m7bWfJF/DXYf2H8rfxVm3WjSI3yr8tdEZxJ5TmWt2/4DUflMrVvNpsn92j7B81a+0iHKZdi0luyybttddY+I2ij+Zv4axWtfm2r92nLb/Krfw/7NZy5ZBH3Tcm8S74/maud1TV2vadNas3zbd9QrYM7VMYRiVKQ3SZf9Ij2s1eyeDdy+X/u7q8t0fS/9KVf7tezeC7dVVWb71cuJnynJI9a8Lp8sf8A31XeW8Syr8tcb4dg/wBX/dr0DTbddtfMVavNIiMiGPTl3fdqSSwXbWw0SrHVORlZfmrOPMWZf2XbVqFFRf8AaqRvutTYW+WumMjnl8Ret0ZFq5Gny/NVOGWrDT7VrDm5pEFqGX95Wpay/LXMrebW+9U39tx28f3qvl5jSnI2tSvVRfvV5H4yuvNaTa3y10mseI42VvmrznxFq6yttVvmatKXuy5jSrL3fdOVt7fzb5m/2q7zQW+yqrVyumwL5zSVsTajHFCqhvmrqlP2numHJyxN681tU3fN8tZUniZd3yt8tc1fX7P838VZq7pZlbdXP7M5pRkdVfeIWnXburIN5/tVQjWaW42/N/vVa+wSf3f/AB6teewlE8ltWVJtrf8AfVadrKqtu/vVzE15tutu7Y26r9vfqir/ALNeryn0cJHSrtlhb71UbywW6jb/AHf4qmtbjzYf+A1Nb/P8tHwnT8RxOoaMytuVaxbqCSLdur1K6sI2X51Vq5bWNI2q38S/erSMjml7p5hdNsuPu1at2qPWIGiupNv3d3y02zlbav3f+BV2fZHCXMaPmruqCR922hfnahvvbagojkfctSWqfNuqFv8AZqa1dfmzuq5GRvWcW7+H+Gm3kSru2/NTrG9j/wDHaLyX5mX/AGa4483MZy94wrhmiaoo7hkalvJd0jNVRn+X+KurlIjE6jTbxdy7fm/3f4a7zw/Osu3+9tryWxnZdv8ADXbeGdSaKRfm+WuOrS5jCrE9gsbWOWHd95v7tQ6hocfzNtXbVfR9SV49y/dq9faivl/e3VzRp8p5sjmbjSI4mbau2q8arF8v8NSapqyorfMq1zza8rt96qkVGUjp1vFijX7tZt9e76yW1L5fvbahkuvN+Zq4eX3io83MOuLrf/EtC2u75qhji+0XG75Nta0cW1f+A7q7IvlOqn8RDHYKi/M3+1VWaJUk+VvlrcaLbb7vvLWb5G9l2rto5TrhHmkR6fF+8rorFdi/NtrPhtW27lX5v4q1Lf8AdR//ABS1rEuRHqDqsbL8zfNXPtL+++WtbUGaWP8A3awZHZG+b5airI4ZQlKRtWt/5VWptZ+Xd8v/AAJq5+OX92zbd38NU5rpvu7q4oxkYSpyOgW/Wdv4WWrlv/D8u5f/AEGuXsZ/m+b/AMdrpNNff5e1l2tXRT90qnS/mNCSLZ81Zs23dtrWuGjX5d1UPs+/d95q7Oc09kZF0i96rxo1xJ8u1l/u1cvIv3e6m6XFWcjSMOYvWOl/3vu/xVqfY/srfLtpunuy7t33quN87fNUxiaVYSl8IlnF/e/4FWmtqsu1WVdtU4UWL+KtCzf5ttbROH2cwj0Ndq/LV61smg+9u/75rUtYt+3dW1a6Ss6/dqpRPQoU5HMTXHlR/P8A3qyNSvdv3W/h3V2WraI23iuN1jRprf8Aebvlb+GsOT3jeUuU5W4nZpJGZV/vfeosdzN92pprDzW+781XobDyttahGRcs0+Vd1XobJX3fw/71V7f5G+7WvaoyVlKRzzqcpLp+kt5i11Gn2Dbl3VR09t7V0FjKu3d/FtrmlHmOeNTmLElr5Ue3b/wKvMfiE7LZyV6heS7I/wDZrznxtEstnI1b0Y+8VKfunyD4yb/iafN97c1dN4D/ANZH81c348tWg1aT/erY8E3G2Rf9mvXnH92a0JH0ZoNur2aq33amurVVX5qo+Gb9fs+2tC4fzf4vlrySqlT3jHvrD5fu1ntYeUtdNDB9o+9U1xpe6NlVfmp84RqnkPixNkci/eWvN7j5Gbcu3+KvW/G1n5Ct/s/LXk2ofeZf7tenQOuEjHmbdJ/s1H/s1Js+ZlqRV2/7Vd5r8RXqa1Tc3+zUUv3qtWvSgI/ESyP/AHVptrb/AGiZV/2qkZWf7taOj2e+6j/3qicjen70j3f4W2CwWsbbf4a77xRqzRWvkq235a5PwGvlWq/3dtXPEzebJ8rfL96vInI+xwnu0zNt/Mnm8ytSSJUj/wCA1X0W1+X7vy/e+WjVrpbeNtrbK5zpn7pi6xKu1lrmFXzbqpdU1Rp5vl+7TtJXzZN1a/CebKXNI2rOz2w7mXbWTq1kr7q6fyttuvy/7VZV1btK3yrRGRzz+I4O8sNnzKtZN1asny7flrvJLDc27b8v+7WHqlhtVvvOq11QmckoHFzRbWWrVuzO3zfdWrU1n83yrVqzsNzfdauvm905uX3h2nxb5Fr0Dw7b/LHWHpejfd+Wu60Ow+zxr8tcdSR2UoG1Z2+z5mqbyvmbbVq3g+WpFgb+7XGelEqxxfNViP5ZFqbyvmqGbatBBajuFRvvfNU32xU/irDa62t96qsl+yfxbq1iZykdF/aixfxVYh8UeU1cRNqmxaym1KR/us3y1ZMqh6k3jJUXd5i1h6l433bvmrg5LyR/l3VXZpPm3NW8ZcphLmkdJdeKG27tzVg6h4jaVtu5t1Yt9O21ttUY2aVvm+9VRkZOMjSk1mRpK1NFv5J5lXdu3fw1kQ2Ssyr8tdP4Z0uP7UrbaynI3p0pcx6L4dtZJYVZq07h2ibbu27a3vDOkf6Ku1f4ap+IrL7LN935awh/Md1WPLEr2t6yL97/AGqJtXkb7rVTjiZlbb8tRzRbvvfw16McXKMeWJ5ksNGRI2rMv3mqH+0pG+9VCX71RLcbGb5qzlXqSKp0oxNb7az/AC7qPN3/AMVZf2/Z/dqNtRXd8rVHNKR0csTWaXerfdZqh3/NurJk1Rd33qrtq6rVx5iJGpcS7Kq/al8zdWbNqn92s2bUV3fep+9Em5063m7/AHaljn3L96uZs7rc3y1tWas67V+7T9pymsfeG3U7LVHfub5qvXVqy/7S/wB6qq2+5qOb3Q5TPuJ/KVlrndU1Jol+WRq6TUrdtrblrhfEG5P4aiMjysS+WJzera5Im75vu1yOoao1x8vy1patL97+9XLyO3mfNWsZHzFU0Le4X/Zrc0tPtFxH8qsu6uZhdfvN/wCO10nh+X/SI6yqHO4nq2m6WrRxt/DtrUbSG27f/Qabo8q/ZY/92uit4leP+7Xi1Ze8e1h4e6eYeNNJ+y6a33drVwmn6dv2/LXrHjqDzbFl/hWuN0GzWX71dtOp7p51X3axDb6T8v3abfaD5sLbV/8AHa7Sx05fL2qu6rjaMvk7ivytUe19435fdPB7rS2gvmj/AIt33a7zwba/vPm/hqPVtDZL5tq7vmatjw7a/Z5FX/gPy1pOpzROWMuY7rT0WKNflrUV/N+8vy03SbXeq7qvXFvHb/dry5e9I6JS90xbpfm+7W5otrvt1/3ax5l+aug0H5fvL8tRV90whU94q6hpfms25dytXL6h4fWXc21fl3fer0r7L5snzVn6pYbbeT5VrClV946Zy908LvvD6reNtXbWha6C0UK7l+8v3q3NQtf9Ob5f4q1rW1823+7XoSrGcZnKx+HGbc235abJ4eXb80ddpaxKrf8AstNks12/dX/arGNeRv8AFE8xuNB+ZlZapt4ebc3yrXo0mmxyttFSroS/LXXGuZS908wuPCrKu5l/75qn/YLbfu17NJokcu35aavhqPy9yx7mreNcnnkeO/8ACOSPH93bVf8AsOSKvZP+EfXa25aoyeHPN3bV+X/aWo+sxKieU2MElvMqv/DXoXhm/wDKb71R33hJfM+Vada6XJZt935dtZ1Ze2iRJnrfh3W40jXdJXc2PiCPb8sny14HpuoyJJ/Eq102n6tNu+9Xj/VZcxxR92R7dHr0bR/M1UZNbj+7XmMniGa3XbVddeuHb5m3V3Rw/ujlV973T1RdRXd8zVJHqK/wt8v96vMY9ZuPl+apm8Rtu2q1ZypDlKJ6dHq0f96i416Py2XdXl6+JZG/2v8Adp39syXH+zWHsveJ5onYX3iNYvut92uZ1bxl5W795WfI0kv3d1Zd1olxet93fXXCEY/ER8XwmbrHxBbc3zLurFh8TNdXG5vmWr194Dk+ZmWsibRmso9qq1E4xl8JrTpyjLmkbsni2O3j+WT5VrHk8Xq03+srj9ciuFVmRW21z9rezI3zL/31WtOlyjlHmlzHq0fiDz5Nqt8tbVnLujVmrz3Q5flVmrtLW/VIVrOfLzBH+U1rO/8A9I+ZvlWrf9rL/erkrzUltW3bv++azP8AhJf9uj2dyeU4Dfuk3NVqO4bzNv8ADVGGXzV3L96rUcXm7mr1fhPWh7p0mk3Xy7a2LWX5t1craysq/L8tatjdbZl3N8tZSN4yOthi+0Rt96qOpaTvjb+Ja1tFljlq9fWv7uRkrPmN5R5jxHxNoa7pGjWuRWLypGWvYPE1qrL92vM9Sstlw22uunM44+7IqxfeqNv9Z92rka/L8u2o5Il3bvmX5f71a8xbKrIv3lqONvvVcaL5aiZfvURkTISOWRfu/douLpmVabs2/wB6oZv++arlM2QzNTo1aVqjbb2q5ar8q1mYc3LIvQ2Gz7tbmmwfvF21n2Mqv/FW1Yyxp91qDGrI6rR7poo/mZvlpuoapJ/C1Q6e8e3ctF1Er7v/AGao5Tz5ROZ1jUWlZvm+WsWO6Z5NtaurRbWZfvViLtSZWqZR903pxjI3IXZ1X5mqw11/CyrWfbz/ALvdu/4DTZJ/u7q5Y0uaR2RpG5p8u2Tn5lreWXzWrmNH/etuZmZa3YdqLt3f99VcoFRpGhNLvXayr81FrEu7azf981V2MzL/ALLVpQptkVvurUS901j7psWtlG0f8X+7UlxFGsdOtZ1WP/gNR3F0u1dzLUxkYSn7xh3jLu2/3awbh933a2NQlVGZqyW/e/Mu6qmL3ii0u3crU2NPNpt4u1vlptu/7z/ZqacR0vekTr+62qtamn3WyT5f++qyZJfm+Wp7H5m+ZW/u1rKJ18p1cLs8f96pdm1W/vU/S7L92tWbq3a3X7q1yS+IrliYt0v7v7u1apwysjLtX5auXU6vHtqjHuf+9XTCJNv5TYtbjYvy1pRyrtasO33JGv3mq0srfw7ttacocxauLryvmqbSdR3zfM23bWLdTs0fzfw1n2t0yybtzf3d1ESeU9o0d1uGj/u16BotqrrXk/hG93xx7m+7XsHhu6jeNdv3ttEj0qHLyhq2l7vuru21y99pa3C+W0dejXC7o2/vVyN8226ZVas+Y5qsInB6h4XX7Q2371Zk1gsXytXoccXn3zb/AJl21m6ppC3EjKq1J59WMo/CcPGuxqtR3Coy/NRqWkXFrNJ+7+Ws2N2T78dTI8+UuY6izutm1qvx6osTfNt2/wB6uUhlZF+9UszybVqOaIonT3mvRyr975q5PxJfq1rJ/wCg1H+8lb5qLrS2uLVmK1UasYj5ZHzr480mSe6mm2/L/DXK+HbxrK8VWr2vxpoMn2eTcv8ADXiGpRfY9SZfu16tCpzR5TeHu+6e4eEdb3xqu75a72OXz1Vlrw7wbf8AzRqrf7Ne1aC0ctutcNX3ZFVeXlOi0213qrVsSWCvDuVfm2/eqrpvyMtdFDb+bD81efKXvHHGfKeNePtL3xt8v8VeKa5pElvuZlr6i8TaItwv8NeReNvDyxR/Ktephqp6NKoeMMnzLuprPt/u/drQ1KyaBm+X7tZjS/wn/wAer2o+8ehGRA33qkt2+amyL8u6nQrtbd96mBpWrr5m2uw8M6d5twv97dXI6fFvmXdXqng2w/1bVy1Zcp6FCJ6Z4Zt/s9vHRrS77hq1NHgXyV/h21X1iD99u/2a8yR9Phpe6U7X91b/APxNcr4iv2bcu7/ZrqLhtlrtrz3XrjZcNuoiXXkZ+5d3zN81dF4f2uy7fmWuPkn81vlrqvCe55FZm+WqlE44ncrYfuV/2qpNpvzfdVq3l2+StRxrvasglH3jnZrD5dvl1jX2kfL833a7mS1qndWCstXEzlE8xbQ/3zfLWha6Hs211Dacqt/eX/aqxDar/DW/MYRpmfY6aq7flrqNLsv+BVVt4FrotNg+6tTI6acSxDa7flapvs/zbv4atRqtSbF/8ernNzOkXZurIvG2M277u2tu8Vdvy1iXkFBEjnb66bcy7aybrUdjfK3y1qalB97b81YF1Zt93b81anNKRmXWqMkjfM22nW+pb13M1VbrTZBu/wB6s2ZGgb+Kt4xM+Y6r7fCn3W3VXmv49u7dtrlGvZv4W+apYVuLplVt23b/AHaOUOctXF/uuP8Aa+7UtrudqnsfD00v3q3LPQfuq33alhGMinZv83+1XceD0/fRs1YsejeV/e210nh+LyJl/vVlI9ChE9+8I2qtaruqr4x0hmhZlX/do8E6irRqrf3a67VrVb21Zfl+7uogdlWHNE8XVNvyt92oZH+Vq1NcsmsLqT+7Wf8AK61Z5xj3S71rMm3Kv+1XQ3EXmt91azbq1V/4aCZROfmuGWs+a/ZZK1rqzz8q/e/2qxbyzZG3LWkTOUSvNqnzLVOTVNn8VV7q3ZG/i21mybk/4DW8ZEmo2rf7VV2v97Vl/MzfK33qsWcTLt3Nuas5VBRidNo8vm7dtehaHa+eq/7tcDoqfMtekeHX2qtZnoUqZck0ncvyrWXNprRNXfWturx7ttZurWC/N8vzUF1KZwOoWu5W+WuD8TaSzxt8ten3ieVMy/w1y+vQK0e1aXNyngYuUYxPB9Y01kZvmrmpLKRZP9mvV9W0ndI3y7q5y80b5Wbb92iNU+OqS944uG18rdura0VJPtC7fvVNHpzSt8q10mj6NHFIrN8zf7tE6hkd94Zib7LGz/eWumjnVV/irD0uLyoV27vu1rLt8n73zV41WXNI9qhU5YnO+LH82GT/AHa4PQZ1+1bf9rbXXeIrr93Jt/u1wOm3H+mfL/E1d9L4Tz8RKPtOY9a0mJWh3bflrYa1WWOud8Pz+bGtdVD+9XbXJUlyyKjLmjynJ6hoKyzM1VdL0vyJvmjb71dtJarL/DWetntuPut8taRlzHJL3Ze6a2m26rbrt/u1HqG3d975Vqxb7Ut9q1VuLdXk+b+KplE15zPjXz5F2rtWui0uJvlpNL01dv8AtV0+k6Rub7u6vPr1YxjymMYylIrrui+VlqjqSM1u1dZNpbeXu2/N/s1j3UGyvMjV941qylH3Tz2601Xk3eXuqb7AyW+77tdNdacrNuWiOw3Q7a29uTCUuU4vymXb8v8AvVO0W5f9mt+40mNfm21T+xqjfd+7/draJ1Qkc6tu0Vxub7taUcvzLuVflq1JYebN826hrXym27a64yBy/mLlrErx/Mq/eq9Haxou35ah0+L7u7/dqW6ZopV2tQKdT+UiuNOX+H7tNWwjTbV+OX9381RLt3ferOQ4z5SrcaCtw3zRq3y/wrVO48Krt/1ddZbzrtVf8tVuPy5ZNtEakonXE4OHwb8v8Va9j4SZP+WddtHbw8fKtbFrax7V21U6vKcPLGUjgZPCTbfu7qo/8Iq25v3deuQ6csq/dqT+wY3auaWJlEwnGPMeOzeH2Vfu1Rl0GTd91q9ubw9H/dWs+68ORu3zL8tZwxcjPlPIbfw9Izfd2rWxa+HP726u2bRlRvlX5ahmt1t13LXT7fmK90wbfQV8xd1bVvoMe77tZ9xq/lSf3lVqkj8SqtZSlKQQqxiO1TS7dFZWX7tcPrWgwsrfL96trXPFC/N838O6udk8URz/ALncu5qIc3Mb/WInMXXhyGVWVlrhvEHhf7LM0iq21a9kWBZV3fw7axfEWnLPDJtX+GvThUl8JpPllHmieY6Gq/drqF+Rdq/drDXSbiDUG+9/s11Gn6XNPGq7amZzUpS+I4/xBK23738Vc95p/wBqvV7rwHJOv3d1Vv8AhXMn/POqjWjFFOqeKWsqpt+ati3l2r8tclHP8q7fvVt2d0rqu6vZnE9aJ0kfzL/Fuqxb7kb5qz7WXzV+atazZXb/AHawNTrNFl2KtdJJKz2v3a42xl8pv9qughvVSzb+Jq5TT4YnP+Il3W7f71eb6pEv2hm/havQtaulZWVf4a4HUPmbdXVA5vtGbHFs27qe0W//AGqfs39amX/d3VsUU/K3L/tVVki2r833q1mX5ao3S7Pm3NSREome33TVWb+9V5l3/wC7VNl2f7VbxJkVN3zVKtxt27ajZGdqRkatOWJnyl+1v9n+9WpZ6ps+Xctc3D8jNUnmtub+Gs+UwnE9Es9S2fLuq82qKituX+GvPbfVGTb8zVe/tn5fvUjm9nzGlqlwrLu+9/FXOtcbptzf7tF5qXmr95ao28u+Rvmp8p1Uo8ptQyt/+1U33o2+b/arPtW/2dy1e2q6qqs1ZcvKdvKbXh92+63y11VrF5sy1zOlxeU1dZpMXy81hORES19lbd/eq9b2tSRxfvF21eVvKjauGcifiiYc0rQfdqjcX/8A31U2qT7N1Yk0qtIu77tVTiRGESdrjzdy0eV83yt8tQx/K21Wq95vy/w10M1Mm6g3/wDoVQw7U+arWoS/L8rVktebY2Vtv+9SiZ+7EtR/vZPmroNJs9+35fu1ytncfNursvDsvmx7l+9TlI2jKJ0Nivlfdq3eKs8P/AabDFtj3fxf7VSMm9V3ferl+0ORx95tgm+b+L5adbou75q1NSs1f5tvzVXt4m27m2rXTEy5hywLt+7/AN81CyeUu6tKO3ZPurVW4ib5t1O4cxm+Vv8A4vvfw1D9lZ227fu1sQ26y/8AAatf2cu5aLmXMaHheVolWNq9Y8N3vlbW/hryvTbfypN392vQtJl/0eP/AL6rKVQ3p1OWR6Nb6istrtb7v+zXP3yLKzMtOs9zbdrfLVib5FrkjX97lLq+97xl2b/ekatrT9LWX5m+as3fGm3+GtzT7pfL/hrtj70hwnTlHlKupaDHLubbXL6t4DaWJpIF+bbXokO2etaOyjlh2svy1VzmqYXmjzRPnf8Asa4spmV46sLZ7/4a9e1TwvHP5m1d1cbeaN5DbV/hrzavuyPOlzR92Ry8dmu77v3auNa74fu1qQ2DfN/DVyGw/hrk5jM8p8YaN5tr91mr5t8daa1rfMzL/FX2prmjebC3y/LXzf8AFzwp5XmSRKzba9nB1eaQ+blkea+E7/ypl+avoDwTerPDHXzTpbfZbr5vl+bbXtHgHWfK2qzfLXZiY/ynS480T3rT4ldlrqLO13r/ALK1y/hu4W4WPbXfWMS+Tur52rLlkcfL7xzOtWq+TI22vLfF2nLLHIu1fu17RqkC+W1eZ+JIPlm3fwrXVhavvGkfdkfN/iay8qRvlrj5lbczba9W8SWHmySfLXB6hpv2dmr6qlL3T16Zz67kp0b/AN35ttWGt9v+7VdV/eNt+7WxtGJsaO3m3C17F4PTasdeO6Ov76vYfBv3I64q56NA9b0Xbt+b5qNagXy9yrRof3VX+GtHUIt8fy158j36EjirhNy7f4a4fXNLaWT7u75q9EurXc1VW0bz23bd1ETqn7x5Z/Y0iyLtVq39Di+ytt2/LXZSeHI9v3az5NI8pm2rW/xHNL3TWt7/AHRr/Dtq1DKvmf7NY8MTL/F8tXrX/WfK26sOUjm+0bCpuqOaLZ/ep0PSobqX5fvVUYkyM+4RVkqHzfmpskq+ZUcjbG+7WtjC5oWL7trV0WnsqrXJ2Mu5vlroLN6ykdVM3IW3VPurOjl+arUb/e+b/vqsjSUh0ibt1Ubi13/dX/vqtDf/AHvmaiNd7f7NWZHK3mm7pG+Wsu40tdrbq71rPe3+zVC60tfm3L96gmUTze60vYvy1h3Wjbmr0ybSd7fLUMeiKzfMta8xnynndn4U3srMvzV1Wi+EF/iX5q6yz0Rflro7HTli2sV/75pcxtGkcovhdYo923/x2qv2BYnb/wBBrstW2rG2371cnNP87VMpG8afvDWs12/dp0MHlSVZt/nVf7tTrb72+Vak6oxOm8J6o1uy/N8teuaXeLdW6r/EteH6f+6mVq9E8N6ozRqrNR8JvFjvGVgsqsyrXAt/dX+9Xp2sJ9ot2/irzHUl+z3TL91ao4aseWQ5drLUMkS/Nu+ao1uNn3ad9qVv9iriTymfdQfe21i3lrvZvlrpJH+Ws+aLc33fm3VqLkOTutN3Vk3Gnf7NdrNbr8zbflrMurVdv3aDOVM4/wDs35v71XLWw2/w1qyWvzf/ABNS2tl83/xNSEY8pJpdr5Tfd+Wu00GVk27qw7Oy+78tb2m2+xqg66Z3mmzq0a7tu2i+XetZ+nt8q/7NaE3zR0FVZe6cbqVr+83Vz+pWHmr/ALX92us1CJnbbWbJZM67a5Z1eU+GzCrb3Tz+80nc21V+61ZOsaN5Vv8Ad+Zl/ir1RtE/d+ZtrF1TQ2lj3Ku7b/erljV5pHz8acpHjLWH2Vv+BV0Gj2vmr81WNW0tlkk+Xay/NTdF/wC+62nL3TL4ZcsjqLFdi+X/AA1Ymi2R/LU2m2v7utD+y2ulb5W215nP7xp7WUY+6eY+Jmba0aLu+WuFjSSC43V7ZqXhJm/hb/ern5vBW2T7tenSrx5TGUuYp+FZ2RY938X96u8s5VdVb5WX/wBBrm7HQ2tWXbuZq6jT9NZ/l2/KtYVakZGkahehi82pprNkjZl21o6bZKn8K1bmg3r92sqcwjI52GLbt+X5ttU75vKb5V/ircuoGT7q1l6hF9o2q3+78tVKZU5HQeH7P7VGu37tehaXpqrCqqv+9XJ+DYlit13L/DXoWnuu35a8DEyPQoRjyleawXyW/wB2uL1SL5ttegXX+qauLvov9I3N92uKMZHNiviMX7Ez/epy2XlNWlGytJ/8TUczr5n96u6MTCPwmVdWqyt/F/urVK4sGRvkXdWpdSrB826obe4W4mWu6MeUqEveKcOnMv3qr3Wl7l8xVrqlg3qrVI1h58e2q5y5y5jj7W3ZKLq33SKqr92uok0nyv4ar/YP3jbqun7xznP7WiX5qo3U+2TdW5qEW5m2r92uf1K3/irqsXKZYs9SVG+atKG/WJty1xe+SKTcv3auSaiyQr81c/uykawnI7JtZ/utW1pet79qlq8hk15luFXd96tbRdeZrj71E4RkZTlLmPetLvVlVa6C3iVl+avOfC9/v272/hr0jSbqOWFfmrgnAIx+0Eluqr92s26Rd3y10jKvl7lrDukbczVxcvKZVDFa137vvVk31n8rLXTKn96o5LNWaumnIlHmOraTJ/d/75rCk0O4SRtteyzaMsq/dqv/AMI8v/POtZVeWIckTxe68PXEqtuX5q5WTwfcLdNJ/FX0dJ4cVv4aoyeEo5f4awhiSeU8q0+3kit1jZf96luNIa4+WvSG8NLF92OnQ+H1Zfu/NXoRxNzpjGSPLV8JLLMvy1taP4XWK4X5fm/3a9Ch8OeU27bTWtVik+7trCdfmN5R9nHmRHp/heG4j/1dWf8AhDF/u/8Ajtbegyr5m3+Gum2L/drzJ1ZXEo8+p+T7J5S/LV7T5fl+RvvU2aLfH83y07SbVpZvlVq/R5S909H3uY6ix3Iu3bWhC7RSLVjTdIZlVmX7q1JJYMkjYXdtrj5oyN1LlNOzuF27marv2zdHt/u/3a5rz2ik2/w1dtZ13f3qmUSeYbqjNtbd/wCO1yN0+5mrotWuG8zbt2/7tcvNueRm3fdrSJIlT2+75lb/AMdprL92po1+61WUO27/ALq/dqrNa7matazi3N8vzbq0I9J82NmVacZGE5cpyP8AZzfxVRuLP5vu/d/u13TaQqR/drNutN8rd8v/AHzS9pGJye3ON+ysrVXkX5mroLi33zNt+asm8VUkb5a3jLmOmEuYzW+9Sb/mpJm21X81t33q15eYJEjS7PmWk+0t71DSLtrWMRRiSNKzN/s0+3f5vlqszVJbvtquU1Ny3atexRfLVt25awIX/wC+a3NJ+dtv8K1y1CzoNPTdJ/s102jps3L8zVm6TZb2X5fl/u11mn6arf7O2vMqziYSmaFjEu1WapriJvJZl21JHFtVavQ2X2iNW/8AHWrypVPeIlM4XVLVvM27f4qz7iwb7y13lxo377d81U7zSF+6tbxr8pzurynFw2bN823/AGauNaqsdbn9keV95aq3kG2Oq9vzFe1icjqzqkdc1dXG+RlWur1Kzkf7tUYfD0ksm7b96u+Eo8pzSnzSMfTbeSWTbt+WvRPDNk0Ua7lZak8N+EmT5mX5q7Sx8PtE33a56teJ20Iy+0Nhg3KtRsvy7t1ak1r5Xy7azZmbdt/2a4ubmCrU5Zcpm3G1v+Ar/wB9U21t/wB2vy1aW1aVlarUdqyturrhU90IyI1t96/dqncWXzLWssW+T/4mmyWv3qPakzkYsdrskrUhi3sq7abJBtarNq38NEpGHOSRxKjVu6TebZNq1jtUlm7Iy/3q5pSkaRkekabdblWtC4i89flrmdHlaVV2f3f4q66xiZl+b71ck5cp2RfNE5XVIpIo22bqbofiBt3lv8vy7a6y807fG25a871bTZLK8aRPu/8AoNdlOryxOGfNSqe6eraGyyru+9XQQ3GxWrynwz4gmg2q9d5a6otxu+bbWkqsZHZTxP2TYV97SNXO6laru3ba1vtS7VVW/h3VTuPnVmrhlU+yVOMahzv2Vd1WGs1SP+9Ujbmk+Vfut81aEaxtGq/7NZHDOkc3dQb4W/3a8j+Img/bLOZfL/hr3i6sFePbXC+JtG82No9vytTw1SVORxzkfDfiLSJNO1aT5W21ueDdcZLiNW+7/FXpXxA8ELcbpPLrxOa3k0bVNvzL/FX1MJxrROilOMvdkfWHgnV/NjjXd81ewabPut1+b5Vr5f8AhrrjStCu7/er6O8P3H2ixVf+BV83jKfLIiceUtalOu2vO/FTfuZNv8StXcaorfw/erifEkEjK3+7W2Ej7xieQ6hatLM392uf1DRPNVm2/LXeNpzfbG3LUl1pavD93/x2vp4TlGJ9Jg6fNE8R1DS/m+Tdt/3ayWtWTdXq2qaHtZtu5F3VyuoaT/FtrX2p3ewMPR12XHzV7B4LVfLXbXl9vZeVcf3a9U8Dxfu41X+7WFWXMa0onqmjrsjWtmT5o9tZ2lxfu1rUaL938vzVxnpU5cpjtYK0n8NXIdOVV+6zf7tS/d/26uxy/udy1kehGXNEz5rNdv3Vrn9QiVZG+WumvJVSNvmrlbp/NmrUzmVdm/8Au1Na2/7zdU0MX8VXLWJdv8NZHOLs+WsjULhUZl3VrXUuxWrnbx/Nk3V0RiZykQt8/wAy01U3/wDoVCrs/vVPHuf5d3y1qZ8xLZou6t61X5dtZdjFWtbp/DWUjemWI+tWo2quqbf/ALGp1XYtZGhOv+1/DUkcuxqp7vu7qFl+aqA1oW3fdqRollaslbytC3l3/erIobJYK9N+wfd+WtiFN1Wo7VWoNYxMmGwX73zVeaLYrVoLa7P++d1Vb5ViVmVqDeJyOuXWzdXJtL+8/vfNWz4kulRv/Za5yN2lb5W3fxVryk/aNqxl/wD2a2rd121g2NvJL8y1rW8EysqstEYmvNymtZxfNt/2q6zQYm3Ltrn9Lt97L96u40GBflrSMSoyNb7Kz27L81eb+MLBrWbdXtFraq9vtrh/iBpG63bavzU7GdePu8x5C1xtb71Cz7f4vlWq9wm2Rl/u1Fu2VJyxmaKz07furPjlq1G3zbapG8ag6RVVf9qsm+T73zVrSXHy1l3z/L/vVZMpGPJt3fNV6z+9WRdXWyRv7tS2Ooq8i7moIjLmO0sUXavy1uWtuvy1zen3S7tu7/droLGf5aDePunQWKKtaixb1asexuN9b1i+6spkVvhMW8sNlR2uneayq1dVcWCutQ2dltkXC/LXz+Jqcsj89x38Qo3WiboVVdvy1k3mjL5bV6B9j+Sq7advVty7q4fajpcvKeC+JvD7JbzSbfu/drl9J03dIu1f96vcPFmgrLatH/FXHab4Z+zzbv4v4q7Y1/dPGry/eFfSdOaWZf7v92u50/RNka/L8tR6TpPzKzLXYabYfL92vNnU94umcrceH1l/hrNuPCW9fu16h9gXavy1DJpyv/DRGqTKJ4+/hxluPu/LV6z0nym27fl/vV3l1oy7vu1T+weU33aidSUTIwYdL2fLtq02nfxbflraW1/u0TbYt1dNKoaRkcrqVkvk/Kv/AAKuZuLJvOVWX5a7q6i3R/KtZcmnfaGX/wBlru5o8oibw+nlbVauysWbdWDpunbI9yrW1Z7l3V5VU7aVXlNC6b9y1creJumropt0q7ao/Yv3m5q5oyOarU5pGP8AY5EVtv8AvVTmgbd833q6xYFf5aq3Fh5u7atbxqcojiNStZH+7VbS4pPOrrrjS/lqrb6Wu7dW7qxM/eLVnas8K1rW9rt27f8AgVOsYF2/drS+z/L8tZOcTVS5TDvLesmSJnbiumurX938tZP2X98u6t6MhQl7xhrp3mzMzL8tZuraRsXaqs27/wAdr0K1sllb5VqG60NZZPmWtZ1eU15OY8X1Cw+xRySfNXL3l+275a9c8VaCzxsqrXAr4Ska4b5aqlKJzc0oyOftbCS4bzGVm/4DXSaP4ekSTcq10mk+Evu/LXdaP4VXy/lWor1+X4S4+8cjprSWcn92vQPD+qM23c1Y+qaGsS7ttWtFgaJl/u1ze39pEz+GR6JYztLHt/hqG9X73y1Y0WLfCtWLi1/ef3q8+czWoc60VSbfrWhNBs/hqFk+Wrp1DGI2Ffmq18u2q8K7fmq4qfLUVJe6WVdm5vmWmtEqM26rm3e1UbxmVttc8f7oFeS3WXcy1GtrtqZZV2/eoWdXZdtdvNyxNoy5jStbBZYfu1zPiC3W1mbbW82qLbx/ermdYuvt7blrHm94qc+aPKVdLuvKuNtdR/aK/wDPY1xtvEyyfxNWtsarcTGnKyPznji3/K22um8L6Xuuvu1Rjs/u7fvLXbeEbD/SN23+GvuMTU5Yns83vHV6boypGvy/LtpbrRF2yMq/w11On2v7v/gNJqFrtt2avBjX94qUjx/VrBYrpm27ayY52guP4du2u21q3V23Kq1wusfupK9ylP2kSYyK+oStK27b/wCPVmM38VMmvN+6o43+WuzlNYljd/3zVq3+98v8VVY/u/7NTW8q1JRtWfyt/DXRWKK0P3q5GG8VNta1rqPy1Ejjqm5MsaR7t3/jtczqjqu7bVq61ddq/NWHqF+srM26uSPNzHlxjLmMu6uFVmrBurjdI392tCbdcSNVC4t/m+WvSpyielT90zpvm3fNVRquzI22qW35q74msRFal/joWj+OqjI0E27G+anQ7d1Cp81OX5dtARLlvL83y11/h2JX2/xba4y0/wBYtd94Xg+WP/arjr+7Es77w/Z/ud38O2uts7VU8v5WXd/erK0W3/0eP5a6WGLyo91fIV5y5jzKtTlH/Z/u1qW9qvkr8tZu5VkWtq32+Wu7+KuWUjm9rKUSr9j3yLj7tV7jS/mroLVVaT/Zp01qu3/0Kp5jK5x9xpq7fu1i3ml7mbb/AN813U1mrq23bWbcac275q1p1CThf7D81l+WtLTfDi+Yrbdyq1dJHYRr/DV61t1Rq6vblRH6Xoaoqtt/75roF02Nf7tRWq7VXbV37lY+05j1aVT3TmtWt1Xdtrn/ALL5v/Aa6rWE+X/gVYv2fZ838VaRPPqS97mKMMGxv92rixbtq05l2Nu/iqS3Sq5g5g+xqn3fvVHMn9771aUMG9asyWSuvzf8CqOcHzSOQki+Zv8AZqONdrferY1Cy2s3y1Q+z/vvm+6tdUJGY+GDzd3zVZhi+b5qs2Nr/DVqSw8r5qJyNIyNDw/Psb+8u6u+sX/irznT/wB0277qrXYaTf749u77tccvekd1KodJIu5dv3qw9Y0mOWP5V+atSOdWarWzzWqoyNJx9ocJHpHkbtv8NXbNpIm27vlWtq6s9kjNVX7LWMpcp5/wly1vf++ama6Zm2rt/wCBVVji2f8AfNSNF8yttrBVDqjU90hk+WSnW9x+8WnXHz/wrTre1/irrjKMoijU5i80u9ay76zWeNq0oYPl+anLBWUvdOarE8r8UeHPNWT5a+Zfid4SkspmmRf9qvtzUNO+1K26vHfih4IW9s5tq/w/3fmWvQwdfllymMYyPAPhvq6xXEe5vl+7X1j8PZ2v4441/ir5G8O+Gr618WLarGzQ+Z/DX3D8F/BFxb2sc06tuZf4q9p4aWIl7p0c8ZRN6bw4vk+ZtX/vmuF8RadbozL92vevEGnfY9Hkbb91a+R/iF48bTdWkhf5V3fK1e5Qyzlp8xzOcKdTlI7ywj+0Myqu6oZrX5f9mqPh/Wf7Zk8z+98tdQunMy7mrCrG3un2OXw/d8xxGpaWrfw1z99om+NmK16Tfabu2/LWTcad6/driPS5TyibRvIkVv8Aa/iruPCMHkSL/FS6ho3zN93bV7QYPKmVWalIzjH3j0bS1Xy1/wDQq11i3fd+7WZo/wB1a2W+WP8AhrmOlGNdfIzVX+27P/Qqm1KVVrBmnbbQbxlyly6vVl+WqKqu6q63W+rcdBvzRHs2xdv3Wp0LbI/l+7VVkZpF+ZqkuG2xqu6qic0pFW8uPvKtZ7bW3U6aX5qZ/BW8TlE2butWLeBf9qoY927/AHq0oV20y4li3t1Vflq9D/49VWL7tOWX5qk1NKNPutTpH3fdqlHdf3WpftHyt975qgrmJGbe25qh+0fw/dqFpfWq8jf3v4fmqAjIvLL81a1jcfd3Vzkcqq33v+A1oW9xsqTRHY2twtaVvKv+9XH2t+1alvqXyr/u1B1ROiaVdrNWLrF4qRt81WI7rfH8v8Vcx4ov9sbf7tXE05jitcvPNumWjSY/NZVrFvrxftjfNWzos67lroCnHmO90XS1ZV3ba6T+xl+9trmdFv8Abt3NXVQ6urKv3auEoms4+6Rw2/2dvlrotJnWJlrl5tRjb7rfNUlrqmz+KnKUTKPunqWn367du6s3xUqz2sn8VYel6su5fmq1q2oq9u3zbvlqOY2l71M8V1iLytQk/wB6s/Z/erS8RTr/AGgyr/erLWX/AMdqWeLzEy7V+7Uqy7Fqk0uxuKryXmymVGRoSTqrfNWbfXW6Nv8A0Gqsl/8AN977tZt5f760iEqhl6tdfN833azbfWWim+9tWptSZnWuTvGZJq1jD3TD2nKenaT4jX5V3N/wGuy0vVvNbb92vDdL1JlkX5q9a8E2sl60f3mqPZS+ybfWv5j0jS5d+2uw0tfm/wBms3QfCVw0Kybfvfw11VjpbW+3KtXFiY1KcfeicVXMKfw8xYW33qq1Jb2Co1XLe13Vehsv71fJV6nNI+QxVX2kiusH7uhoPl+WtaO3/hp0lr8v3a86dQ5o1ZROH1bTfN3LWPDoyq33f+BV3l1Zr96qcNgv92rjV5jklLmkZdjpqqv3fu1tWdqqfw/LVi1tVWr0drWnMaRKbWv3ajkt/m+X5q1NvzUeUKPdLOfmtfl+bdurNuLXZXVXEC1m3Fqzfw1XxGUjm2TymqvdQMzL/F/u1rTWbbvu/LUclu1dFKXL8QGOtrv+XbVyHS12r+7WtC1sl+Xd96tKG1rSVQ1hEz7XTti/+y1J9l2tWxHa7WouLX5d38VcNSoVUMcQfeqRbJfvVejXZ92pFi+WuH2hmZ8NhubctXF0hf7tXLW32/LWpHb71+X7tbRkbROPutIV2b5aq/2Ns/hruPsG77y1TuLVU/hojL+YJSObtbDbtWtD7F8q1YVNslWF27aiUzD4jDvLX93WLcWrbuNtdpJa+atUZtOXd92rpVeUZg6fuWTbXRLArR7qprpe2TdV5dyLtauqdQ2jU93lMHVNJW4b7tY83hxVbcyrXYNt3bWps0Ufl/N/DWftZRJ5eYwbPSFRl+Wuk0u3WL5dtQ2/l+Wu2poZ1ikrCcpSD4ZFfVNOW4b5ap2+l+U3yr8tdBM6tRHEqqrfw1zxlyk8vMXtFg8qOr1xF+83N92o9P2qtTTSq6/w0R94qRm3kS+XWLM3zKta1xKu2suRdzfdrojH7RmSRr8y1c/hqO3Tc1XI4G+9/DUyKjEqttSuf1a68pmb/gVb2oMq/erh9cuN26qpRFL3SObV23feqRdUWKPd81cm07faGqG4vJpfl2tXZKBMJSOok1n7V8u6rFr+92rXM6bBI+1ju+au48O6czsrbfl/2qynHlCPNI1rHw8sse5atf2BXUabEqQqv92p9q1yuR6VKEVE/NFdGb5dq11/hey8rb97b92rEel7P9n/AHq2tNtdm35a+tr1eaPKXGXvHSWqbLdVWo9UTfa7amt/9Wq/dqHUE/d/LXkxj7xFXmPP9Wt/3bK1ef8AiKzk/hVttesahaszMtc1rGjebbtt+81evQrxpjjL3TxK+SSKZtyt/wABqSzlrpPEmhsiyMse5VrkY5Wi+V/l/wBmvbhONSJ0058xrLLu+X+L/dp0P+sqlCyy/wCzV+3f733aJe6VKRajVfuqu5atwvsakt1V/u02Z9rNXHz+9ynJOqQ3E/7v/wCJrJkuv3m3+GrF8y7ao2u2WT/drWMTHl5i1Db/AC/w1DdRbPu1qW7xt92qerJt+arjE1+0c7eJ8zVlyfeetW4dUVvmrKk+TdXo0zojEjZ6FZdq7WqOSVf4qj3/AN2ujlNC5uX/AIFUe/8AiqFZakZ1pgWLeXZIv92vSPB7b/L/AIq8vt3/AHleneC/ux1wYqPukHsGj/Jbxq1dArfLXM6XL8sa10Hm/L/wFd26vj6sfePNrArb7hf7tbCy/Kq/7NYEbf6Qu37v96tGaXa3y1yyiczNrT7r99t3fdWtCS4/2q5e1nbd8tXln3/3v+BVmSajfNUM0SvVdZ9y/e+anLL8v8NPlAj8r+7U9va7/wCGp7WJpWrUs7JXVW2tuqZS5QHWNmzbd38NXJIP92rlna7fvU5ot9TGZtGUjl9Yg+Xb/wACrF2bdy/xV2GqWv7uuba3bc25a7qcvdMftGe21fm2061+9uWi4Xyl/wBqq8cuytJRA2rdf/2attVCzn31d+XbWEom8TK1LbtrLhiWWTdtbdV7VGVV3bqNJRXk3f3q3jL3SI+9I0LO1+b/AGavTW+2NqktYv8Adq95G6Pdt+XbWcqh0zj7pz8brErLWlpM/lSf7NZt5atEzblqaxTa0dYSqGNOXKdxZur/ADVrQ1zOnytt/vVqQ3rbflqfanTGoXrv7jVlyOqsuP8AgVTXF78vFUZpVZt1KUvtHNOXvF6F/mq8sSuvy1m2b/3vvVuW67q8+VT3ioyM+SD5vu/LU0KbKvSWu75lpsdr83zVrTrkcw2NV/ipzRfL8tTLat95akWL/Zrf25MpcxHa2fmq3y1j+IPCq38LLt+auw0+L5lVq6Kx0RbiRf7tOjKVSpyxPQoOPL7x434N+CNv/akdw9urNu3fd/ir6O8O+CodLtY9qr93+7V7RdEhtdrba6KZl8v5a/YstoctGPMeXOUY8xxvijSPttrJCi/w18l/GL4O/b5pLhI/m/2a+1Li381fmrkfEHhmG/Vsxq1e7GP2Thl70uY+FfC/hSbQZPJfd8rV6NZpGy7a9C8WeAVt2kZI9teY33maTdbW+Xa1eJjMDze/TPsMuzCPL7KZem0ZZV+VVrFvtGZW3ba6bS9WjlVV+9WhNYR3Ef8As14U4n1HxfCeT6hpvzNuWq1na+VMu5a7vUtD2btv3a59rPypl3LXHIOU3NJ/1a1qTf6n5ay9LTaq1r/w1hIs5TVtytWHI7Ov3a67VLVXk/2a566t1Rfu1JZmQo3zf3VrYtV3qtZcX3v4q2LPav3qgA+yru3bao3m3/vmtreqr8tZN4u+uiJnIw5F/eVNDFv/AIacy7GqeP7ooJsMWJfM+792rcX3qiX73zbqPN2tVjLTPsXbVNp/m+9Vea9+9taqq3HzUCubEMvy/LUnn/LWWstC3HzVAy80tC/P/wDE0yOX5f4fmpVlX+9/DRIcR0b7G+apIZfm+9Vbzf71IrfL8tZFxNiO42L96rcN1tZdzfLWEtxtqSGf5v8AaoN+blO0t7rcv3vlrA8TfOrfxfLVnT7rYtUNWnVo2qoxNOfmieZao/lXDNUuk6ysTfM23/eqLxB95mX+9XF3F7JbyNtbdW/KYRr+zkevWviVU+61akfir7vzV4la65JuX95tro9P1RnjXc3y1NjX63zHp3/CRs7feq5a64396vO7W/bcvzVrQ6j8tVySMvrMT0zS/ECqy7m+7VjVPFC+WytJ/DXmK6y0X8VVL7WZJV27qqNKUiZ4v3S/qGreffM275adDe/xVyqz/NuVm/4FV6G6/wBqrlE4YyNqS6ZFrKurpl+Vm3UyS6/2qz7iXc3y/N/vVmVzEN1qPlN/u1X+3+bI1UbpG8z/AGaqsjI3y/d/2a05vshymjNLvX/ZrKuLXzflX7u6rSy/w/w06GLd8u6t4msafMU9NsNlxu/2q98+F1kvmRq3zV5XpenfaGX5a9b8CpNpzL8rV7OApe0qe8eZmH7mnzH0/wCDdGhuoV+792uuuPAcdwu5Vrhfh34hj/dqzba920O6huof4a+gr5feNpRPh5V41pfEeP33heawkb5W21VWDa3K17tfaJDex/dWuL1jwXtbzIlr8/zPh6M/fomXNKHxHCx2+7/Zq0sG9Wq1cabJazbStN27Fr80xOErYWXLUidcZRlEw7yL+KqPlVsXkW//AHao+V822uSEveOeUR0MW3/dq9ClUVSpll8qun2hrEJotjU5U+b71N81XaiR9v3aw9p7wxs0X3qpyRVc83fTdu+r9qBmta7mb5arx2W9m+WtpoqktbJd26tvbjjDmMWOw2NWgtvtVa0ms1+9VeRflpe15jXl5Sq22oZNr06X/WU1KiUjMjVKb91ttSfxLUcjbW+WsAL1r1rat0VG+WudtZdzV0Fmv3d3zV0xKiWJIl8tv71Zt8m1flraZP3dZuoJQ5FSOfb71NXrU0yKjfLVfdsrKfLI5ftGla7XappLLf8ANVOzfY1bEab2X7zVh9kuJmtZVXmtdv8AC1dMsXy1XurVXjb5acZSOmMYnHzRbfurVVkZlropLDevy1XjsNrfLXXGQ7GLGrKvzU1t33lraawqrcWDLT5okShKRXhnb5d1WvtS+lU5omWo40aptEnlkakeqbV+9UM2r/7VU2i21VkiZ91OMYmEpSLC3/ms1SR3Xmsq1j7GVvmq5a7lWt/d5eUcZHTWvlr827dVzz41jrl471ov4qhuNb2N8zbv92ublL9oaWpS+a26uP1ZFVWrSuNZ3r8tYcztdSbflrppe6T8Rh+R58n+zVxrDyvl21cjs1VuK0I9O37d1dntIxiT/dK+j2W5lX+781d1paLFGqrWTp+nLaru2/erUtWZW3fw15058xXwnTWs+2P71J9qrKjuv3f3qi+1/wC1XN7p1xnofKUll827aq/7NWbOBty7avtZ713VTkbyv9mva5/eM+eUZGhF92myNvXbVNbrcv8As0LKq1Ui5VCvJZefN8i7lqvqGl/uWVlrWtbiNJt1R6pOrRttrlnOXMZRkeU+INOV2kVvl3V4/rFr5GoSf3a9u8QOrSN/s14r4mlV9Sk2fdr6bLpSkdNKXvFGGfyq0rOX95tVlrBV23N/tVYhumVvlX/Zr3JQ5jvZ2VvcL5fysrNTZnbbub+KsuzuFdq0G+ZfvVxey944JQlzGXeM21v9mqti6+ZtZqsXnyf7v3f96qMfySfLXRGJ00om9Dt3f7K1l6tdbmaNW+WnNdNt21nXT75Pmq4xL5SpN8y1lyfeFaU3zrWfN0rrgMp3FQxt81ST/epi9K2AlX+8tLUS/eqSNflagssW6b5F3V6N4TlZI49ted2a7pFr0Tw2nyqyfwqrVwYmQHqWj3X3f7tdE0/y7q43RX3yKtdVDueT/Zr5erH3jz68SxZ/vZvl+7V6ZW8z+9T9PtW3fKtW2t/3m1lX5a8yUveOOa5RunxM/wA22ta3s2dv4qNNsNzbVrrtP0b5VXbXLOfLIIw5jmf7Nbb8q06Gz+b+Ku4bRP3f3az20vypKfOTOEomfZ2DLWxa2e1fu1Ja2f8ADWtDa1yTq+8TEhjtV8v5V+ao2tVStZYNm6o2td9EZFXMG8gWWP5qxZrD721a7CS13feqrNp1ddOryknn99YMqtWDcQNE1enXWiebH83zVlzeHN6/Mu7/AIDXV9ZiByVmrN8qrWpJu27dzJWzZ+H2Vm+XatSXWhsv3ay9vGUjU4fUIm+b5W+Wo7G48qRf9n+7XQX2kSFa5toJLWb+7/wGunm5iIy5TprOff8A3q2rd98f3a53SfmVWrorOJmXb92uaXuyN/ae7ylWS381m+Wj7Bs6bq2rew3tV5bDdGvy1xzkYmLY27I33vlrUX5akjtdjfdomibb8tc0Knvco+YryJu21VkiZJPl+7V6NG207yK6fak3I7FdzK1bln8lZdnFtkrYhi+bdXn1ZBGRqW+1lp3lKklRwsvl/ep0br/vVx+1lEJe8XreLd/D8tXrXS/Pb7tV7HbXTaTb79u2r9rKRvThzSKNvo2yT7tdNpMHlbauW9kqVa+y7I9yrX0WUPmxETuq0OWnzF6O6WJdtSR3SvXLzXTRXDK1WrW6kev3uhH93E+WqVfeOgZlqndKrLUcMrU6Tcy/NXSRz8xx/iDTo542+WvE/G3hXduZf/Ha+hNQt90bVwviDSFlVvlrUunUlGR8vySzaNffNuVVbbXZeG9ejvY1Vm3Ve8aeEPN3SLH8y/drzm1a40a8VW+Vd1fP4zB80eaJ9llmYe97OoerXlqtxG21flauXvNO2SbttbGj6ut7Cu7d/u1YvIFZmZa+Yl7p9i/5jn7eLyqs7qdJF5Uny1BM2z/arBmZWvfu1hXkVbUzb6yr37tYFmOy/vN3zfKtWbOXYtVbhv7tRwz7mbb81EYika7TqzfL8tVt+77y/NVGS6/u1Gt4u75mrUkdcIu5qhjbZTZLpZfu/NVWaX+Kgkveb/FUM0vy1Q8/azKzUbtzf+y0AJI//AKbC6/7y1HcP81Nh21ZBaaXZQr/ADVE392nq/y/w0Fl6Nt67lqab918u2qtuy7tvzNU11LUSHzEayru+Wrka/L/ALNZlv8ANMvy1sqv7v5V+Wsi4lOZ9tJay75P761W1Cfym+992qK6vHbq3zKu6toxI5jq479Uj+ZvlWszUtUj8tvm27q52TXlX+Ksy81fzf4qcYkynL7JW1q8WWRv9muRvFaVvlre/wBfu3/eanQ6N5rL8u5a15jDllIxLOwaVt22teOX7Kv3W210FnoKoq/LWXr1g0TbV27f96t6UeaRhVl7OJTtdUZGb5t3+9Wtb6t8vy7q4u4la1bc1TWupf7Vd3KeZGpI7BtS+bduZaja/V1+9urn1v1f+L71C3S/N/erM6Iykb63W3+Kl+27Pu/NWC10z/7tNa6ZV/2axlHmNozOia/V1b727+7TVvVl3L81cxJefeZd33adb6k3y7mb+98tTKBrGodPHEtw38NOaw+WqdjeKy7t26tqNlZfl+Zq5pe6dkZGXJYfN8tOhgVa0tq/N92mrF8y1rCRtGfKdB4RtVuLhVr6E8F+FFuIV3LXh/guJYrpd1fU3w38l1h/3a+iy/3fePKx0+aPLIvWfgqayVZrfcjV1mg+I7rRmWO43bf71dtpOnQywr8u7dTtS8G290v+rr7OhjIyjy1D83x2BlKXtKEveL2j+LYbpdu5a3llhvV/hryO88PXmjXG6Bm2rWlo/iuSD5Z9y1VXC063vUzz6WMrUZcmIid1qXh+G63NtWuN1TwvJBuZK7DTdeW6VfmrSZI7pf4a+Wx2VU8RHlqRPVpyjU96meM3Vm0TMrLWfNBsavVtW8Mx3Csyr81cPrGiSWrfd+WvyPNsgqYSXtKfvROqMv5jlW+Whn3VYuIvmqqqfNXycZW92RY1n+WjzfSmzJn5qrr1rOMfeKLi/dp27ZUKvupsj/Ku2teQC9Dt3Vct9rNWTHLsWpre6/76qZnTQ5eY2GT5aoyfJ8v3qsLcb4+WqnJKu75f/HqVOMjpnylG4i/eUbasSfP/AA1HGq13cvunnSj7xX8qoZE3Ve2/WoWi/hrml7oiOzTbcNXQWdZtnb7pK1o4tlHtPdKiWvN+Ws2+bfuq03yrWfdM26jm5iqhlzdaI7dnq1HArt81XobX93tojExKNva7F3VrW/Wo2t9n3atWqL5dZT90cS1GystR3H3Wpsbf7VH36iPvSOz7Jmt8n8VOjVWqSZP3lH3K7/hM7jZIlVqhkiVl2064l2tVeS6rm5veNub3SncW6v8Ado+yr5fy1Mzq+2rEa71quYzlIz5rBdqtUbacrR/dWtRoqay7F21MviMpGDJpf3qLfS61GT5ttTQ/M3yrTjIzjE5+4sGT+GsO6spNzbV+WvRFsPPk+VabceHF2/MtXGqaexPK5rVtyr822rFvZ7a7a68OKjblWqraWq9VojXJ5OU5+103c21q3IbNYl+7Tl8uLcqruqb723bUSqGSJFRXVak+zrt+WpI4PlWptvy/Mtc3tTXlKMn7qNqzDPz/ABVp326K3Zm+7XPG8XNaIEePW674fmrH1bakn3q2Fb7PH96ue1ZvNkb5q9mPxBV+IzW1Lym/urT/ALf8v3qzWgaWbdVjyGZq7PdJLsN60sm2otUv/l2/c+WnQ2rJt2/dWqepWUnzVEYxlIk4PxVqXlQtt+8396vH7yXzbhmb52avVPGFmywszt8y/NXlK/NcSbq+lwMeWJ34aJX27GqS3T5lqTym+X5fl/vUfdr1rndymlZzrFtztrSW6Xy2rm1lqwt1vb71Ryhylq4l82qsfzs1DfN91qcvyr8tIIxHq7eX96qkn3d1Wf4Kibbub5qAKc3+781Z8nStSRP9qs24+Rq6IEFK461Dt+ap5Pu/LUH8ddMS4i7Kcv3qFShfvUgkX7Hak26vQfDq7Ifl+XdXntiv75a9A0V1WGOuDEl/ZPQtBi3SLXdaXZ7vvLurg/C8+6Rf7y16x4fgVtvzf7VfIYyp7M86r70jW0/SPl+bbu21M2l/Nu27a3tLs1lkZtv8NaTWC/3a+ZjifeOarAx/DenK0zblbdXoFnpGzb8tZPh/S/Km3bflrurOy+Vd1OdXmOnDRMttL/d/drDvrD/SNu2u++y/u653UoNtxuqYVPdLxUTDt7JVatKO1WpLWBdzNtrQjiXdURl7xx8pR+y/xUfYq1o7ddtOW3+Ws5VOUmUTF+x0LYK1a32f5vmo27G2qtRGuZmWukL/AHaa2jL/AHa6KGLcvzVNHaqzVxVMTLmNIx5jk10H5mao20b5fu12jWa/3Vqu1utFLEykHwnnt9oi/N8tcrfeFVeRdq7Vr1q8tVf+GsuTS1/u169LF8plY85tfD7QfdrotN0v7vy10DaX833atWth5TfdrSrieYIxM9dL+X7tTfYlVa2vs3tUf2X5vu1hGpzFxic/Jaruqu1qvzV0E1r81UZLX5qJR+0QzJWw21I1l/s1rR2u/wCbbTvs67m+9WLqcpMTF+z+U24VNby7PlatCSBaz2t2eSocvaAWo7rZTY7za1QsrIvNVWTf92seXmIkdJY3qnb/ABV22gvvX5a870W1kZtqq1eneE9LkRV3LXp4PLa2Kl7sTelV9nI6rTbNpa2JLJYoamsbdYo6sSMrfLX6jlGRfV5e0kdNfGc0eWJycmjLLMzbasQ6Xt/hrak8taqyTqrfLX6HH3Y8p4Noka2aou6o5ovlqRrr+7UMk6p96rJlKJRmt653VLJdrf3a6K4vI9tc/qV6rVRlzHA+ItLWVW+WvIfGHhrcrSIte1axLvZl3fLXI61AstuytSkddGpY8b0W9ksLry2b/ZrvreVbiFf92uH16z+y6hu/hrc8O6jvjVWr4/MKHs5c0T9HyzFe2p8si5eJs+7Wbcbv4VrS1D5m3LWeyfxLXhyPWK0n3BWZeKqLu3VoSPsX5m+as26f5agDDvm21mrLt3fw1qXyK9c/eP5W5v4qImci1JcfN96qv2pf++az5LxkXbu/2qi+2fL8vzVsYSkaq3X+1Q0q7d26sdb3/abbtpy3VKwRkXJH3/eapI5dtUWuPm/3qdHL/wB81JZNM3y7fm2/epscu1qr3F0q/K1RQ3H92rI5jVWVfvfeahZdzN935qzfP+bduqSO6XctARka0Lbf+A024n+aqrXir91qp3V+u5aA+E29NfdIrV0Xyrb1ymk3S/e/iramv1WFtrfLt/iqOU1jI5nxVf8AkKzV5/ca9J5ldV4i/wBNk+X7rL81c9/YP92q+EzjGUijHrcjt96lbV2Zvu1eh8PSbt23dVn/AIRqT+FV/wCBVXMbcsiLRZftUir/ABfxV6Bpelr5e7btasTwz4ZbztzR16LDpqxWq/L/AN80jWNP3TJ8jatYupWCy7mZa3pNqt81VZFV/latoT5TjqUuY831jRtisu37391a5G6tZLVmX+7Xs11p26Ntv3q5PVvDyv8AMq/+O16FOpGR5s8P/KcDDqW1trfw1aj1JW/3qdqHh5oPm2t92sdoJom3L93+7W1jm96JuR3X92pllrmftEkX3quWupfNtba1YyiaRma0i/8AfNQruST/AOxp8M6y/dqVUVNv3W+WjlK5i1Y3TRL81b1je71+VVrnF+X7q1ftJdirt3f7VZTp8xvCqdTHLv8AvU+OVt3+zWXa3CvtWr0bb/lX/gVOnQlKRvKtGJ2Hhe/2yLu/4FX0B4B8RxxLH81fL9nP9nk3LurtPDviprNlXzNtfa5fgZSifJ4/Hcp94eEfFsbwqrMvy13kOswyx/My18V+Gfib5Ua/vvu/wtXfWPxf8rbum+9Xqzy6p9k8OOYUz6QvPJuq5HVNDjdmYLtrz+x+LkLqu6T/AMerYt/iTaz/AHmVv+BUqdGtRMp1aNaPvGtaz3GlyfeZlrqtJ8Rq3VtrVwLeJrW6+6y1Vk1lYG3I1eio+0+KJ5ko+xlzUpHtVvqkc67WaquoWEd6rbl3LXl+m+N1SRVeSuwsfEsbqv7zdXlYvLOeJ0UMwpz/AHdT4jn/ABB4fazbci7lrmWi2t92vVpJY7yFv4lrida0j7LIzKvy1+I5/kf1eXtaR6tORzMibVqq0TVek/i+WoflTrXwkP7x0FfZ81LUv32oZNi1XNylEO/5aj/i+WpGX+Gm+U1ayfNEcZcpYWdljZahWXe1CpUK/LJS+EvmlKReH8VRx/JM26hX+Wo/4t1dXN7pMi0u3bQq7lpqu3l7amX5Frmqx5gj7pYs4mSryv8ANVGGdUWpo5Vrj5SuYmkfdWbcNvk/3asSXGxfvVnyS/Nuq4vliEveJofkatK3Ss2Ft7VpWvzV0OXumZNt+tNVavLF+7+7VeZdlebVqFRjIrq+1qkjaq8nySVJG/zVhSqe8dcIjZIv3lR3T1Ymfb91qz7pvk+9Xt0/eLlTjEzb642SLVX7RvqvqE/zNVW3l3yferOceWRznQW/71q1reD5aydNfctb1vXM58pcfeI5IvlqncJtrWkX+Ks+6TfXTD3jKcTJV9sjLVi3+9/tVDJF+8+WrFuvzfNRMiMTa0+L7rN92rUzru+XdUNrKu3bUkm3burjnGX2TvplO4Vf7tc7qDbdy/8AAa6C4uF2tuauXvpVab733aPeOarIqqn+zVi3i21DDOrtVyH73y1jVkZ04xNSztdyrU1xa7F+WrVmv7tf71TXFv8Au65fanpU6Bx+tfLbttrh2l+Y/WvRNcs90LV5+1r8x+terh6i5NTjq0pcx5LcXHy7d1Zslv5/8NFu3nyfLW5ptgqM27dur16svZnNy80veMWHRtyr8tXodG3fw100dmvy/dapltdv3a5PayJMW30Zf4tq1n6ppe1Wbb8v92uyVV3N/drH1qJfL+Wt6VX3gPDfHVqvkt/erxS8i+z3jV7744gXbJ/s14frSf6Z/wACr7PAy907MP8AEUGqhcMyt8vzVekT5azZkZ2+9XqxPRlIjWVmb/2Wr1nBI7fdo03SWlZflruNH8OLtVvL/hqpVOU5JVeU52HTW2/N97/Zoks2Su+/sTZt+Ws3UtOWL7v3a5faxMo1zjfI2VDJE1bzWu/d8tV5LddrU41DeNXmMG4XZWTcN81dFefKtc3dNskrppe8bIoyN96mx9KJm+anLXdEkWnqn8NC7aFb5qRZctflZa6zR735VVv4a4+OWtLT73Y33vmrlqx5gPXPCt0vnV7V4VuN22vnbwbdNLNGqtXvfg/c0e6vjsypc0TjmeuaOivHurU3L/drldLv/KXa33a1o7/c33q+IlTlGRyTkdZoKLu+auwtflVfu1wOj3iov3q6i11Jdv3q56suU3pT5ToLhl8tdu3dXN3ybpG3feq5Jfq61k3l1vk3VnGqTVqcxJCu1amWX5qorOtOt5fmauvmMoyNiN9tOWXfuWqK3G1akhuPmrKZRcbarVXkb5l/u1G1183y1Vlul3VkYSNa1l+ary3Cp937tc7DdL/eq9DcV5lSUuYuJqNOtVWlWq9xLtqnJcfNTpkykXpnVmqu21m+as9rr5m+aj7Uz7fmrupyI5i8qru/vVJGqpJ/s1m/at1TR3VXKQRkaj96ZVZZ1205Za1pSOmMeYjb7zU3yv8AZpvmruapFuNn8Xy12yl7pnIdHb/9806SD5tu2iO4X7tO830rh5ZMzKbW/wB7+7Vf7H5rfKtdFp+kNet8q11Wk+DdzKzLX0mX5RWxRjM85h8PzS/wtWha+CpJZPu17FY+Eo1X7ta0fh+OL7sa/wDfNfc4XhqnH+IZ+8ee6D4NWL7y122n6XHaqqr/AA1qR2Cxfw0SLX2uEy+jhY8sYkSlyldpVSqNxeMn3atSW7PUbabv+9XsR5YnNKUpGXJcSS/dpqxSNW1HpypVj7Aq1VyfZS+0YMdu38W6qt1Ay11P2VaqXVqtFw5Dg7xJtzN/DXO6g0i7mavQL6CNGrldaslZW21vGRzyhy/CcHNK1xJJurn9a+X5f7tdhcWXlSVzuuWf3vu0SNacjzXxFbrLGzKtcrY37Wt0qq38VdprC7N1ed6s7WtxurxcZS9pE+ny3E+zqHe/aFurXd/s1SZti7d1Zvh3VFnt/L+9Vy+lVPu/dr4qpHllyn38Zc3vFW8f+7WbM+5v92rE1xv+7VGZvm+WsiivM+5a53VIm27tvy7q6FmWsbUE3Ky/NtoiKUTi76XypmWq63jbW/h+WrWrRNurDZmVm+b5V+WtUcEi41+yN96pre43/wC9WKzN5n3qsW9x5X8W6rA6CGX5fvfdqRrhUX71Y8d4v97bUn2zctRYvmLNxdK/+8tQQ3XlNVNp97NUP2jY26rINKS8/dqtRw3+9l2/e3VkzXGzd81V1utrVUYk8x0kl+396qrX/wC8X5qyWv8A93/F81Qw3X77bRyhzHaWN/s2srfdq5Jq+7d81c3ay/L/ALNWd29tu35ak1NWOL7VJuK1aWwXbUOn/LWkrVlI3py5SO1slT7y1pW9lH/Ev/fVUvN27qt2bNLI33tq0GsqhvaTBDFWpcXSxW7f+O1hxztbw7qqTal5rferTlkVGp9kWRt6t8vzVC1R+buoV93y/eqih/3/AP0GoJIFarH3Pl3f8Bo/h3U4yM5RjIwbzRldWXb8tczqHhxf4a76R1Zap3SR/L92uunVMJUonlOoeHFi3bdzbv4qxJrCSKT/AGq9V1K3jZv+A1yeoWcbzbq7qUZVJHnV6UYx5jnbFWSty1XfVWGzX/x6uk0HS2nuF27m3V9BQy/mPmKuM9nLlH6foMlw1b+n+CJpW3eW22u+8H+D/tG35V/4FXrmh/D6Pau2OnLAxpyKjipSPB7PwHJt3LGy/wB6ri+BZv4Vavpqz+Hy7f8AU1c/4V3G6/6utqVKnEynVqfzHyu3g2ZflVWqH/hHLiJvlVq+ppPhpH97y6oyfDJf+ef/AI7X1GExNOmeBiaVSsfMq2t9asuFbctTLqmpRLt/eba+hpvhkq/8s/8Ax2su4+F6/N+7/wDHa92OPoyPn5ZdU5viPE7XxNqEG75mrUt/H2oQbfmavRpvhf8Ae/d1m3Hws+bcsNXHE4eRlLB4iPwyMnT/AIpXCsqvurpLH4m+avzSVgyfDJvm+Vkqv/wryZPurXTGWFkckqeLids3jdZV3LIytWpofxSawuFjeTdG3+1Xmv8Awi+oW/y/M3y1n3mjXkXzbWWu2FLD1PdPIxE8VH3uU+uPDPjyG8jVkm3K1dZJdR39vu3bmr458H+KrzRrhY5Wby6+gPCPiv7bD/rN26vg+Icnj7OUon0WUZnKpH2dT4jY1K38qRqz+K2rx1uI91Yf3ZK/l/NsL9VrS5T7mn7w5UqRU3NTo/umpo0rwozK5Sv5VCxb2q4yfLVX7jNWnMXGJXZPmqNl+b5atbN1Cxfe+7WvtIlcpV3U3Z8tOkRvm+WiP7xrSEg5SSP52WrS/dZahhXZJ92rkcXy1tErlKcjMtC3vy7addJWfJ8rVzziYlrzd9Rsy1HH900R7d1YSjyxNIFiF62LFvl+asmNfmrUsfnb71cFWrymsI+8bVu+5aLiLf8ANTrdflqX/lnXJzcx6EafumFdI26oVfa1alwv3m21lyLVxjyyOeUeULiXdWXdN8v3qvMtV5oPl+avXoTH8RzN4u9qjjXZWpdWv3m2/wANUV+VWrWUuYz5TS0+427a6KxnV13VxtvcL/e+atizvNi1xzj73MYc3KdUrq61TkiZm/2aLGXzVrYtbDd96iNU2jD2hz/2BvM3VItrtrrrfRv9mhtI+bbt+7XNPEnVHCyj7xysO5WqSSVkj+atqbS9jfdrHurdkailWInDlMO+nbd8tY9wjO26tq+i2tWXMivXdzfaPPlEzV3JJ/s1tae/zfNWe0H3a0LOL5a5K46XxHSWn8NbX2dWj2/xVg6X8+2ugt/m+avBnLlkfRUPhOd8QQbLVlrgTYe1ela8u/dXJfY/9muynOVjnqcvMfK+kzqny/7NdLY3G75q8zsdS2KtdVpeqf3mr76vS5jwDuIZV+XdVqNl/wB6sGxut6/erSWf5fl+b/erxpRKkaC/7PzVi6s/+srWjb+L7tc/rTN81XSj7xJ5Z8QH228jf7NeCX1w0t8277q17t442yxsteH6lYNb3Ejfws1fbZf8J14f3ZFOTdt/2abZ2f2i4X+6tTKjVtaHZK0m5lr1eblPQkbWg6Gs+35VrvbHS1ij2su3b8tZWixKu37v+1XQTXW1dq1ySqHiVZ80indRRxR7V+bbXM6k6uzLWpqF5tWRWb+GuTur9pZPlrjnI54ykVbhl3NtrPm+RW/iWrjNv3baydQdkVvlWuilGR2UzN1KVf733a5u4b5q0Lqdt3zVl3EtexSjynpx+EqyfM1SR1Cv3t33qsR/xba6zSI7ftqNX+anN/equzfNQQTLL81WrNv3i7WrNX7zf7NaOmxbrpVWlU92IHrHgO12eW396ve/DfyW8e3+GvLfh/pe+GP5fmr27w/ozJH/AMBr43HS5hS5S8svlR7qLXV2dvlpurL5UbR1l6em2b5d1fO1aUYx5jypS949A0W8ZoV3fxV0Ud+0S/erj9L3bdv8Nak0u2P/AHa+bqx5pA4yidAuos67mao2va5lb9l+XdViG/3fdq6GEl8Qc3MdBHP/AN81Ms+xflrDjvPm+WrC3vy11SpDNT7U2771WIbrb/FWKtwtTLcVHsi4y5jWkvaptcK7ferPuJ2Wqv2r5vvVhOmYSN6G6+ata3l3VydvdfNuat61uK82dP3jSPwmlcP/ALVV/K305m3LuqxGi7f4qmMOUz5TNaD5mpsi7V3VrLBvjqrcRbVrSmEoe6ZrJ8275qsQ9ajWLfVi3Ta1dMo+6TGJJt3/AHd1RyStB/FWlCqy0XWm+bD8q0UvdkdXJLlOdmv/AJqP7R2LWXrEElnN8qttqjbtJdSbU+9Xt06Xtfdiccpcp1EN7u+78zV1Hh/RpL+RWZW21T8G+DZrplZ1/wBqvaPDvhdbVV+X5q+vyzIJVJe0qERlzEPh/wAMrFGvy11lrpccS/dq9a2SxL92rGz5q/TMNhKeHjyxJkV44FRadtqbbSV6MSCpJFVVovm+7WgyVCy1ZnIp+XUMnyNVxk+9VWaKgRCsvzVMstU5EZKI2bdVmPMXvvVTuovvVYjamzSrtoLOZ1KJlXdXL3G7c392u4vkjaOuZurJf4aqMjKUfeOPvlXdWDq0Ubxt8q102rW7KzVw+tX7QeZmtjE4HxJAu5q818SRM8bf7NemahcLdMzVwevRfKy1xVfePVw0uU4/w/qzW955bMqNu+7XYTXXmx7q811L/Qr7zP8AarqtJv8Az7da+PxlL2cuY/QMBX9pT5TSWf5qq3D/AHqjkfa3y01n3V5Mj1fiI2ff1aqV426pZPZqpzfP9771SVIwdQi3M26uVvIlRv4vmrtLxF/3q5u+g+9WsTmnE5+RmRm/75qFbpUp142xdy1lyS7Nu1tvzV0xicspGtHcfLu3fLU0Nx8u75ay4ZflqZZf9qjlJ5jR+0D/AGqiZ91V/N2qrbacvzfepFcw2aVX/wB2q3m7d1WZvvfdqiz/ADNuoJkO+0N8392rFn/rP71ZTMzyfKzf7tX7e4Xd8y/M1PlCJvW8vy1chasm1l3t/tVqQy/LtZqzNDUs5/4WWta33P8Axfdrn7V/mresU3baDWMjQht2lrc0fTt7fd/4DRptrGy11Wh2atcLtrI35TH1iw+y2rMv92vNZNW2TMu7+KvcvE2lq+nyN/dWvmXxNefY9Ymj/utX2+VYGOKp+8fMZlj5YOpHlOyh1de7fNVqPVI/71ebw6yytwzf99VcXXvu/Nurqr5Ly7GVLOoy+I9B+3xp/FTG1dV+XctcD/b3y/eaq7a83/PTb/vV5E8qkehHNacjuptWj/iZv+A1m3GuKu7c1cXNrLOrfMzVRk1Zvl+9VUsulEmeZUzrLjWfNqq0qy/K21q5tb9nb+Kr1jcMzKzfe+7XvYbA8p4mJzHm+E6Cx01biRV/ir0rwf4e+aPcvy1w/h/buVq9Y8JzxxeXXvRj7OPKeBKXtJcx6t4P0aOJY9q/eWvYPD+nR+WteS+HdUjRY/mXbXomj+JYYl+Zq8+rGUjspyjE9Is7CHy/u1eWyh/u1x8PjKFVX5lqT/hMoU/5aVw+ykb+1idQ1nD/AHahazh/u1zbeNIX/wCWn/Aab/wmUP8AeWr5JGXtInQSaXC38NV5NGhf+Gsn/hMIf4pFoXxbD/equWpELxkXm8Pws33arzeF4W/hWiPxNC7f6xatR69C/wDEtClUiRyxMlvCUL/wrUMngqF/+Wa10UOqQv8AxLVqG8jatY16kSfZxOLk8Bwsv+rrJ1D4bxuvywq1esQtG392rS2sb/w10wzCpTMJYSnU+I+Z9c+GjQM0iR/NtqPw/wDaNDuI1bdtr6O1Dw9DcK21a4XXPBsaMzJH8v8Aer0FmXtqfs6h4tXKvZy9tTG6bf8A2qH+/TZl2tVHTbeSy/d/w1oTfMu5a/D+KcH70pRPbw0+aPvEluu6rSpVOP5KsLKqLX5TynpRHSfcqmzr826nSXH8Xy7aotKu5ttV8RUTStYllrUt9OVl+7VHS23qrV0Vmm6uadTlPYw2GjU96Rh32ksq7v4axWXZI3+zXoUkCywsrf3a4vUrXyrpq6KFXmFiMN7Mjjf5qvQ7vLZmWs+F1VqvNL8tbTrnNGJDMnzfNWfcRL5ny/NV5pd8m2q9wn3qI1eY5JxKPm0bl3LUP3W+Zvlpvm/vFreXvRIj7prQ9K0rP5dtZtm7Ovzf3a1Lf7ytXzlfmOqnH7RtR7VhWpFl3L92qay/KtSQy7KmnI7YBcfdrHZP31bFw6pHWSf9bXXFGcwbai/d+aq8i746sff+WpPKVlrqjzBGJh3y7I9tc/ePtVq6jUk2RtXJ3zr81bQ+IxmUY7plk/3q2LGXcv3q51/vL/vVtaem1lWtZnJ8UjvPD8G7bursrGDdXG+H59rV21jcKqrXiVanL7p61CBtWdr8tSLYbmaizuFfbWgrLtavN5uaXKez7pg31htrmdQsv3nyrXaXT/LXP3kS7t1dNOXLI4atOPLzHn+sJ5U22sdotzVta9t+2N/drP8Al969iEjwZR94h8r5vu1JH8ke2nK21loh2vMq/wANTUjzRMo+7I6DSYtturNW5H8sa4+9WPZv91f4VrYP3Fr5uvL3j3qEfdM3UE3q26udZvmP1rptU/dQyM1cO0vzH6110XeJFX4j4Zs1b5a6LT9yMu2qek2W9a6CGz8pflVq/VpOJ4XLymppt03yq1dBZ3G9V/urXO2sSxL81aFvdbG2151WlzEy906aNl21i+IP9WzL/DUy3+xfvLWDrms/u2+b5a540veFI868VS/vG3V5hq0SyzfdrtvFmqfvm+b5a4eaVZZt3+zX0GG5ojpy94qLYK67ty7a09LRYtu37tV41X5drf7y7asQy+VtXdu216Eqp3Sqe6dRZ3ixbdy/w/eqaTWV3fN81crJqP8Adb/gNRx36svzferBc0jzOX3je1C6V42+Zq5+Rfm+7Vr7Rv2q392mrtlk+ZqcYBGJHHb71rLvIPvLXTW6qVb5d1ZuoWu1W+Wuymax92R5zqUXlTNWRN1ro9ct9kzVgzRfNtr1qZ6sJc0SrH8zVajWq8cXzVchXZ96tjTmGtF92q7J81XmX+7tqHyqXMBXji/i/ira8N2vm3i/KrfNVGNd/wAu2ul8KxbLhW/2qwqy90OY96+HdvsWNmr2nS3X7Oq15B4Hi+WFVr1/TU2W6s392vjcX8RzSkZusK0rNtp1jZ/MtWLqJf8Aeqxp/wAleXX+E8+PxHRWNlst13VJqEX7v/gNXtP2y26qtOvIv3dfNuPNI6JR5onE3TtF97/vqoYdSXavzVoatEqxyVxlxdNBIy7mr6HDUvdOSJ18eqKjfeqRdZ+Zvm+WuFbVm2/e20lrrLbvmat6lAR6Pb37S/xbq0rO63N81cHpuqb2X5q6CxvN7fL/AHa4fYHTTOgmZdvzVT+X738VVftXy/xVDJdbF/hrOVIykXoZ9k3ytW5Z3q7lrh11L9581alrqX+1XDLDExkdxDeb2/2a2IZVZV/3a4O11Rdy/NXRWeqK6rWU8N7pVM6Ld8tVdQbaq/NVX+0ttZt9qPmtt/u1zU6EuYqciw1x8tSWrb2rPhbza2NLtWeb7tb1Y8sSI+8aljE3lruWtqO1Vo9q1Y0fTt6/PWwuktuXateSpSqVPZ0z1afw+8cTfeHP7RaRVVmqx4X+HPlXisys1emaT4cX722um0/Ro4m3bfu1+ucOZPKP7yseRXjGUvdKPh/wzHaxr8tdRDAsX3abGiotO37a/UadOMfdic3MWE7U1mWq/m01pa15TPmLNLGm6qfm05brZVBzFpolquyUfbab9qWgPdBoqhaKrHmrTWdaCOUozW61VaJUrUkXfWbeK1BlL3SjNdLFurJutW/hqa8gkes2TS5HrVGEnKRDcat/e+Woftqy1DfaRMjfdqqtlMtDFGUgvrVZVb5a858YaQ22RlWvTFik21j65pDXUbfLRGRq+WR8+3UHkSNuX5a5XXl+81epeJtEa1kkby6871q1/wBZ/dqZxLpTPK/EFl5vzLVHRb1rdtrtXTalBuZlrlrq1a1uGZf++a8XFUvaRPqMvxPs5HT+b5se6m+bWZY3m9dq/wB2p2bft2/dr5KUeWXKfc05c0eYkkbf/FVeRadvX71QyPu/hrEfKU7j/e+Wud1RPm+auluP7u2sDVl2s396qiYTicjdRb2b5flrJuItrV0jRea33ttUby1/u11RkccomPG2xvm/u1NHLTZIvvVH8y1oQWPNWpo5f9qqW7/ep+/Z/eqeYfMWJpazbqfY1TSS/wAP8VUZt0rbV3VrGJMpEkMu9vlq4rf3WrLj3RN92rkMq7quUSI1ImnHPt21pQ3rN/FWJ5v3f4v4WqxDK26s5RNYyOqsZVWug0+X94tcba3irtb5v92tzTb/AObb5i1jymh6ZpMvy12nh+L94vy15voN6svl/wAVeoeG4JJY1YLurOMeaR1KXulrxNcLFp8m7+7XyL4wl83xBdN/davq7xtazf2bIqq27btr5v1rwVdS3kkjKy/NX6hkND2dPmkfm+e1/aVYxicHJL821fvU37Rs/i/4DXQXHhK4T7ytVG48M3HmfMv/AAKvppSifOx5jKW9ZfvfLTGuJP8Aeq9/YNxubctNbRLiuOcYnZCcjPaVt33qjaVtyqrba1F0aZVXK/8AAqk/sGTdu2s1c0YRNueRmxv827d93+7WlZ3GxlZqmt9Ek/hjarsegzP91d3+9XTT5TGbkaek6ps8tlau20XxN9n2qzVxdn4em3LtWtyx0Obd8ytXXFU5HNzyienaT408pf8AWNW9D8S/K/5aV5bb6HeNt27lVa04fC95L8vzba1jQo/aMpVa32T0X/habL/y0+Wnf8LS3/dk/wDHq4H/AIQ282/dan/8Ibdbv4v92t40MOczq4k7n/haTP8AMszU3/harbv9ZXE/8IbeP/eqG48G3SfLS9lhwjPEHfR/FVv+e1WI/irvbasjV5TN4Xvlb7rVnzaRfL97d/3zWcsPRNY1sQe6W/xXXd80lalr8V1+XdJ/wGvmeRL63X7rLUP9rX1r/E3/AAKs5YWnI0+tVIn1tZ/FKN/+Wnzf71dBY/E2Ntv7zdXxfb+NbqJvn3LtrWtfiDNE3+sb/vqsJYGJrHGn3BpvxEjbbuk3V1ml+NI5dv7yvhPTfihJEy7pG/76ruvD/wAXGWRd0n/j1cdTL5fZOmGOifbljrMd0v3lpuoQLKrV4P4N+Jcd1t/ffeWvXtH8Rx38K/Nurxq9KVE9alUjWiZepacqSNtrLX5PlauqulW4bctYd1a7W3V8PnkfaUzKNPlkUflWoZpf9qnTdKzZpditX5PUp+9ynfy+6ElxtqjNdbFbc1NaeqNw2/dXHycsjT7J1nh2/V18tmrrrN9ny15HpeqNa3X+zXoWn6t5sKtXDXpfaPcwNWPwnVfaFSOub1za26RasNf/ACtVG+fdD/wGope6deKlGUTFjuPmq19o+Wqasu5qmX7u1fmqap40vhLVqu5vvVYmg+X5d1O0+L7tXmg3VzxnKJUKXMcvdWvlR1lq/wC+/wB2uq1CL93tZf4a5uOJXmb+9Xoxqe6c06fLI1LHc6/LW5ZxNtWs3T7fbt/irorWL5a8qrKPMbwiQr8lTQo23dVqOz3VYWJYl21nGUYm8YSMm6ZvutWazbGZq2LyLctYc3yyNtrenIiUeUtQortuq5VWxVmrSMH3a29qb04mDqUXm7q4/VLVopG+Wu+vk2NXJ60qturWNQ5qsYnKqn7zdWlay/xVnzIqM1EM+371d0feicMvdlzHcaLdKi7t1ddZ6p8q15rpt7troLG9Z5OGryMTQ/lOynVPRLXVN0n3q3rO/wD3dcDpsvzbq6azuq82FLl949KE+Y2LqXctc/fT+QsjM1azS765nxAjbWrTmjH3gq83KcXq0vn3kjfw7qo+a3mU7UnZGbdWfHcfKzV3UP3h5Hul6a62/wC9TrWVUmj+asOa9V5PlarFndbrha9KVP3TGUfeO809tzKzV0Sf6sVyOl3Hyr/s10izr5NfPV6HLI9nD/CZfiafbbqq1xXm11fiR/3e7/Zrh/tS12UaHunPVl7x8u6fa+Uyt/DtrWhX+Lbtqrb/ALrctWtyov8As1+kxjzHz8qhNJ93duqqsv8ApH+796o2lZ2bb/dqnNP5Uf8Atf3q3jQMOfmLl1rKorfN8tcxrGsq25fMX5V3VS1jVF3feX+7XI6hftPM0ayVh7LlkbGf4kn8+SRl+7XLLLtmZa6O6iby2Zv4qx/sv7z5f71ejS/lNI0x0btt+9TvN2r8tSLb7Ka0TL/Dvrf2fMEvdIWbd83zbqjXcjbqsNbtu+61NWL/AGWqo0yox5iRbhttSQ3Xzf7O2qNw7fdVv4qjWXyvm+9/s1vym8aZ0VrdfL/s026bzV/vVRt/nX5f4qtbPlaq5eUwn7pzOqWf2qT5fvLWP/ZKuzfK1dh5S/7NPjsN/wDDWsakom8Ze6cM2nbPmqH7KyrXbXWkL/drJvLBYF/2quNQI1Tm2Tb92mqu5l3Vaurf5ty1DDF81XzHXGRNDAvmV0Xh+DyrhW21l26rtXdXQaKy+ZWNQo9m8Ez7Fjr1ixvV+ysu7/arxfwjKqqvzfdr1LS7hfs+6vArw9455x+0bjTxou5m+aq8N+3mfL93dWDqGreV838W7btrNtdZ/ff6yvPnQ5onnfaPZtBut0P3q2JNrxtXnfh3WdrbfMWu2hv1ljXHzV4UsN7x2R945/XIv9Z/u15brF7tuGVt3y17FqkCyxs3+zXlevaSzXG1Vr3aEY04nHOMoyOUm1Fvm/u0yG/k/vNXRR+Gt6/Mu5atx+HIUX/V0VK8YhyyKmk37bVrqtHvdu5masm18PrB935q1tN0uRVbbXDKrE7Ix903ln82P5dtR7/l/hqGOwuGjVvL+arDWE0Ue7y93y1pCMahzT5jHuHZZKjjumRvvVDqErRSNu+9WLNqXzVPsuWRjGR2Vnf75l2/MtdNY6jsX5vlrzPTdR+b71b1vq/3aJU4yNqZ21xrOxfvVTXUfNk+Vq5ObUmlb71dN4Xslum3NXNOMaceYnllUlynWaDA10y16NpOlxxMu6ub0fTltVVkrtNBia4ZVZa+ZxE5VpcsTvpxjT+I2tJsN7LtWuys9OXy/mqPQ9O8qNWatpYq+54c4elze2rGeIrx+GI23t1Rf7tTb9tQyS7aryXFfs1GjGnHlieRKZe8/wB6PNV2rJ+1fNTo7j5q6TLmNemMtQwT/LVhXVqBEO2o2VqubPlpu35qAKLI1V5GkStjy6jktd1AuUyftUi03+0fmq9JYVRuNNoI96Jct79W+9UzeXKtYLRSRN8tTQ3rUcoRn/Man2KOWhtOjqOG9q1HdK9BrGUZFG60lW/hqqugq+75a3t2+nRotBpyxOZk0Rf7tU7rRl2tuVWrprr5Kx7q4oFyxPLfGnhlZVbYv3a8H8WaI1qzfLX1FrCLLury/wAXeHFulbavzVrzc3unNy+9zRPmPULVUk3LXO6pZbl3V6R4s0RrCZv3fy7q424i3x1x1InoUqhxe5rWb71aEc7PHu3Ualbt/CtUbeXym+9Xy2OocsuY+3y/E+0jyyLyt/31TWZfm/2aj83/AGvlpq/7W2vHke8htwtYd/8AeatqRv4qybxaImdQx1i3M3+zVe6g+WtTyvm+b7tV5omZfu1sccjmZovmqHyl2/8AAa0Li3Vd33qrstUZcpVa3+VW3NUbRbFq81QNu/hXdVhymZcJs+b5q7b4c+BpvEc3mPG1c3HZNdTKqruVq+nv2edBXyV3L977u6u/B0/aVDzcVP2cTk/EXwFb+yWkijZWVd3y14vfeGZLC6khlXay1+pEfgi1v9D2+WvzLXyL8dPhLJpN9NdWsP8AvV9/gcDh8THkkfDYvMK2Fqc32T5n+wMnyrRHEyNt+9WtNbyQSMrR1VWVUk+b5a6a/D8fsnRQz7m+IRUkVfu1d0u3mlmXarfeptvteTa7bK6Lw/FD525mXdXlT4e5T1451GR6B4J8PNL5fyttr37wr4fWKFfl/hrynwTeW8G1mZdtevaL4lt4I1XzF/76rmjlHsZfCVLM+aPxF7VvCi3Ue1ttcXqHw8hZv9Wv/fNd9/wk1vL95lprapby/wAS16cOajHlieTU5a0uaR5HffDKN/vQ1z918L43Zv3f/jte7STwy/3aqzRQt/dqvbyJ9lE8Bm+GWz/ln8tVm+Gn92PdXvrWsP8AdWoWsId38K1l7eRcaUTwX/hWLfxR7ad/wrTft/d/+O17p9ih3fdWiO1h3fdWp9rIuNKJ4pH8Nt3/ACzq3D8NNn/LOvao7CH+7VqPTYdv3aj28jT2B47a/Dn+8tbln4BX5f3demLYR/3atQ2sMVXHEyD6tE4ex8Ar8u5VroLH4fRu33VrrLWKNWras2hTbVfWqhPsInHr8Po/4Y6d/wAK+j3f6uvSrfydq/dqbZDT+s1CPYRPL28Axp/yzqOT4eQsrfu69S/dq3zbaa3l7qf1moHsIni958OY2X/V1g3nw5Xc37v/AMdr3i4ihZqybyzjdm+Wr+tyJ9hE+fb74c7t37vctc3qHw0/ux19ITadD8y1nzaHC/8ADVRxlSIfVoyPl28+HLI33axbrwBMjNtj/wDHa+qpvC8L7v3avWTN4Njdm2x7a6o5hI5p4OJ8q3HhK6t92xW21k+RqWl/dXd838VfVl14BjdfljrmdY+GStH/AKuvSoY+Mpe8eZiMu/lPJfBPj+4066jjlZlr6Y+HvxB+1LGvmV85+Ivh9NYSeYkbbl/u1tfD3VprKZYX3Ky/w11YulTxFPniefhqtTDVeSR9uaPrK3kf3v4akvG+WvNfBPiHzY49zfNXfNdLLH97d8tfj+cx9mfY05e0iZt5tVqxdQfylrWuG+bdXP6tLur8urx96Ujql7sSn5rO1Nbc+6q63HzVJJL8teLKUuY2j8JDHFvk3V0ml3TRL81c3HKv8VbFnL8tVKPNEdOXs5HUQ3Xm/wAXy0SXG+32/wAS1lw3HzfL/EtHnr81cMo8pvOrzDd+1q0LN1/4FWXu+bdUy3XlN8rVPs+YOY6TTZVbdWt8u3ctcvpt027bW4t1tj+bdXnTjKMj0Kco8pR1Bt+7dXPqmy4+Wtyb96zVTaD99uqpVYxicszS09d22uisYt9c/pfy/eroLG4VWrxqlT3jeka0dvsjqGRfmo+2qzf7NQy3S7qXNzG/wlW627mVfu1izW+6StqTaq/NVdtr/NXZSmTye0KtmvlKtaSv8tZ7bfvU5bzbGvzV0xlzG8YxiV9YZVb/AGq4/UG3s26t7Vrxdzf7tc7dNuVmrrpxlI4asTBvINzVGsTbW/vVckRW/wBqpIbfe1dkJcpwyplixtWdlWuksYNrbdtUdNg/ebmrprG1X71c9SZvSpljTa3rdG+WstYvK+7WtZt8tefOfunpxjymhHuf71ZOqRNLurUh+daa1vvrwqtWXN7p08vNE811iw+Zvlrj7pGimZV+61euaxYKytXn+sadtkZlWvfy+f8AMeLVocsjkbiVlbbUlrceVIrUagjLM1ZM0/lV9VGPNE5nseiaTqP3fmrpIb+vMdD1RfLVWaukXVNqr838NeZiKHMdlCrymt4i1H93tX+Fa4Nr9dx+taWoX/m7vmrljdLmt6VP3TOcrs8Ghv1+XdVxbxXX+H71YskDL/DUP2hkr7inKJ4DOgZlb5vl21i6tceVG3zf9805bz5f9qsXWJW8v73zf3a7I1DDlOP1zVNk0m35lrn7e/Zm3M1TeItzXUnzfLurJZtv+9USjzG8ImpJftLuXctSW8Xm1i27s0m6tqxb5q6qUOU6kXPs/wA3zfw1CsFaDL/dqt/D8tdPKcvN7xFHB8zUyaJdrbdtWV27aq3T7Vb+7TOqnIw9QfymqvHceaytRqk+5tu37v3qz47j95/s1pynYdZYruj3f3Vq4r/L8v3qw7PUvl8utBbhV+626szGcOYsKiv/AHauQxKn/wBlWbHcfNVj7eu3/wAdpcpzcsoj7plZmZV+WsW+VWardxeLtb5vlrFvL9drbauMQhGUTLvEVd1VIvvUtxLum/ib5d1RyMv8Nbcp6FOJaWXZV7Tb3ZcKu75awVnVW/vVYs7j99UyiaHsXhnVlST5vlr1DS9XWWH71eA6DqO/7rfNXpmi3rMq7W3L96vKq0yZROo1a4aX5vvVg+ay3C7f71a0e6eo/wCzpGuFrm93lOL2fvHUeG7z98u5v4q9O09meNf7teW6Ha+VMtejaXOvkr81eVOEeY1jHlNyZN8bfdrm9Q0tZZN1dJH861Tmi+b+GiMPdMqsveOfmsPs8P3fvLWTN+6Vq6DVJdq7dytt+WuH1jWVt1+X5qy+pykZSrmxY3vmyKqN/wCO13Wi6R56r8teb+EbhbqZWr3rwTYRy+WzLXy+ZylhT08L++iOsfCi+Su6Oprrw1H5e1Vr0T+zY0t9y1h3zrErK38NcuEx0pS5TtqYaMYnhvjLw19l3Mi7WX71eS6xb+Uzbf8AgVfQXjaWN4ZGbb92vDde27ZN1fa0Je0j7x8nVXs6nunLw6p9nm+Vvl+7W5a6zuWuP1JfKk3BqdY38n3V+Zv7tDiawkdxHqXzbt1d54F1lXZlaTdXlNnFNPH8td18N9Lmur7aN3y1jXw0qkOWJVOr7OofRnhWX7f5a/er1jw/oO1VbbXG/Dnw55Uas6/99V61GqxRrtr1Ml4dtU9rWOqrXjKJYj2wRqtQvPUcktVZLiv1ehQjRjyxPKlMma4/2qqzS1XmuPmqjNdb1rtjE5ZSLDXS1JDdfNWK1181Ed1tajlM+Y6iGf5quQ3VczDfru+9V6G9+aoNIyOmjnWpldXrn47r/aq1Df8A+1Qa8xsVNGm6s2G9VqvQzr/eoDmLH2XdUMlktTLdR/3qk+0Rt/FUl8pkzabu/hrLutOZG+Va6zerVDNFG9VzEyp8xyKq0VTLLWheWq/w1kyfI1BHLymhHcfLVy3lV659Z9tTW95tb71BcZG1dKrLWDeWvzVa/tP/AGqhkvY3WpH8Rg3Vr977tc3q2lrLG21a7aZVl+7WbdWe6qFKJ8++NvDO9WbbXh+uaW1hcMrLX2J4g0RbiNl214n4+8EbvMZY6JR5jKMpRkfP+qRb2+X5awbiLyv/ALGut1iwktZGjf7tc1NBsbd/DXlYqlzRPoMDX9nIqxtu/wCA1KzL/EtVmVkb+H5qd5/96vkZw5ZH3lGp7SJI3zs275WqnNFvVqsK29qft/3ayNZGctr8tVWtd3zVsbd6/N81Q+VsX5fu1ZhKJzs1nu3VlTW+yRa6Wbbuasm4gbd/Dt3VSMpRM1rfd/d21H9j3N93atbC2v8Ae21atbPzflX+L5aqJlId4R8ONe6lHuVq+rPhToP9mxxsq7dteV/DXwk3nRyMrNur6Y8K6StvCq7a+jwFDl96R8xmNXm92J614TlWe1WNm/hrD+JHgO316zk3Rq25ab4f1H7FdLG33a7793ew/N81fQ06sqMuaJ81KEcRT9nI+CfHHwWa1vmZI9qs23bXnGqfCiZGbbHX6H+KPBUN7GzbVb/gNeY6h8O4/MkVo1r6OjmcpfEeZ/Z0YnwxffDy6t2+VW21SXRtQ035lX5Vr7U1D4ZQ3C/NGv8A3zXK6p8JY/m/c7q9enmEZR94wlgZR+E+ZbPxVqGnbflZf92t61+Jdxb/AH2avStU+EEe5mSH/wAdrk9S+FDRN8sbL/u1UqtGoZexxFMhs/ixIn8S/wDAmrYt/irv27pK4u++Glwsn3WrNk8G30G75XbbXPKhRkXCriI/EetQ/FCP/ntWhH8S4/u+dXh39g3y/wAMlNWzvkX5vMrneDpyOqOJqHvcfxDhf/lpUy+P4fvNItfP6/2hF/ep32y8Vv4lrD6lE2ji5RPfv+E5h3bt1Nj8eQ/89FrwP+1Lz+JmqNtWuk+b51rCWBNI4w+jIfHkO5fmX/vqtK38cwt91q+Zo9bvEb+KrNv4quk/5aNWX1E1+vcp9NR+Mo/7y07/AITSHd/rF2185w+L7h/l3NVj/hKLp61jlxH9oRPoiPxvD/z0+WtK18fRo3yyLXzD/wAJRdL91m/76qzD4tvE+9uqv7MkH9oRPquH4gx7V/eVc/4T+Nv+WlfKcfjW6RtrNVhfG906/KzVrHLjOWYxPqD/AIT+Pb8si03/AIT+Pb/rK+YW8a3H95v+AtUcnje4T/lo1aRywx/tKJ9PN48j/wCelV5PGsLN/rK+Z/8AhOZv4pKjb4gyIu1mqZZZJFRzGMj6YbxbC3/LSprfxHDL/wAtFr5hj+I8it/rFZf96tSx+JDbv9ZXDUwMondTx0ZH0tHqkMu35t1WIbiGVvvV4DY/Ehdy/vK6bT/iDGzL+8rhnhpRO6OJjI9mt7eOVatf2DHdR157o/jSOXb+8r0LQdehuFXa26ubllE35oyOV8SeAI7iNmWGvIdS8ENpOoNNHGy/NX1d5EN7CzLtauJ8TeGVdWZVr0qWMlGPLI8rEYOMvePPfB87RSKv8VemWd+22uFj0v7BMzKvyrW9Y3XlLX5/ntT3jfC+77ptXl18tcvq1xs+9WhdXW9f/iawb6Xzf4a/MpfvJSPTnL3SH7V83/AasLPvX5ao29uzMzVoQ2rf71ePNcsh0/eiRx3HzVehutq/eqnJa7FZlqn5rLJ81XCURSco/EdNa6ivyr/6FUjXn7xv7tc/ay/dq8u523bqiUYk3L0l5833qdb3m6T71Z8ibttFv/rKzj8RrGZ1VnP+8WtxZfNX71crYo3+9XSWf3VrzsTyxkd1MtKqotRyJt+b+GrCyrtqOSVXjrxKvxHVKPukdrPsZqtQ6lsaudvLz7P5jfw1mtrO2P71TGl7Q5Of2cjum1Zf4arrq/zM26uDbxD8rbWqFde/ebVato4SQSr8x6N9t8/ayttWpmvY/Lb5q5Gx1Rnt1+arDXn96plSlGR2wq+6bUl7+7kb+7WX/bP/AI7WHea5+5kjVqwY9Z+VtrV6FCJjKpzSOour9ZWbc1Ubi62q1Y/9oqq7t1ZNxrf7xl8zd81erQpSJlP7JuR3G6TbWpa7d1cfb36/eLVqQ6uvy/NXV7ADtLGVVmVa6ixnV9tea2+rru+992tzT9e2svzV5FWlI0hPlO4a6VGWrlrLvrj49Zjlk+9W5p+pKse7dXkVadQ7IVIyOohuNrVcWVdtczHqK7l+arn9pK33WryvZS5jriQ6pKrzNtrldUVdrVrX1+qTMu6sHUL1drV6+GhKMjiryjynG6svzfL96ubuov3i102ofvZmrDvtqV9PRmeSU4bjymWtL+0fl+9XOzSqsi/LTJLz/K10uHMOJs32qbI22tXNNqnzH5m61FeX+5WWsXe396t4UNDKctTDvtIXa22ufvLDZurorrVFf+61YN5eb22rt/vV6dKUjjlGJTjg/ebaq6hp3mx0q3+yb71Jdaovl/w10RlImNPmOG8QaT+8ZV+auQurVkkZa9A1K6WWRtvzf7VcbfJuumr1qJfs+UyYf3Un+1WtYv8A7VI2nb/mX71JHE1qvzV2RlE0cTahuNzfNtpzJWXa3X3asNe/3mrTmMPZDm+83zNVG6l3R7f+BUSXn95qqyTrtpnZTpcpk3zb5NzVnsnzVevJVeT/AHapt8vzNWkZcpsT28uyra3/AMv3vmrP3fL8tOVt393dSKND7fs/iobVPl3Vls7K1VZnZG+9W0Ymfsy1eaozfxL8tZsl+zfxVXuG/iqqr+a33a05Q9mXFuN3y0M9Nt4Gb7q1oWukyT/ws1ZcxfNymX/F8tWI933lrQbRmiZv4aja1aJdv/oVHMaRkXtDvPKuI/8A0GvVPD9x8qqteV6Pp0kt4u1a9e8M6RJ+5Xb96uKuJnoWh2DXSx7a3G0b94q7aueF9N8qOP8AvV0TWC+cuK8CVQ55GLa6X5Un3fmrYs0ZP4dtaX2De1WI9L21zSnzGEpco1bryt3+7WXcaps3VoX1qyLXN6gjfL/DVQqRicNSRn6pqm9W+avP9a1Hazbd27+7W14guJIt22vNdc1KTzJFXd/vV6cK8ZGB33gnxCsV4qsy19OfD/W42hXc26vhXR9ZksryNm/vba+gvh743WJVVptq18pnGBliPeievg6/s5e8fW1vrMb2/wB5dtcD4y1xbVptjVztv40jih3eZ8tcjq3iX+1NQkbdujWvIy/L5U6nNUOnGYn2nu0zF8TeLWumkjbcu2uB1i/81WrS8TSql1JItcyzb6+2jGMY8sT5+0vtGTdJv+ZvvNWhotnvXmmta7m2/wB6ug0Gw81lVV3bvlp04+8UdD4f0n7eywxLu/hr6H+F/wAPFtfLkMf3q534T+Af9XJLG27crfNX0p4d0aOwt12qq19dl+X837yoBc0fTlsoV/u1oSS02R6qyS19fTpxp/CYSkEkv3qqyS0TN/FVNpa6TCUiO4Zqh276k3+a1SRrsWgz+IptBvqFoGirYji3U6SzV6q4chzu+RG/2amhv2StC4sN/wDDWXcWDK33Wpke9E1rfUt/3mq9HcK61yvzRVI2s+UtLlDn/mOm/tLympreI1i/iribjXN/8VZ7Xs0/8VVymftf5T0BvFq/3qmh8W/KvzV53Gsn8TNVhVk/vVPLEqNSoejR+LV/vVN/wlSt/FXncaSVa+zyerUcsTWNWodhceJo2X71Y9xrys1Y/wBimb7tSLo0kv3akOapI0F1xabJryqvytVWPQZH/vVJJ4Zkdf4qCv3hXm8RqrfepsPiVWb73y1XuvCs33l3Vi3Xh66gb5VaiJF6kfiO8sdZjnX7y1qK6yrXlMM91YSfN93/AHa3tL8W/wALttqOU3p1Y/DI6i8slauL8ReHluoZPl3V3Fnfw3i/eWob6wW4Vtv3aIyNWuY+R/iV4LaJmkSNq8P1C3aCRldfmX5ttfcnjLwyt5DJuX/x2vl34keDZLCaSZIdq1nVhzRFTnKnI8pkX+7/AHaps/zfN/DWhN8m5WX7tZNw7K3+zXzWJocx9hgcZb3ZFyOXfUitvrLW9Vasw3CttrxJR5T6mNSMi6tNm+Zf4qI5Vb+Kpo4vNX5aURyMqaLd/D8y0kektO21V3VuLYbtu5a6jwjoMc90u5dy1vSpSqSPOq1Y0zl4fBFw8e5V+atLwz4Vk/tKNZV/4Dtr6I0fwRDLZ/6vd8tYN14fXS9WX+Fd1fQUsDHlPmsTmEonQeDfC8cEMfy/NXomn7Ym21i6Cyrbr937tTfb9l196vXpR5Y8p41erzS5jYuLr7PIsm7au6u68P6v5sK/NXmupPuh3VreE9Ubaqs3zLW8o80Thj7sj1z5bi3rifEES2rbmrqtHuvNt9tZPiawa6hbav8ADRSl7xvVl7vNE41b+3l+8y1HNFayr/DXA+Kry68PzM21tq1z9n8TYXk2tNtava+ryceaJyRxlN+7I9OutGt7hfurWTeeFbdvmVawbX4hwz7f3i/8BrQh8aW8rf6xWqOSpE6o1KcijdeCIZWZvLWse6+H8bN/q67KPxRbt/EtSLrNuzfeWl7SpEOWnI81uPhzH/zzqjN8NI2/5ZrXrX2yFv7tOWWF/u7Wp+3qF+ypnirfC1UZv3dVZPhaqbl8v5f92vdlit3/AIVqRbCFv7tT9aqB7CmfPcnwqX/njVWT4VL97ya+jG0uF2+6tH9jW/8ACqtR9bkH1aJ8y3Hwq+basf8A47VGT4Xsu79zX1JJoML/AMK1Tm8OQt/DR9ckTLCRPmWP4csrf6tq1Lf4bsy/6uvfP+EZh3fdFXrXw5DuVdvzf7Vbxx0omf1OJ4Cvwq3r/q1b/gNQyfCqRfux/wDjtfUVn4at5dvyrVxvBtu6/Kq1f9oyF9RifKK/DKTd88bVNH8Mv7sbV9Rf8IXCjfdWpIfBsP8AdX/vmq/tGRl9RifL/wDwqxnX/V/LVWb4Wyf886+sl8Gw/wDPNaa3gaFv+WdXHMZBLAU/5T45uPhfIu7923/AawdS+HM0X/LNq+1pvh9G27bHXP6p8N423fu66Y5mYSy6J8N6p4QureRlVW+9WTNpd9a/xNX2JrHwvjbd+7rhdW+F+1W/d/LW0cdGRhLA8vwnzn/aN5a7Wb7v+zU0fi24gb5pGWvVNU+G7Krfu64jWvAckW793RKrTqFRoVIlnRfiTJEy75vm/wB6vXvBPxQ+0MqtJ/49XzDqWiXFgzMu6r3hvW7iyvFVpGXa1YSoU6hUa9Sn8R+h3hHxbHeRruk+VlrpLpo7qP8AvV8t/DfxvI6xq0jbv7te5aP4l8+Ndzfw14mJoezPYpV41I+8O1SwUszLWPJuT/YrqJGWWNmrBuoP4q/Ns8kb04+97pTaXav3aq7Ny/3qcz/vNtWobfcq1+X1J8sj040x1jYb1+7W5a6RU2g2C/xV0S2Suu5a8evVlE7qVI5eTRvlbb81c7faQyyN8tejRxL/AHazdUsFeauOlipRFiKEThbWybzNtbEOnMy/drUtdL/fV0VrpHy/drKrjDip0DjW0tk2/LTo9OaKT7tdw2jfL8y1DNpKp822sKWO5jd0OUx7W3+WtBf3S/NQy7V/3ao3l1tjq51+Y64x5Yli4ulRaoyav8tYupaysS/erBuNbWLd81RTpSlLmMfafZNbVNR3LIzVyd5rLRK3zVHea2rbt7Vyd5eNKzNu+Vv4a9jDUTz6p0UOrb9zbmapLfVPNmXZt+9XK29/Whpd0vnfeXbXpex90wpylzHoljfttXbViS/kdW+audt51Rl2/MtXlvN1edVoHqQjzFfUrzyF+b71YLaptX73zVN4kuPlXb81cTfXsis33dtejQwpxTnKMjoNQ8S7fl3fw1lrrm/czNXNzXjOzMzfLVWS/wBq/er36GF5Tn55fEdxDryqv3qvQ68rL8rV5muqNu+98tWIdU2/LurplQNPayPUrfXtq/e3VetfFWxvvfdrymPW22/eq3b6y397dXnzwwnVkex6f4j81v8AWV1Wj65u2q0jV4Xp+s7WVfMrrtJ17+83+zXk18Ib0q/8x7EuqK3zbqbJ4g8pfvV56viP5V/eVDdeIPl+9XjfUpcx6X1r3TsLjxDvm3M1UbrWWZvvfLXGzaz/AHmqGbXl/vV3U8JynDKudFdX6p/6Furn9Uv41+63zVl32s7vutXN6hrPmt96uynQ5TmlV5jWkv8AezMzfdqFbze33q5ttU3s3/oVTW96qwtubcy16MKRUZmpNefM33qyTevmoWv9it96s7zV/wCe1d8aWg+YwLfVPtEe5az9Qv8AY3+9VXR9zQqv8VTXlq0qtuX5lrqjCIo0jDvtX+zsu5tjVDDftdN8qszUappbTzLt/hrc8N+HJPL+78zV0y9nGIRhLmM1tIkuF3KrfdrIuPDlx5jMy/Kv+zXuek+D1eFWdfmqa+8IR/Myx1hCvEqceU8F8qS3j+ePbVS+VXX5Wr1XxF4U2Q/6v5a8r1q3a13L/drspyMefmlymHMzQL8tV2vW3fN81F1dK+1f4qpzfO1ehE64wLP2lv71Mkl/u/eqGNN/3qtbVT722rNDLuGbduqqsu6T5qtX0Wxqy9/lSf3q0jHmJNBfm3f3acq/8Cqvv3ruWpI3/wBplpFErdKrTReb8y1cji83b/darC6bu3U+flFzHN3Fu1Ot7Jv7tdRH4fkn+6rV0mj+BpGb5l+WspVzGVXlOb0fRvNVWZflrrrXRlij/wB6u003wUtvH8y1YuPD3kLuaub2nMc3teY85m0tWk+7TbXwl57NtXdXYW+lrLN91q6PS9G2yK3y7a19pym8Zc3wnMeH/BX2eRW27mr0rSfD2za22rOn2EfnKu6ups7eFI1WvPq1yJSLWkosSrW1CyyyKzbaw7yX7LGu2o7PVG3fNXme7UOf2suY7aPb/wDZVcjVWZa5231H92tXLXVN0lckoFRl7x0DaassdYd54fV925d9dFpsvmqv3qtXESrXnVZyjE3lSjI8b17wk0u793Xk/ijwa1u0kir8v92vp7UreP5tu37teZ+JrNf3i7a6sHVl9o5J0uU+ff7LaKRflrrPDcV1FuaL7q1NNZK15t/2q7bR7C3tYVj2r/e+7Xu15RjEmnHmK8epXywqrM3/AAKo11n7OvzNXTSWcMtuzbV+WvP/ABZE0DKy/wAX8Nc1KdOp7pU4SpkOqaz9om+98tU/ti7fvfdrEm87zPlX5dtMjaT7vzV3eyMInWabE15Mu2vaPhn8PmvLiOZ491cP8LfDU2rXEf7v5V219hfD3wqtnbx/L92u/AYOpWqc32QOi8G+Go9OtY/l212mzYu1ajt4vKjVacz1+gUqfLHlMpSGv3qq33qmkeov4q6TnKlwlZNxLsZlram+daxbyL5quJzzI7e6+atCFt3zVz7O0Tf7NWrW93baAjI6KP5Km8ys+G6V1+WpFloOguLtaobi3XazNVWS9WD+Ksu61nd/FRGJjKcSvqkqr92ubunZm+Vq1Jna6anR2Cqq7q35uU4/eqGPb6az/M1aUdrtVflq4sS7vlWrEcP96o5ioxKcdrViO1WrkcFWFiVaRrGJXhtV3VoR2q02FP71Wo22VBrGJJDZL/drQhtY/wCFVqrG1WoZdu2okdMS1HAv91atLax/3aqxz7mq1C+6sjUc1hG1UbrQ45d3yrWou6j5v4qAON1LwpGyttVa4vVvCskEjMm75a9gk2tWXqFhHKvzLWsZ8phUpRkeO2uqXWkzfPurqNJ8UR3SrukqxrnhpZd21a8/1DTrjSJGZN21av3ZHPGVSielXVvHfwt/FXkfxE8FLeW837vdurpvDfi3c3ly/wC781dReWsOrWrKjbm21HNyy5ZHR/EjzRPgbx14abQ7yRlVlj+b/gNcPdJ/FX1v8WPh959vMyqrV8r69pbaXfSRuv8Asr81cOJpfaidOGq8suU5W43KzVCt/wCVIu77tbE1rv8A4ax76z+9J8vy/NXgzpRqH1GGxUomrZ36u33q7HwvYf2lIzL81eT/AGiSBl2/N/FXs3wflW6Vd38P3q5Y0Pe949WWMjym9feGmtbdpNv8O6jwndRxXke37u6vUPEGmxt4dkZY13bWrxWzlaw1Bv7ytXv0aEYx5j5XFYmdSpyn1R4VuFls42X+7XP+PLXyJo5Nv8VQ/D/VvNs41/urW94wtftlizba9CmeXV96Jm6Ldbrddv8AdqOa92alGv8A49WbosvlQ/7tUdUv/I1KFvvVa+Iyn8MZHpEaLcWe6odDla3vGX+HdR4fuvPtVX/Zp00X2W+Vt1aR96JE4+9zHqHh29rqFiW6Vt1ec+H73a0ddxZ3m3b/AHawN4/Ccb8SPAseqWMjeX81fEPxW8P6l4S1KaSDdt3fdWv0e1BY721ZfvV4P8WvhvHrdrcfudzf7tfQ5djPZy9nI8THYXn/AHlM+IbXxzfRMqs0i/7K1v2fxNuIm+81dbqHwga3Zl8v/Z+Va528+FUkX3Vr6fnw9Q86FPERLlr8WJN21pK1rf4q/N80led3nw+vIt2FaqDeEr6La3z1nKhRkbRq4iJ7Ta/FJf8AnpWtb/FBf4pK+eW0nUrf+JmqP/iZQN8zSfLWUsHTkaRxlSJ9NWvxLhdv9ZWxa/EOH/notfKa6zfRfdZvlq1b+KLxG+9WcsujI1jj/wCY+tIfH0LN/rKuR+N4Xb7yp/u18nx+N7pfm3NVyH4g3H+1WEss/lN45jE+sofGULf8tFqRfFFvu+aSvlmP4hzJ/E23/eq5D8SJN3+s/wCA1hLLJG0czifTX/CQW/8AC3y1Nb69Du/1lfNcfxGk/wCejVZX4kMv/LRqwll1SJpHMKcj6p03xHD/AHlrorfXoWX7y18j2PxQaJl3SV02n/FX/ptXNLA1DpjjIn0wuqQ/7NTR6jGrfer55j+KC7f9ZVq3+KC7v9d/49R9RqB9difREd/Cy/eqwt1G6/w14Db/ABNX/nstaVv8TY2X/XUvqNQv67E9uVoWqGa3jl/h3V5ba/EaPau6T/x6tK38fwv8vmVjLC1ImkcTGR019pELK3yrXM6loMMq/dqb/hMIZf4qjk8Qwtt3NUeyqRL9pGRyOreFYdrfLXF614Lhbd+7WvTrrVI3VvmrBvJ42b/ZolKUTSMYyPA/E3w+37tsNeb33gaS1maRV/2q+rrqyhnX+9XO6h4QjuP+Wdb0MZKMveOavg+aPunivhVZrCRVb5f4q9m8J6yz7dzM1c3eeEvIkZlWtDw/ayW8nzfw1216kalPmOCFOVOR65Y36yw024fevy1h2M+yOtKOXzV/2a/Hs+q+8fQYb3jPaL99u+at6xiVlVqy5Iv3lbmn/wCpVa/LqsuaR6sTU0l1WRq3Fl+X/ZrBtU2yLVprrylavJlHmkdvuxiXI7pd33qhmdZZKxftvzfLVyG637WavPlTlzHNKftDQtV/eV0liiutcvaz7pq6DT7hdv3q8rExl9kqk/eNhol2rVHUol8upPtS7ax9W1FUjb5q4KXNzHdPl5THvrryN1czq2o7I2b7vy7qh1rWf333q5HXNZ/dsqtur6KlQlI8upV90o6xrLN/FtWuduNZ3zN822qOrX+xq5+bUW8xtzV9RhcN7p5sqnvHQXGo7vutVX7R8vzNWH9tbd96rEN18y/NXq06HKKcuY0I2bd96tLT5WRl+ZflrHjf95trVjXbH8rVXKOMOY6e3v8Aa3P3auf2ou1lWuVa/wD3a1DJqSxL8rVjKhzHVCfKamsXm9Vb5a5TUJf3zbamvNW81axpLj9596vQw1LlOScuaQ2R/l/hasm4b722rVxcfM27/gNZdxcbm217cImEgafZ0aj7V92qbS/eqFpf7tXKJmaC3mxtzM1Xre/Vf96ufmn2NTftTbf92svZ8xFzsLXVP3m6ugtdc2KvzV5va3X96tq1vPu1hLDRkWegQ62396rC6yz/AHq4+3vPu1NJf/L96svqg+Y6SbVKhbVP96sD7Z833qSS9+8zVySoco4yL19qnyttrButU3fealmn83+9WNffe/2a6adDmIkai3ir827+GpIdU+X71YK3X975akW4+WuuNIIyNi6v9/3f/Qqy/tUf+1UM0/7tqobv9qtFE0XMWbPTZtu1f++qvNp0m35dzV6FpPhqOWZY/LWtZvCG/d+7+7Xzv9oR5uU9aEOU8zt9B8+Hc8ddF4b0uNZFXbXV2/hzbG3y7aqWNl9luJGX5l3ba0lifaR90wnLlkdRptqqx7fLXd/eq9JpKsvzLVXT51T5d3y1seerQt/drnpy5pBzcxw/iDRo9si7a8H8ceHmgmZlX5fvV9PXlr58MjN91a8x8baMr2825f4fu16tDFRj7sjiq+7LmifKepfuJvu1TWX5d1dJ420v7FMzLu21x8btub5v++q+loyjUid9KfNE1reVatK/mqrf8BrHhl2N8v3q0rd2lbav3q15TchvkXd/8VWHcRbfvV01xEz/AMLfd+9WLfRfM1VTFYqwfdqwv+z81UY/kb/ZrTsbXz5FVVZqqUeUUjR02Dzdtd5ofhVriOPeu2qvhXw18ysy/wC1XqWi2CxeXu215tWoccpFPR/BEfy/LXXaf4Sjib7qrV6xnhij+ZVq5JrcMG3ZtX5fvVzRlKRzSlEb/Ya7dvy1l6ppcarWh/wkcbK33ay7rV1lb+H/AIDVRiYXMaPQ1RvlWrfkLbx/3KuQ3Ecu7+9Ve8l3fd/75qzXmIbO/aKStq11RkZfm+7XP28Su3zfM1WoYmWT7vy1wV4cxvH3fiOouLj7RZ7t33ax9PnaW68tW3fNVebUVSFof4qsaCuyTc1cCXs4g6fNU907CziZlVVrQt4Gik3VX0ld21q3pFj2qq7a4vay5jX6uaWj3WzarferoGi+0LXN6fbruVt1ddp6/u1rkryO2nTjy8pzuoaa3ls38K15b40ulgjk217lq1rus2+WvAfiwv2PT7iRV+6u6unByjzcsTkxUPZxPKJtUVNQ3bvl3V3Ol3S3Uatu/hrwttXkuLiSTduXd92uw8O+JpLfbH833f4a+irUpVI8pw0pcvvHs3mrFatubb8tcH4quFuriNUbcq1D/wAJDcXX3maq7L5rbmrkw2BlTlzSKq1ZVJe8WrXRleHcfvVveE/Acmvagu1f3at/DUnhvSZtUkjhiVmWvqD4T/DlbK3h3R/7TV9DhsNKtU/uk+5yknwv+Gi6dDD+7+7/ABba9usbBbKFVWnabp0dhGu1asM/zV9zQpRpx5YnHL+UcstDPULNUkaV2HOQzPVOS6/vNWhcQblrn9QiZWq4mM5SiXI7pZaJIt61ix3DRNWhDeq/y0ExlGXxGfeWX3qy23RNXVSIstZt1YfN92rJlEo29/tWry36ovzNWbJZNFWbeXTf3qBc0omlqGqf7VZsLNdSf7NUVZriTn7taELLEu1aoz+L3pGhDtSpN31qmrf3amV2qRlyPbViP+9Watwq/LViO6+X71BcTQ3Ueb8tUfPX+Km+fUFmosv8W6pFuKyY597VYhl+b71BUTSWdasR3VZPmU5Z1oNjWW/2t96rlrrKo3zNXOyfPVGTzE+7uo5TPnlE9Gh1SNv4quK6y/drytdZmgb5vu1sab4w+ZVdqy5TWNeMviO2mi/u1TmqOz1yO4X7y1aZo5fu1Bv/AITLuIt1c3rWgrdRt8tddJFVeS33rVxkRKJ4D4i0SbSLjzot33q3PBvijzdsMv8Au/NXdeIvD63sbfLXjutaXNoN950Stt3fMtaS/eHH71GXNE9I8SaTHq2nsyqu7bXyf8YvBDWs0lwq/dr6c8K+Jo7+FY5G/h+7XP8AxI8Lw6jazbY926s173uyOrl5v3kT4XaLYzbqqyWqvuVVX+9XWeMvD0mh6pMrL+7Zt1c6qru/2a8OvT9nI9WhV5omDcaQzstelfCe1ks76Pcvy1zlvaq7f3q9P+G+l/6RGy7a5o/Edcpe6etTWrT6O0bfdrwHxBF9g1qb+7ur6cjsP9B+b+7Xz/8AEzTmtdWZlX5a9mEf3Z5NeX7yJ1Xwx1b7q7vvV7NMv23T2X+Lbur5n8A6j9nvI13fxV9IaHcefZ/8Bopgca1v9luJF+7XK+Lp/KkjZfk2tXdeJIPs94zLXnPjT97H/DtWuk5vsno3gXWVnt4/mX7tdleIrKrLXg/gXXmtWWN/lVa9es9U+1Wv3qcZFSjzROq0e62stdlb3q+WrV5nYz/N96ust7z/AEVWqZBH4TvNPvVZaNU0uO9jbdXN6HqO5lWuwWVXs6pS5ZBHllE8r8QeFIUmZtq1zN54Nt5furXceNtUW1jZm+7XD2/jC3b7rLXq05VOXmIjKnzcpi3ngGF/4VasO4+G8bt/qa9Cj163f+KrEd/byt/DWvt6kSvZU5Hkd18L43+7CtZdx8Kl2/6vbXvC/Z3/AIVp32K3lbb8tVHF1Ik/VonzXdfCj722P/x2smb4VN93yf8Ax2vqZtDhlZvlWoW8M27/AMK10xzCUTCWBifKbfCpom/1fzVC3wxkRtvl19YN4Qhf/lmtH/CEQt/Cv/fNbxzORlLL4nyHJ8MZkZmWNqrt8PLiL+GvsBvAcLN/q1qvJ8OY9zfu/lreOZmMsuifH/8Awg10v95qjbwbeJ91Wr62m+HMf/POqrfDaP8A55rWn9oxkZ/2cz5Nk8KXydFb/eao10jUIP4ZNtfV0nw0h/54/wDjtZ83wyj/AOedX9fph9QlE+ZY11BP4n/4DUrXF8jN8rL/ALS19EzfDKP+GHbVOT4Wr/zz/wDHa0jjqZhLAVP5jwePV75F+ZpPlp3/AAkt5b7dzSNXtE3ws+b5Yazbr4W/L/q664YyjI5JYGtH4ZHmdr48uLf5Wkati1+I00X3m/8AHq2rr4Xt/wA82rLm+GkyfdVq358LUMvZYqmaFr8S2+X95WpD8SN3y+dXC3nga6i+ZKypNBvoPm+ZqylQw9T4TeFfER+I9Tb4hr93zP8Ax6of+Fgru+aSvIbq3uoGZtrbqwbzWbq1m2urbf7ytXl18FT+yelSxsvtH0to/i2O4ZcyV2lndR3Ua18l+FfG7ecsbN81e5eEfFq3Cr+8r5irQlTkfQUMTzRPQLrSI5fmrNbRlST7tbWm3sd0q1auEXbuFZSl7vKE4xl7xz/+q+Va0rP59rfNUckHytToWWLb833a/LM8jKUpHThixt+atDTX2NtrNjul8zbViGdUb5a/NJ83MerGXKdEtwqt/tVXurr+7VGG6+Zm3UTXC7q4ZSkbxlzRGq/7z5qme69Ky7qfym+9VNtUVG+9R7OUjCPuyOqtbzY25q0odZVK4OPXI933qjk1n5vlZa454SVQp1PePRv7bXbu3Vy/iTxGqq3zVz8niHyo/mauL8ReIGlZtrVthcq5qnvE1a/ulrUvEG6Rm3Vzd5q3m7vmrHvNS3eY26suTUd1fUxwJ5spl7ULje3zVh3DfvNy1JcXXy/w1nrL825Wr1qGG5TP4pFrz2T5dtTK7fLt+as/f95mp6z/AHa7fZlM6O3+fa1aEcvy7a5uzuvvVrW96vl/3WrjnSNIS5S5eS/LtDfN/drHuLhl+WpJp/3nzVm30+6T5auFIJyCSf7v3qZ9o2L81UpGbd8zU75nb5q7qdPlOcbcT7vmrJkl+Zm3bqvTJ8u2qMi/xV0x90CPzaZTFRty7mqZfu0yCJnakWLcvKtUixbmZqkZF/2a2jHlArw7vMrWs5f++az413Sf7NXIdsSt83zVXLzAa1vO1SST/wATVTt3+WnXDbF/2anl90yHLefN96pJL35d1ZzP96o2lZN392spUikaLT76p3T7/wCKm+b937tV5rj+HbVxpgxd6+lI0vy7aj37qGosHLzDt6srbqreaf71SyfOvy/dqlU8p0R2PqXQ9L23Ctt+Wuuj0hdu7b95aq6DYfvI/wC7XYfZVWNf9mvxKri+Wtynux96Jwt5pypJJ8v8Nce2nN9okr1LUrX73+1XG3kSpcfLX0ODqylHmOaceY5zc1urf7Navh+WS6k+f7v+zQ1msrNuq1Z2q2DbU+995q6pV+WPumXJymtfQR+Syovy15z4qtd8cn+7XoEkrSrtrm/Elqq2s0j/AMK7q4o4mUqhhUh7vMfKvxOtVS1uGb/aryGNt3/xNeofGLVFlvGt0+633q8xX5fl+9X6dl/8GPMGGkSQrv8Au1rWP3v9qs2HqtbGnp/FXoyO6JaaJvLVv/Zax76LbJ937y10kdvu+X/vmqt1pM0rLtX/AHqIhKRzMdrvb5v738Ndh4b0b5lZVb/aaq9noLeYrLG3+zXonhnRvlVWVawqzOapP3TQ0e18iH5Vq9cap9iX5W27a2odO8q3+7WPdaG08jbvu1w/EebOpzGW3i2TdtT5qWPxDcS//ZVOvhfa396tC18OKm3/AGqImRRW/m21WuNUkgVf7zNXSyaNsX71Ub7S12/d/irXmKsQabqMn8TVox3u9azVtfK+WtG1smZfu7qk1iSreLE25Wq3De+arKjViXFu0U23+GtSzRUjb/ZqKvw8xrH3iOOJpbpmb7tdJoMX7xVaqNjB5rKu371dJpulyRTKrK25a+cr1Ym1LmpyOo0+Laq/LWhao0szf3ar2tx9lhVmq1Z3S+ZuryZS5j0Iy5je02z2Mu2u403Tv3ce6uR0m4Xctdxpt4vy1wYiUjelyxG6pYL9lZQteF/Fjw811pdwu3duWvoKZ/PX5dtcP4s0lbyNlZVZaWDxEo1CsVS9pTPzv1Swk0vVJrdvl2tWvo7Lurvvit4Dki1aa4t1+63/AH1XBWOkXSSfKvzV+jUasZR5j5hOUfdOssZV+VW+9/s10Wl6a2pTQxoqturn9D0u4uJlj8tv7tfRnwp+GzbreSWP5v8Aar0qEfbS5Yks6L4R/Dn7Kscjxrub/Zr6W8P6RHp1uq7drLWf4T8OLp1ureXXSSPtWvtMNQjTjyojm5R0kq1Tkl+ao5p9lU5Lr73zV6EYnNKRe+0KtOhul3VgzXtUW1nymqzD2h3Cyq1Uby3WX5a5u18Sq/8AFWtb6vHL/FUBzRkUbywZPm3VkyM1uy11Ukscq1l31nu+7WxjOH8pTtdS+atKO6WVf71c3JbtFI392pvtrW8fzUCg/wCYvatcKsdcfdXHmzbVq1qV+0v8X3qpw/LuZvvUkKXvSJo/lWpFf5qq+aP71N8/3phY1I5flWpPP+asr7V9KXz/AJqCTS89napPtW1ayVuP9qnNcVBcTU+1U1ris1binLPuoA1Ibj5d1XI7j5ax1arEc/zfeoL+E1vN/iqRZapwvVhfnag1LUctWI0WWqscXy1NDuT5qCok0mlrKtYd9ockTbkZlrpo7r5adJtlX5qjmCVOMjiYdUutNk2vu211Gi+LY5W2u3zVT1bRo593+7XG6lazac3mRbqrl5jDmlSkezW9/HdKrbt1TMq147o/jeS1k8uVtq132k+JYb1V2yVjKPKdcKsahvSRK3ysu6uH8YeGVuoWbbXdQyrL8y026tVljbd92iMuUuUeaJ8xyNN4Z1Tlm8vdXoFndR6zp/zfN8tHxG8L7lkmRa4fwjrLWdx9ndm+9trSXvR5jkoy5Jezkee/GLwN5sMlwkas1fPclq1rdSRt8rL/AA191eKtGj1fT2bbu3LXyn8RPCraTqjMv8X+zXHiKftKfMehSl7OpynIabAzTKtey/D21WJo9y15nodhumj/APHq9o8I2HkKv+7Xk0480j0JSPTLFN1qq7a8l+LGh742k2/dr1zS/mh21zvxA0lbixk/2Vr26cTy6h8z6LL9l1Ba+jvAt/5tjDtbc23bXznqUX2PUvu/Lur2D4W6j+5Vd1Y8vLIuEjvvFFl5sfmV5T4otd6t/s17dfW/2rT/AJv7teV+JrLY0i7a3+yZy92R5zYtJa3S7Wr1DwzqjXEe1mrzea12yV2HhVtvy1JUT0qzl+X/AGq3Le9/0fbXL2bttVq0o7pUXbQTY6zw/efvF/3q76O632rV5j4fn3yV3FnP8qr/ALNadRR92J5v8YrqSLRbhlZt22vku3+Ks1rcSQu21o/lr7Y8deHP7Z0uaHbur4n+IHwmvLDXri4ijZY2r6nLZUalPlqHz2KjWpVeaJvWPxa+ZV8xq6TT/iur/wDLavB5PCWoW7fK0lV2stStfu7q9iWDoyJjiq1M+oLP4pxsy7pq6Cz+IcMu1vOX/vqvj+PWdStW+ZWatC18aXkCruVlrCeXRl8JpHMZfaPs6z8fQyt80i1sWvi+GX7zLXxnY/Em4RtrM26uisfiq3y7pq45ZZI64ZjE+vrfxHbt/EtakOt27L/rK+SbP4tfN/rK6Cx+LSvt/fL/AN9VzSy6R0xzCnI+pob+3f8AiWrEd1C/91q+c7P4qrt/1n/j1bVn8Uo3/wCWlc8svqHT9bpyPcmaF/7tNWKGvI7f4lxsv+sq9b/EaNv+WlZSwdQ1jiYnp3lQtUbWsP8AdWuBj+IML/8ALSpF8eQu3+sWsfq1Qr28TuF06Fv4aP7Ihf8AhWuRh8bw/wDPStC38awuu7crVMqVSJUakTcbQbd/4f8Ax2o5PC9vL/yzqvD4qhf+Ja0LfxDDL825an95Eu8ZGTceC7d/+WdZ83gOH5v3a/8AfNdkuqQy/wAS05rqGqjXqRD2cZHleofD6Pa37uuV1L4eL/DH8te6XTQ/MzVz98kLN/DXVHF1DKVCnI+f9W+Hy7W+WvLvGXgjyo22xrX1bqVnDKrfL81ed+LNGhnjb5VrpjjJGEsJE+N76zm066+7s2/xL8td54H8QSeYu5tv/Aqu+NPCi+YzL92ua0OyazmX/erSco1DnjGVOR9JeF9b3Rxtu/hrsI79Zdu77teM+F79olVf4a9C0u/83b/u15VePKdsZcx00kvy1j3V+sTfe3U64vFSHc3/AI7XG6lq26T5furX5lm0eaUjpp1OU6T+09jbt1WrXV/Nb71edyeIf3m1WWrlvrKxfxV+eVKHvHdGvzHpi6js2/NUkmpK0f3q4GHXt6/NU02uL5f3q5o4SUpHTGudFqWsqisu5a5G617dIzbqydU1z5flauXm1Rpd38NerSy84p1feOuk8RszcM1Pj8QN/E1cIt/vb5WqxHdN/e+WuuODjEz5pSOuuNeZv4qxby6aVvvNWe0u/wC7Tt/y/MzVpHDRjIpFOaVtzVR+bdWgy/N81V5Ity7f/Qa76dMLFOT52209fv0siKq0zd81bxiRGIsjfe+ZaZHtobpTI/najlMzQh+Xc1WoW/iWs9W+bbViN/lasJxN0TyStu+b+Ks6Ztsm7/2Wpml+XzP9n+KqrfNu2/eojEiRHI+7b/E3+zU3/oS1VZqazbf+BV1RMuYkkbfUMkX935akXbt+7RJ/e3fdo5RmbNFtkpq7v4qvMqsv3artEq7tq1pGBXwkav8AN8tCsqbqbJtqFm/uruX/AGamUeUjmLisu5amX5pP9n71Za3C+Yyqzba0rX5qIyJuXoX2L93dTmb5fmpVXau75qjb79bkkbKvzVA21VqaT7wqHZvWo5ikRs3y1Gy7/vfdqSSLatRr8/3asY2Nf4ttP3/d/hans/7va1RfxUcoEk33GrL8of3Wq/I/y1F561HKbqR9p+H9qrHXXR7XhauJ0uXytrV0kd4vlt838NfzrVpy9se7GUfZmXrV0q1yckTXFxWhrF15t4vzfKtSaeqy/NX1+GpSjROSEuaXMVYbD5l3LTrq12bW2/erWWLc3y02a1VvLX5t1ck5yjI2nHmKdvYN5bMy1wfxCumS1kt0r1C4/dQ7VrhfEWk/bN3y12YSP7zmOSpDmjynxb8TNLmXUmkZW/3a4dbORfvK1fS3xG8JLcXUKstcPJ4NVG/v1+p4SrH2cTmpS5fdPK4bORV+792trTbLaq/3a7ZvBrPG3y/8BqFfC7QM3y12e0Ov2sQ03S1lt/8A4qtiHQY3VWb5m2/dp1jE1rGq/wAK1c/tSOJaz5pEzmVIdLjiZa3dH8tJv4dy1zOoeII4F+Xb975qr2PiqNZtqtXPKMpHFzcx65Zor7asNFCjbt1cTp/iiNY1bduq9/wkG7+LdUcpzs6Bkj+98u2qdxeQ2/3Wrn9Q8Q+V/u1x+oeLWSby/M2040yT0abXIfL+X71U5L9Z42rzWPxG0rfM22t7Q737VIuxqmXugdLbr58ldLpelt5e373y7qveD/D6ytu+9uruI9EW1h3ba3pw5jTlkeX6pZ+V/wAs9tQ6fFvVlrovFSRo22ud01/3jf3VrlxcZRpmtL3pHZeG9JVmj/vV6NpOgrL/AHl+WuX8Hp57Q/L/ALVevaDZ7412rXwGKnKMj2acOY5e48NblrLvNLazkbcrba9YbTv9H3Mv/Aa4/wASQL5bfLtrjpV5SlyyHVpeyjzRORsdZW3mbc23a1dFZ+JY93ytXlfiS8a1m+VttZ9v4jkVl/ebq+up4ONanzHgfWanMfRmn69G8dV76X7arba8z8O+I2lZfmrurO/j8tfmXdXgV6HsZe6e9h6kq0feON8UeEI7/czKrbv9muNb4bx+Z8se3/dr2K8ljlk/v1oaD4eW/uFbbuWvUwdWpP8AdxJ9hT5uY4fwb8Kl86OR46+gvB/hKPToV+VflWr2g+GYbWNW210UcXlR7Vr9XyrC+yp80jyK/LGXukiusS7V+7ULz1DI1VZrhUWvpYxPNlUI7yesW4vdjVNdXW+sG+uPmrU45SNLz/NrF1TctTWt1975qkvFWVf+A0EuPNE5X+1JIpPvba2LHxH93c1ZepWHzfdrFaVrVqqxnGR6Va69vZfmrUj1RZV+9XlNvq7bl+atqz1nbt+b5aZfMdtcSq8bVzepXmz+Kqs2t7lrLmn+1SbVagPiLEbbm3NRJdL/AA1GzeUvH+7VFn+9QOXu+6WvtX1oWX5vlas1p6jWfb/FVCNjz/4qk+0bv92slbr5f9mpFuvlWpL5TUaWjzd9ZrXX+7R9s9GoA0vN31YhlrFW9q5DcfLQVym5H83SplX5vlqjb3X3a1IXjlb+GoNLDlnZamhuvm+apI7VXVabJprJ8y0GfvRNK3ular0MqvXLt5kVWrW/bcq1BUZnVR26utTLa/N8tYtvqny/erUtdRX+Jqn3jb3ZEklrWTqmk+ev3a6KO4jlqTyFlo5h8p4z4k8NNFuaLdXP2OvXmiXG19yqte5aloa3C/NXnvijwfuVtq1pzcxzTpcvvRNrwv43jvY13SV31jfx3Ua7a+ZZorzRJtyNXdeEfHnzKrtt/wB6sZR5TelV/mPUte05by1k3L/DXzz4y0htB1b7Qi/Lur6E0/Vo7+3+996vP/iZoK3VrIyrVQl9kmvDT2kTF8N6kupWKx1538UvC63ULNtq94J1RrC8kt3b7rfdrsPEVnHqVn/wGpl/KaRlz0+Y+cfC+h/Z5mXb826vVNJt1gjWobPw+sF021flrakg8rbXDCly1Dq9p7puaJ941Y8TWS3Gnyf7tU9HbZItb18iy2rL/s11x+Iy+KJ8mfELTvst8zL/ABNW38Lb/wAqaNd1aHxV03bM0i/7tcp4BuPs+pRq33d1Z1fi5iaf8p9R6ftn0/8A4DXnfi612ySK396u+8LyrPYr/u1zPjaD5pK0phUPH76LZJWx4dfZItZ+oKqzfxVc0Hm4+9RIqB6JZy/ud1Ed0tVbeXbbtVP7R97+GpiEjuPDdx825v71dtp91+8WvNdDutm35q7bSbreytTJZ6Ba2a38O1l+9XH+Kvhpb6lubyf/AB2uy0Gf92u6uikijuI66KVWVP4QlTjUj7x8m618LYYpmXya5e++FSu3ywrX1B4s02OKTzGWuXa1t5f4a9SnjKkTKNCnI+Zb74SqrN+7+b/drBuvhKyL8se1f92vrCTRreVf9XVOTwvDKu3bXbHMZGUsDE+Qbr4XyL92H/vlay7j4fXUTfLv/wCA19hTeC4W+6tZtx4Djdv9Wv8A3zXZDMzmll8T5Bk8G30X3d26o10TUIPm2t/3zX1pN8N43+7DWfN8L42/5Y/+O11xzKP2jlllx8usupW7fKzfNU1vqOpRfe3fL/tV9FTfChXZmWH/AMdqnJ8KNsn+pVq6I4+mc0sBUPEY/EGoRfxNViHxfeRfe3169J8JV+b9zVGb4Sqn/LGtPrWHkH1PER+GR53b+N7j+81WP+E+uk+81ddN8KmRv9TVOb4Xt/zzo9rh5GfssUYsPxGmT+Jq0LX4oMn8TL/vVTvPhtNEzbY221h3XgW6t92FZajkw8i+bExPQLP4q/8ATb/x6tqz+K6pt/ff+PV4hN4cvLdtu1mqhJBqFq3y1nLC0ZGscTWj8R9PWPxVVl/1n/j1bVv8S43/AOWn/j1fJMerXlr96T/vqr1v4qvF/irllgaZ1QxkvtH1g3xGjf8A5bLVO48eRt/FXzL/AMJlcJ97zN1NbxpcbtrM26uaWCOmOLPpSTxVHKv3qydQ1GO6VtteL6f41kf70ldNZ+IPNX5ZN1eNVpezPWpVOYb4msFn3ba4eTSVim3LXeXE6zrWRNZKzN8tRCoVKIzR0aLbtruNNl2Ku3+7XH2sTRMu1a2ob3ZHWGJn7plGJralefK21mX5a4PVNRZZG+bb/DW5qV+sq7f9muT1L5tzL/dr89zCXNIsp/bWZt26r1vdMv8AF/wGsmNmVedtOjuPm/2a+ZlS5jemdF/an3drU2bXJHXarfLWDJLsqvJdNt/urVU6UYlcxoXV4zN95ttZs1+zLtbdupJpd/ys1Um+8a7qZhItRy7trbvu1cs5/wB5t+9WSrt/DV613I3+7V8oRkaytUit8q1TWX7v3qPP2/d3baiMTWMi4zq7L/DTW27Wqj9qXdQ11uZmo5TW4SfN81Qs21trfdqGSX5v96oZJWrWMeYy+Em81f8A9qmrKu5v/ZaotK275vmqRZfvVXKSasMvyr/EtPb5fu1Rt22t/s7ass2xawkMSZv9qofN/h27Wok+Zvl/u1G25fm+9RGI5SCRv3f3W3VT835vvfKvy1Jv+X5mqrNLt+7/AOPVrGJgWFuv4d1OWf5mrNWX+Jf4qWO4Vvm3VuWau/d/FVdvmqGO6p0cqpub71YSkK5HNFuaqrLt+7V5v3m5vmWoWi3x1PMSV41bdWlZtsZqqxxfL/u1et1/iX5lqSy7C+7+Kkkl2srURxL8vy024+RVquYViHfvaiT5V+aoWdvMqRpdq/e3fLWkBiM/3m/hpm793tqvNK26nLLWokSM33aryNvb5aX+OjZ/wGo5gZDuP92meRVyOL73y7qPKj/2qnmNIn1pHdNtWtD7e21f92stYlWNdtWLVVavxvlj7Q9H3hrQebJuq9axeVH8rU1U+ZavW8Ssy17MZx5eU3hEbb7tu5qc0vzbqLq4VG2/w1k3Wpf3a82VP94E58sS5NeLtb5qxbq4j+Zmb7tY+oa4sG5fM+auZ1TxGzxyKnzf3q+jweD+0efLFfynP+KGW/1SSRfur92sP7Er7V+WpLrUtnzNu3VVs7/5vvfL96vq6ceWJyxlIvrpsfy1SvLCNVZWqRtW+Zfm+7VGbVo3kZa6Im3MZOoWu1fk/u1w+sSzRM391a9GkVZ1+WuZ17S1f7vzVvGRfKeV6pqkyrt3fxVQtdUmWbczNtrf1zRldm+VlasSHSZIm3bdy11+7yhzROt03WWT/lp/u101vqjPDub71cLZ2rRKu6t61lby9zM3y1zTM5cpoahe71+992uVuGaWZmrYkXf95vvfNVFotsn3amJMYxIfKkT+Kus8H3CxXC7vvfdrm5Nzqv3t1XtJuvstxu/hrCUfeJPpjwbfrEsasy11Wqa3awWrL5i7ttfPul+N1s412t81Z/iD4iTOrLFI21v7td1CUYmzcpR5YnWeKPE0bXjYk21B4fv1uG+9uXd8rV4tfeIJry42tIzba7rwPdSSxr/DurlxkeaPum9KHs/ekfT3gOLese2vcvDNn+5+7Xifwriby49ytX0JpPl2tmtfkWa1ZU6nKe1QUakRt1EvktXmfjiVbWORv4Vr0TUr9UjZt3y7a8b+Kmrr/Zdx5bfN/DXHl8/aVjjxkpU6funjPizWVlmba26ud/tJYlVt3/j1VdUdpZmZt26ufvLpv9r/AGq/S6FTljynz3Lze8ekaD4o+zt95a7bT/GXzLubd/wKvB7G/aJdzf8AfNb2h3txeXUccW7c1KeGjWOqnVlT92J79pOrSatdRxpuZa988D6Xst1Zl+avJ/hL4NbyYZJV3M1fRGk2C2dqvy/w19dk+Txp/vJBKvIvRusSrUm9WWsm8uNtV49U2N81fcxp8sTzJVOaRoXW1d1Yt5L975qsXF/vVqy7iVZVrWJhKRm3l7sasu4l3/xVJqm5fmrN837tWc0ZB9q8pquW+pK6qu6sXUNy/MtZ8OotFIu5qsrm+ydlJEsq/d3Vg6ppf3mVflrS0/UfNVW3bqvSIsq/NSjImUTzmaJopP8Adq1a3TIu6tzUNL3/ADLWHcW7QN/FVSiKMgmum3ferQ09v3e5v4qw1+eStSO42qtI6Ix+0akjb6ozJ8u7+KpI5d3zU5vnagmRmzJ95aps21q1ri3+b+GqNxatu3LQBCstHntUbKyVHu2t81BRa8+pFl/iqir/AOzup3m1HMWaEcv+1U32jYvytVONt9O3fLRzDsXo79lVa0rXWdv3mrDX51WoZN38NAWPQtN1yNmWums547hV+Za8XjvZLf8AiatzSfFX2eTazVBMZfzHq0mlrKu5az5tGaL5ttQ6H4thlVVZq6yGWG6j+VqnmNeWMvhONaJom+arEO5P4q6C80lZfmVax5oGtW2tWpn8PxDobqSJq1rHVv71Yvysv3qcq7Pu1AR/unWR3izrVe+06O6jaseG6aKtqzvVdfmapNk+Y898SeD1lWT5a8t1bRptJm3IrLtavpi6t47qPbXF+JvCEd1HuRaqMuYynDlOF8E+NWiZYZZG2r/er0DUrqHVLFvm+8teL61oc2iXm5VbbW9oPitvJWN2rOUeX3i6U+b3ZHF+JIG0TxEsyNtVm+au40e/+22a/Nu+Wuf8bQLqK+Yv3l+aqvg298rbG7VUvejzCpfu5cp0lxZ7Jt1UbxfmXb92ugmRWh3L/drmb75JttYROiXumppvysrLXQM+61b+7XP2P8NbTPtt2phE8Z+KVv5scjfxV5T4dZrfUlr174kfNHNXkOnrt1Jf96lUIp/EfS3ge6VreP8A3aPGkW6Fqz/h/Lvt4/8Adrc8WReba7qKZVT4Tw/Ul/0ht1TaL/rlarWsRf6Q22m6PF+8+X7tVIUJHVRtttWaudk1Hypt25du7bWxdSrBasrfd215veau327y1/vVBpI9S0PUdzKqtuXdXpXhv97trxvwjudo/vNXsnht1iVWqiT0jS/3Ua101nL5sdcPY3/3a7DSX3x/NQTGXvHJ/Eqf7LZySL/CteEr8QY4rho3kX5W21758QLBtR0+ZVX+Gvh34nadqnhzWLiaJW8nd8y17+BpRrx5ZHk4nEyw9X+6e/WfjyFv+Wi1rQ+LYWX7y18b2fxJuFba25WWt6x+KUm7b5jfLXoyy6RcMxjI+tofEFu/3ZPlarkOqQy/xLXyzZ/FjYyt53/j1dBY/FXd96b5f96uaWX1InTHHRkfSUNxC392rkcVvL/drwXT/iqr/wDLRa6Sx+KEbf8ALRa5pYSpE3jiYyPXlsLdv4acukws33Vrz2x+IkLf8tl/76rctfHkLN8zLWMqVSJrGrGR1C+HLd/+Wa0N4Xt2+6q1n2vjK3dfvK1alr4lt3X7y1n+8iVzRKc3g2H+6tZ83guH5v3a11S63by/xLTf7Rhf+JaOepErlpnB3XgWPb91a53UvAELf8s1r1aa8h2/3qy7ieF22/LWsa9SJPJGR4rqXw5j3bvLrl9S+Hivu/dr8te9Xnkurfdrn9Qih+b5VreOLqE/VoyPn+8+Hy7trR1kzeCPK/h/75r3K+tYX/hWsO8s4fmXavy/3ar67II4aJ43ceDVX5ttc7qnhpovmWvcprOGuZ1rTo2jb5aI4yRX1SJ4qvmWc23c1dNoOoyL97+Knaxoy+Y21ags7XypPu/LWVWr7QUKXs5HY2dxvXdVpn/4DWPZy7Plqw0rVyROiRcaVU3fNVea8b+D7tRq/mtULQN937teZjJcsTMJrpvL+b5WrNuJWarcv3aoN/er8/xM+aRvH3ijJ/dbdUKvt+983y1YmeqM0v3vm+7XJF8wfCOkn+Wq7Pu3bmZqi3tup/8A3ztq40yZSH+ay/e+9QvSov722nK/y/NVRiSCvu+7V6zf+9VFX+arUMq/LV2Ei5v2t8tQ3E+2Pd/wGhpfl3Vm3k/8K7W/3qqMfeLCS82zbqd9q3VkzMvmf/E0nnsi1ryhGRotP/tUyS8Xb96qE0rL/Fu21V81vmZqOXlFzGhJdKi/K1Ot71d237tZiys1Lb7vlaspCOmt5/l+bbUzN5rVj28v7v8A3a0Fl/irnKLDfuvu1HI37v733ajaXd91vu01vm3UARyfd+b5trVRklVmVfm+9Uzbvmqpz71cZGRFv3N8q05f++qbbxbWb73/AH1VyFPm3NW8eYsr/cojlb5fl/2qsSW6sy1Tm+ST/wBCrGpEg0IZ2dv9mrC7WWsu3l2ba0Fl+ZaxQFiGL5qtQpt/2qqxyr5n3q0IV+9VFIcvyN/s1Xm+98u5v4queQ0v3V3VTvopIl+b/wAdpxKkUZGbzG203zfvMy1C0+2T/Zok+ba275a7Ikojkl3/AHafH86t97dSKit95Wq1HF+7oGQwvuq0sG5v92lt7fev+1V2Fdny/erBlEP2dv4fu0v2b/Zq/Cn95an2rWXMOJ9I/wAX3amhTbtaj7jNQzqsfytX5G4yPTivZlhvm21cs5fm+9WDNdf9806PUvK/iroiXGoXr5d7M1c/dbtzf7NaVverK21vm/3axdeuvIWTZ/FXsYSh7SRy158sTg9WvGa8kb+61ZczNtrQuomeRt1VZovvNX2VKhynkcxyerS+U23+GsmbVFi3ba0vECbmauDvJWluNqNXbym0ZGlfa5tbarVn/wBqSSzbV+b/AGloh0aaX5lj/wC+quf2G0XzKu2tOU6IOMfiNLT9R3R1ZZluvl2q1Yi28lv8tWLWdkmVamUeU154yI7zw/HdSblX5qj/AOEQX0rttLtVaNt21v8AerQktV27VrjniuU42eXXHhlYJPlX/e3VnyWX2eSvRdUs12/7Vc3qGnfd27tu2pjieYk5mG1klkVdvzNW/a+Bbi4j3Krf8Crd8G6Cst4sjLuX/ar2bQdBt5V+VV3ba9Olyy+I0jGUvhPA/wDhXkyruZmrF1Tw1NZfdXa1fT2paJCsf+rX/vmvOfG2kxpC3yr5ir/DW1SnH7JPvRPEY/MVdv8A6FUM0DStWlcW8kUm6m28DXDfKtcvwyO6hUiZtrozXVwqqvzV7d8P/CC+XDHt3L/FXF+G7DZMrMte4eCfLRo1b7tX8RUqkZS949a8C6THZxxrXaXms/Yodu77tcfp+sw28K7WrD8VeKlWNmWSvk8zyyOI94I1/Z/CdFr3jWOC1ZmkWvGfFnihdWZlVvl3Vx/jLx5NPJJCrNtrBsdcadt25a8LCZVHD+8YzryrfEad5aruZm/3q5DXoPsu1m/irtrdvtH3v4q5fxMq3F8yp91V217dDm5iKvLGPunKrdMjV798D/AzajJDdSqzfxV5D4N8Lza9rkMK/d3bm+Wvuz4S+CF0uxt18vbtr63LML7WpzS+ExPQPBegrp1nHuX+GuqZ/wCGof8Aj3jWNfurTVuPmr9Ep0+SJzykQ3VrvWsG8gaJq6zzY3X5qydStVZflroic04/aOVmumT+Jqrw36vJtaptUt2X7v3a5ea6a3uP9mg5uY6q4iW6jrm7yDyJPu1saTfrLGqs1GrWqsu5aCn/ADROdZPNWsG+iaKRmrpI02yMtNvLDzV+7VmUveMHTbxopNv3VrprXUdyr825a5O6tWt5Pu063vdi0rFc3unYNdRt96sPUtr/ADLVOa/2ru3VRuNR81drNuqzOJHuVWb5qb9o/wBqoZG2VV3srVJubUN1t+6vytWhb3ShvvVzcdwybqmjvNrUrlcp1S7XWo5rff8Ad+as21v/AParWhlVlpkyMm6sm/hqi0Wyusa181ao3Gl7FqieblObb71O+/Vq6tfKb+8tV9tZSiaRkOTtUkcq1C3yU3cqNUFmhHKtO3rWfv8A4mpyy76ALkkW9eKz5rfbuqx5vy01vnqwKtvrNxYMu3dXaeG/iD5W1XauPktVlrNuLOSJvkZlb+8tRyi+E+jtH8V297H/AKxa1JIobqPctfMel+KLrTpvmZmr0jw38RllVVdqz+E1jPm92R219ZtbszL92qcd5tar1vrMN/H8rL92qd1bq/zLWkZcxnKHL8JI17u/hpq6o0H+7VWNdjbamazWWgXvSNCz8TLu5raj1GO6j/hauJuNIkX5l3VXjurqyb7zVLj/AClxnKPxG14k8OQ6lGzKq147rnhybSLxmiXau6vZLHWftC7XqrrWlw38LfLuZqOb7MhuMZe9E8fjlaeNleqsdr9juFZfu1vahojWF021W21C1ussP3an4S4+8bVrdebZrurB1JV+2LVqzl2LtqjqEv8ApUdZmz96Jsaen3a0pn2wtVHS9rVoXS7I/m/u1IzyX4hf8tK8ntYv9OX/AHq9U+IHzSNXm6ov2zd/dpzIj8R7Z8Pf9THXYa9Fus64X4et+5Xc1ehatt+wtuoj8RcvhPHdcgVbhqp6b+6mrY1yL95JurNsYvmaqkZ0yTWJd1rIu7+HdXnNrE0+pM3+1tr0LWtq2bVwumyr9oZl+9uqfslS+I9E8N/6Pt/vLXo2i3TOy/3a8x8Nv5rV6ZorKiruqoky9477RXb5d1dpp91sWvPbHUliVa6TTb/f/FVExOwktVvY/mry/wCI3wot9es5m8tWb/dr0rSb1X+Vq3JreO6t/mrSlWlRlzRFUpRxEeWR+a/jT4MyaNqUjJCyqzVxM3gG6ikZl3LX6FePPAdvf7pFhXd/u15LffDyNW2tHX1NDM/dPJWX/ZPjubwreQbmVWZqhWz1C3b/AJaba+rLz4cxvu/d1h3XwvjZW/c16FPMIy+Ixll38p86rf6hat829avQ+Kr63/i+WvYrz4Xr/d/4DtrJuPhevzfuf/Ha6Y4qjIylha0fhkcLb+P7qLb8zMtbln8TbhFXczLV6b4Xsv8Ayz+WqbfDeT+FWX/dqufDyI5MRE3LH4ryJ96Sugsfi43y7mbbXnv/AArmZFb5Xao/+EIuoG3D/wBBrGUMPIuMsTE9ktfi+v8Az0rUt/i5HL/y2r59k8NahE3yq3/AaqyQala/36j6vRkV7fER+yfTUfxQjb7s1O/4WNG3/LSvluPW761+/uWrEPiO6dt3mPuq/qNOXwhHG1D6SuPH6/8APSs268bxt96SvC1164l+8zf99USapdP93dXnVcDynoUsbKR61deNI+zVlzeL423fN8v8VeQ3ms3HzfeXbWHceJZk3bWavNlheU744g9s/wCEojbd83y1RutehlX5W+X/AGq8bXxgyfxNuqb/AIShmX71cM6XKdkK53moXkbt/s1lxsrt8v3a5NvELbv9ZWlo+pLPJuZqzNebmOyt4m/3lrQhtWf/AOyrP02dW2/NXaaHpyzqu5aqPxFT5eUy7fS2XazLUlxZb1+781d0vh/dHu21zuqWrWczLt+WlXw3to+6ee6vLL3jidQg8hmrIk+b5a6HVF31iquzdX5rjsNKjI7qUoyM2ZGXdtqn5Hys1a11t+WqM3zfLXmxiaszY4m+98tSeV96nNt3L/dWmzNt213Qic8iPbTWbZTlf5qSaL5vvN/eoERbv3vyt/vVNG/92mNQtAD5J/4azbqXc33t1XJNu35qzrj/AGfmoKKzStu3btu2nr0qsz/N935adDL8tUiESSf+O1X8373+9TpvuttqH+9825tv3aGMN67m+b5qsWqNu+VvmqDbuZav2Nv95ttYSjzCiWo9yMzM1WN7bdy06GL5mb5qmki/dr92o5TX7JXWX+KnNKyfKtQyfIqr/FUO7Y1XyGTLW3zfm3VXkiVf9qrVvt8uobhFejkJG2/3vu7l/wB2pPuq21vu1HG6p/wGiSWtYgSK6/Lub/gW2qdx/Ey/eqSaXZHVVrj5aiYBD8u1ttWll2/MtVY2/iWnea38NZxjzAatm+5fu1u6fatK1c/pqeay/LXoXh2w+ZWZa6Y0OYqJasdG3x/KtZXiLTY4oW2r81dm11HYQ7vu1wfijVluPM+7/wABrpnSjTiayicPJ/rmX/aqRfuio2bfM1SQxfxN/D/drz+b3jJFq3Rdq1ahi3/w02FPl/8AZatQou1f/HqoY63gbau1dzVN5Wz5qkVY1Xcv3qNisvzVjOURxI/P/utTt5/vVHJFvqP/AIDXLzFOR9SXEvlRs1VWutsa/NVjXIvsu6ufa4Z2Xb91flr82j+8jzHqTnH4S5cXS/7VZ9xf/L8tU7q6bc38O2sq6v8Ab8rVUY8xwynzG7p9/sk+9/31VHWr9ZWrFj1Tb81R/amupPmbdX02D9056kub3Qm2vu3VSk2qrbatzfulZvm+7XO61f8AkQsu6vqKc4yOKRy/ia9X95t/irjdPfzbpVZtzK1XvEV75rfLWDod0y3iqzfdrQ2gesaLpscturbfmrUm0FXX7tUfC97G0a/N/DXTNeK6tVxmXORwOraTtZtq7q5uRo7e6X+8td7r0q+Wy/LurzrUJVWRmp1PhIhI6zSdU2LuWthr/dHu/hWuJ0Wfcv3vu10Hnsy7VavkMZGUZe6XImmnW4bb/DVOSLz5P4aJH2L81TabtuGrDDVJcxB03hW1VP4a76xv47Bfmrk/D9n8vy1rahayNG3zba+uoVfd94tylH4TQuvEEd03y1xvib/Td23733ab5TQSbVataxs1l+991v71dzqmPvSPN28K7922P/vqs2bQfsUnzLt/3a94t9BjaNvl+7XH+LNGjg3bay5eYv3onE6eqptb+Guk0/xC2nMrbvlWuWjnW3Vl3fxUyS4WVfvVPwmrlzHfXHxGk8lVWTdWHqnjqS4h5b5mXbXJyIz/ACrVWRd6stcdTERkRykNxdNe3DMzbm3VoWa7I9y/7tZMKba1F1JUhZW+b5flrgmdEVHlNKHV/Kj21kSXTS3km35mb+Gs641HyvlrovhT4cm8S+IFbbuh3bmrXD0OaXKZS+I98+Avw+XbHdPGu5v9mvrzQdOXTbNV2/w1wvwv8LrYWMO2PbtX+7XpkiKqqq/dr9JwOGjRp8pMvdiV5n+ZqozS7GrSaKsu8Xyq9o4ahVk1Tym+ZqcuqLL8u6sm+/iaufmvZLWT7zUGHPKJ115AssdcTr2lsu5lWtzTdcWX5War15At7D8vzfLREUo83vRPP9PvGtbja1dZDOt1b/e3Vzetaa0EjMtR6Xq/lN5bVUokwl9mRpXUXlSfLU1um5adMyzru3VXjbY1WRy8pR1SzVlaudkiaKT/AGa7ZkWdW/vVi6hp38SrVknPzfNt/irPZG87dW19lbdVhdJZ49235qz5Sjm5Jd7NULP833vlrautLZf4ay5rfb8u3dRyjjIj+X/vmhW+bd/epu3azLQv+7urDlN4liG68qStaxv9jferB/i+WpFlZfvNQB3Frfq6ruatRfLlj2153DftF91q3tP1z+HdV8wGxdacrfNt/wC+aybjS9m6ty3v451+9Vr7PHcL/eqzLlOJay2bs1VkSu0uNLXa22sG80uRGalYvm5TFkl+WmrL8tSTWckTVCy7etZcppGXMDXGypluKpybdtN83Zt/2aOY0NRZVqRlWX723bWH9q2Mzbqj/tb+Ld8tEZEGhcaXHKvy1jyWtxYN+6Zq0rfVFdquRtDdf3av4iJR5ivo/jS4sJFWWRlrvNH8dR3W1WkVq89vNEWdfkrn7i3vNJkZk3fLUOIc0oH0Fb6tDcN8v3q0re8XdXgOj+OZLfas+6u+0fxhDdbf3ny1lc1jKMvhPVIZ45VWnTabHOv3a53S9Xjl+61dJa3isv3qs0/xGfJozK25KcqMnytWx5qvWHql6tq25qBe7Ez9U0tbrd8tcfqWnNa/dX5a6z+3o93zMtV9Q8m6h3L81QXbm+E4GRvKkX7q1RvpfNvI60Nag8i4+9WHeXi/aI/mqZFR96J1mlyrtWtC8uFa3auZs7r5VqxdX7eS1Is81+IV+sV1XBrdLLMv/stHxS15lvpNrbdzVyei6u11Mq/+g1E5coQifRHw9l2KtehapOq2NeX/AA7uG8mNv9nbXca1P/xL2b+HbREuXwnE6pOstw1V7XbuZq5nWNUkt5pGZvl3fLUmj62su7d96qkZU4ml4idfsrbWrz7SV2zNub+Kuz1y8V7OZmrze31eOCT/AGqmUuWJXL7x6pod6sG35l2111n4gVF27q8Pt/EO6T5W/wC+a6rSdSb5WaSiM4hKPMe2aTqjS7WZq7DS9S+7n+GvG9L1lYlX95XRWPihVZdrVtzGXKe4aXqmdvzV1VjqSsqrurxPSfEq/Luau00nXl3L81QOMj0K6tVvY23VxeteHP3jMq102k6os6qu6taSyW6WtIz5TTl5jxm80bymb5ayZLKHdtZVr17WPD6+WzKteN+OJZNBkZtvy13Upe092JnKfs/iBtLhl/h+X/ZqGTQYWb7q1zNv43hdv9YrVpW/i+F/4q6fZ1IlRqU5F5vDUPdahbwlbv8Aw1ND4lt2/iq5Dr0LfxLRzVIl8tMyW8FW/wDCtRyeCI3/AOWfy10Ueswt/ErVYj1GH+9R7SoHLTOHm8Axt/yzWsW++GMcu7bHXrEd1bv935qteVC392q9rUI9lE+c9U+FW5m2x1ztx8Mtsn3W/wC+a+prjS4Zf4VrHvPD0LN8q10RxdSJlLDRkfOMPgPyvvR/LU0nhDbG3y17ZfaJHEvyqtczqlqturLRLGSkEcNGJ4T4g8M+Uu7y/wDx2uD1Tw8yNIy/3q9u8SPH8y7v++q871R42ZlrlliTeNCJ5XfadJE23b/wKsmZ5olbdu/76r0q6so5d23bXO32g+avyr8tc0qvMbRocpyq3reZ96ug0fUWRl+ZqoyaDIrfL92p7Oya3kaqj7xEoyPS/DupLLtXd91q9q8EbZ9u5flr538Oz7Zl+avevAN18q1pyfaDmPYrXS1eFflWuV8WeH1ZWZV+auy0e6VoVVv7tO1a1WeNv92rhV5TOrD2kT5z1rTmtWkZv4a5mb5Gb5a9i8WaIreYu35a8r1i3+yyN81fNZtQjUjzGVDmjLlkYd021flWs3ft3VYvJdq/eWsma62fd/i/ir4Ll5ZHoSkOkl/75psku9v/AGaqf+vZcN8q1ZVflX5mWt4mZLHEvy/NuX+Kpti7l/8AZqdCqtU3lbttEhxKs0St92o/K+Zdy/LWhHEu1maopIm3fLQHKUJE+b+LbWXqHyN/u1vSJ+7rHvE/u7qy5h8vumTNLsZfl3VCsvzbht+9U1x87VCqtuX5tq10xkSSs33qij+bd93bTtm7btp0MX7z7tIomtYt38NbWnwK3zfdqrZxbmrWs02bfl3VlI0pxLENv/F/FUcyLt+7Vxk2/dqFvmVt1ES2Y825JKjkZUWrk0S/erOuF2Nx93/arpicrFjuv4Vp3mt5m3dvqvDF/dpzUSBEzbnVmXatU/NZm/3VqZd33lqGRW+bb/drOIcoSS/L/s1XZ933dtG/eyr/ALX3a6DT/Bt5fr5iRt93+7TlGUvhBmNb/J/d21Zt7L7Q275v92rU2g3GnXSxzx10Wj6T8qsy/wDfVOhSk5coRjzBoekfdZl212FvL9jXc33ttVY4FtYd3y1h6trCr8q/eavZ5Y04+8d3s/Zx5iTxB4j2Kyq22uJuL1rqZvm+X/ao1S8aXd826s2GXdt3V5FeftJHJKXNI0I9zf3a0I02q22s2FqvQy7v4q5oxJLSvs2tVhW/75qi1wu371V/tnzbaANqGWrkL7o93y1i28rfL/drShauaoacpZ2L6077NH71WaVty/w077V/s1xIxZ9TeJLXz23Vz8dg21t22u21SL94y1lyWe5a/McLOUY+8e1Glze8cDq1q0W7bXG6pLtm+9Xp2qWfyturznXrPZN8y169PllL3Tkq0vZmTDKzt833a0odyLuX5qxZJ/Kba33v7tSR367fmavoaUeWJxyNK+vfl+9XE+KL/bWtfaku75q4XxBftcTfeXbXdSnIxnExb6fduZq52GVre6aT+GtK+lb7qt8tZMku3atd0ZSNIndaH4h8rb95a6iPxD8vy7v++q8n0+62Nu3V0Fvf7l3LRHmMpROq1TVt61y90nmt833act01wy/3a1LHS2uF+78tdceYIx5SPR18plVvu1ek1HZJ/DTpNLkgj+Vf++q5XUrqS1uF3fd+7Xn18N7QuR0TX6y/dq1pN4yTfLXHw3+5lrUs7/btrx5UvZy90OU9q8L3is0f+9XQX15H3ZWavIdH8TeUqruWtq48W77dV3V00pyiEjW1a9jimbbtbbUljrP3a4nUtZ8/+L71R6beNu2q33a9GnX94yjE9s0vVF+y7q5HxleebHIyVR0PVpHj27vlqxqH+kR7f7396vThViU+aR5XqU8lvJ92obW/V/8Aa/3a1tesNjSfL/FXNr/o7fd+Wsp+8XE2o7jc0m75WqrfSqjVRW98pm+aqt5dM38VckaEpSLHSX+1vvfdohumnZv92seNmlk2tXTaDozT7dvzVrOnGmJBpujTX8y7fm3V9WfAX4fLYWtvI8f7xvmrzf4e+C/tl5CrR/L/ABV9ffD3w4thax/L8qrXqZXS9pPmBncaTarYWMar96rSzr/FUcj/AC/L/DWfcSt96vv6cfdOSc/eN6Ha61V1C13q1ZNvraxN8zVpR6pHcL96qI5oyOZ1C3ZW+7XM6lBy1eiXEUM6t92ud1LSVbdtX/vqtjjnGUTz1bqSym+98tdNo+trLGqs1ZesaNs+auf82awm+822gUZcp3moWq3Ue75a4nUrNrKbcq1rab4hXbtanao8d5C22nEcoR+KJl2Or/NtataOeNvmVt1cPqCNayblZq0NL1n5trstT8IR973TrFl2tRNKrR7az1ulf5t1QzXrfxVsR8IfL9o2/wC1W5bqrr/wGuPa/wD326tTTdW+aoFE2rrTllX5Vrn77SW3NtVVrqre4WVfvU64s1lWtIyIkedzWGzczLVOaLyt1dxdaXurBvtN2bvlqZRLjM51vl+amt/s/wDjtWLqBomaqe6sJROmMgb56dHLJFtanR/PUjRK38NZGjLFrrzRMvzV0ml+I1/jZa4eaybduXdUayzWq/LuqvhM4nrFvq8Nxt+ZasNFHPXktr4gkib5maui03xav8TVfMEvekdZdaNGysyrXO32kf3VrWt/Eccq/M1WluIbpf4WqrkyicDdQNFWfI+z5f8A0Ku+1DS45fmXbXL32jMrfLuqeXmCMuU5+Rt7fe21Vm9q0LqwkRvu/wDjtU5lZF2tt2/7tZSUonRGUZFFpZFqxa6z5Tfe+WoZFrNuomiqAO40/XI5V2s1bC2sOor/AAs1eSw38lrIuGZf92uq0HxV8yqzVcZAbGpeCvN+ZF2tWP8A2NfaXIuz7v8As16FpOsw3X+s21vR6Xa3q/wtVe7IzlD+U4HR/EF1ZbVfdXoGg+KpGVVanL4Qt5fmCrV618OR2v3aOWIWqHUaXe/ao/mp2raT9qhbb/dqjZyrat977tbEet2/3dy/dqf8Jr8XxHlfiTS7rTpmZNzLWPY+Kmiby5fl/wB6vXNYit9Shbdt+7Xk/iDwlsuvMgX71HxEWlCXukOuXq3VvuWvMdU8QLFqUatJt+bbXoF5ps0Vmy/3a8P8ZNJa6tubd8rNWJ1/aPXtH1GOVV+bdWpdbXt2+WvKfC+vMsiru3V6hDP9otf+A0onQ4nzb8Yl+z327d/y0+WuW8Kz/wCkR7a6v47furxf96uD8Nz7LiP+7WFcKD92R9PfD+XZar/u13moN5tn/s7a8v8Ah/cN9nj/AN2vSlfdDtq6fwhI838UaNshkbburj9PSS3uG+Vl/u17Brlh59qy/wAO6uRk0TYrMy1pIyjLlkcr4kv2g0mRmb+GvF7fVJLiRtzfxV618Qv9F0W4X/ZavC7GXZ/6FXJV92JrH95UO+0m9X5d22uosdbWJfmavMbe6b5dtbFu00qqu6ueEpfZNZRiei/8Ja3y7W+WtPTfFTPJ95q4fS9NkuJFb5m+Wu00XQ9u1W+9XVGUpfEYneaD4jkZvm+WvQtD1yRlX5vlrzvQdLVW3ba7jS4li/i+WumJzyieqeG9cbcu6vTNJv1eNd1eF6XqMdq33q7jRfFCqqrupihLlPTrjy5Y68r+JHhddUtZNq/NXVW/iBZV+9U022/jatqU5U5cw6sY1o8sj4P+I0F94SvmZN3lq3zVydr8Q5t33mr7E+KXwvj8QWsm2FWbbXyj4m+EVxpN1Iqqyx/3a+6wNXD4mn7/AMR8hXjiMNU934Qs/iTJu+aT/wAerWtfiV83+srgZvCFxAvyrVGTQ7iJty16f1PDyI+tYiJ69b/Etf8AnttrQh+JC7v9ZXh/2e4iZl+amrcXUXy7mo+o0TWOLrH0RZ/EZW/5bV0Vj4+VlX95XzHa390rfNuresdemVV+Zq4auFoxO6liK0viPpq38bxuvzSLTpPFsO77y186x+L5Il+WT5ahuPH/AJX/AC0/76rzJYeJ6Ea8j3y+8TQ7fvCuJ8ReIYVjk+Zfu15DdfE3722SuZ1j4jfaI2/efw7W215VeHKd9KrzG54w8WxxNJ81eY3njdZZtqtvrnfFXiiS6Ztjbl+781cOs8nnNvb/AL5avKkdUeY9o03xBHOu6tuOeG4j+Vv++q8c0nVJIlX5mX5a7DTdbb5VZqysdcavL8R1k0Ea/wB3bWXNa/vPl+7To9U3L/eo+1K9dFP3TKfvFrSUWKRa9e8F6j9n8ta8ht3/AHm7dXYaDqTLt2fe3V3RqHN7Nn0hoes71Vd33a6T7essdeO+GdWZ1Vt1d1b6izRr81c8pGioykR+ImXbJXjfih18xv8AvmvTNenaWGT5q8l8TLJ5jMy14mOl+7MOTlkcfqTrt/2qwbif5vm+7WheMzbvmrHuG/efLXxUomhas3XdV7zfl+asmF2WrkMu9dtOPugaVrOysu2riy7vlrFjl2Krf3quQys+75t22s5SFGRpr0o2/N/eqlHLuXbVpZaIyN4jWRf97/drLvlX5ttakis6qy7l/iqnNFvVqz+0EjnZovm3baqsnzbq2riDZ92qkkTN91VatoGJn/x1Par825vu1MtqzzbUj3Vet9Dum2s1u3/fNWUOs2Xb/tVoW7/equul3C7t0Lf7NTSRSRL8ysrVEzSL5S1567m/2ahjbc1VY5fm+arVrtbcqfxVEZGsZDpIv4qy7qLc1b0dnNL91fm/3aq3miXjL8tvI3/Aa6afNIylE59W2sy1NbxefJ5arurS03wffX9wsawv83y7mWvfvhP+z7NfzRyTwq275q6I4apWl7oqcZVJe6eP6H8NtU1n/VQttb/ZrYvPgjrUS7hbt83+zX6CeB/gdZ6dax74VrsLz4Waa8P/AB7rXpwwcKcfePU+oSlH4j85/A/wAvtR1KH7RG3y19PeG/gZDpunxq9urfLXsVv4Is9LvNyRqu2tq6lt7eH+H5VrjvyS5InTSwEaf7yR8V/HD4X2+kSRzRRqrL/dryNYvIj+7ur6u+KkX/CS3jQxfd+7XH6T8DWvI9zRt/3zXoRjE4oYapUqSlTifMuraz5ULfeXdXH3GqNK25Wbb/tV9VePv2e2SxkkSHayr8vy18r+JtDm0HUpLeVdrLXFiFKUTCvSqUZfvDLmlZt26q8bf7VOVWZfm+9SKny/L92vK5TjLSzqqqqtU63Wxax5LjZtpyy7/lX5aqxJqLdb/vNUiyqzbv8AZ+WqUP8As1PDFJu+ZakDYsX3ba3YVX5awtPt2+Vl/irqLWzb5dq7q4ao+YpzW+/7tVfs7/7VdJ9jV46g/s0/3azUTM+p9Sn2zNtrPjuPlZqy9S1lXk+9trL/ALZX7qtX5RShKMT6Dm5ZGlqDq6s1ed+Kn+9trqpL/wA1WbdXJ+ItsqttavYwtKXMcmJn7p5vfXm2Rvm2/NWXJrPlM3zVY1638pmrj7h/vV9TCPLE8xGhfa2zr96sK4umeRt1QSOzt838VNWLav3WrspxN4QiVbx/lrFml+9W9JB/u7ax7i32t/s10xjzGUo8sgtZ9ny/3q3tFia6ZVRW21j6fYSXEy7Vr1jwX4ZVvL3L81dMYh9kd4d8DSalcLuVtq/N8teoaH8OWRV/d/8AfVdZ4J8OLEq7o1r0qz0aNfmVa7KcIyJ5PtHieseA9sLfu68x8SeA91x935a+ttQ0aOWP7tcL4k8LruZlVfu0SgYy90+YJPC/2f8A4DVK60mSCNmSvXNY0ZUk+7WDdaWqL/wHdXnzpx5hxkeXs01rJtapF1SRV/irrb7w8svzbd1Y15oO2Nm3f981H1eIcxn/ANqb12s26tLSbz5vm/vVzc0DQSN96naff7ZGasJUuUuJ6pot+u7arKtbU14ssf3q8t03VGimX5q6aHUZJfmas4ylECbVIlfdXM3FlvZv9lfu/wB6uiZ2nb5vmqGS1XburpjIiJycll8v3flqnNF8yr83zf3a6W68tGZd1ZEa7rrbtrWnVLG6Poa3ki7lr1Lw34c2+X8tYvhWwXcq7fmr1vwno32q8hpzfP7ppyno/wALfB/lRxsy7d1e/abZLZ2qrXI+B9JW3tY/lWu2kfYtfaZZQ9nTMZy5Yjt3y1VkVZac0v8Adqq0rV7xwSkZOpWrbm21kyX81q1dNJtb/erPurBZV/vVZjKH2olG38UfMu6r0niGGdfmZa5++0b+7XN30F1AzbaqxHPKPxHZXl/DKv3t1cnrXlvu21g3GqXUTfxVmza238VHwhzcw64umtZt275atWPiPd8rNXP3l+sqturnbi8aCT5W2rWUpGsT0i6lW9VqwWb7LNuVm21i6f4l2NtZq0mv47pd26iM+YqUDoNP1beu371aTS+bGvzVw8N0sUi7WrqNLvPN+X71axkTy8w28/df7X8VU7e98qT71aGpL97bXN3Uu1vmVlWqkZo7zRdZVmXc1ddZzrOteM6fqXlNu3V3Gh698q/N8tTGQ5QO4aBZaybzTlbduWtCxvVlVfmqxIivWvMc557qWm/3Vrn7qyZf4a9MvNO37ttc7qGk/LVcpUZHFxtsarkbfdqa8sGias3c0XytXNKJ0xlzGkqq1V5rXd935ttNhvf4atQyrLt/u1EfeKMebS927b/FVGa1ktfus1dh9nHl/dqndWW5fmXctXygcqurXFk38TVsaf4vaJvmai60lZekdYN9ozQfc3VlL3TRHfWfiqO4/wCWi1qQ3UNwu3dXi80s1lJ8u7bWppviqaBl3N8tEanKPlPVJNOhn+781Zd94f3bmVax9P8AGUb/AHmroLPxBDP95q1jUjInkOXvNBkiX/x6sO/06RfmavUGlt51/haqNxpMd1u27arljIj3onjtxat5nO5f4qp/NF8ys3/Aa9UvPCu/5lWuX1TwpIsjbf8AvmsJUjWM/wCYy9L8UTWbLukau+8P+OV3Lukrym+0m4gkbcrf98/LVGO9mtf4m+Vqy96JXNGR9Qab4yVlX94tbH9t+av7v/x2vmnRfF8kUkaszf3a9W8L+I47rbukWrjMLcx0mqajdfN5atXPt4h1CCRmKt/31XoWn2trfrztZqmuvBVvdLuSOtOaJHsZR944vT/GUzfK+75a2rfUY7+SobzwC0TMyKy1Vt9Gms2X73y0coc3KblxpcNxD93dXkfjj4eefNJIqr/3zXtGlqzKq1oXXh9bqH5l3VMfdNfiPjmPQ5tGvtrK23dXpWj3u21j3f3a6Tx54I8hmkSPbXE7Gs12t/DWc4nZQn9k8b+OzrLdRtt+81ea6K228j3NXonxkl82Zf8AvqvN9NTbdRt/DurlqmuH93mPoj4d3HmwrXrFj+9hrxX4c3XzR/7te4aTFuhWikRMbeWqtDWXJar5PzV0F1+6hbdXN316qQyf3a6DD7R478YtsWmzf7teG2cS7VzXr3xo1Jf7LmZv92vEbe/2Rr/drixEjeh8UjrLOCPcrf8AoVdFp6Qrtrz+HWfmrRt9eaJflrk5uU7HT/lPU7G9hgX5W+Wt6z16GJV+bdXjNvr0jLt3fdq9b6238Mlae2MJQke6WPi+OD+Ktq18br3avA4dXk2/erYs9RmlZdu5a6o1zCUT25fG6q3ystb2g+L2nmVVkrxPT7eadlk3Ntr0LwratBIv+z81axlKRlKJ9DeF71rxV3NXo2jxbdu6vI/Bd6sSruavTrPWYYo/vLWpcYnSXGmx3EfKrXmPjrwXa3CyN5a7v92uwm8W28X3pFrk/EXiq3uI5FVtzVtQqVKcvdInCNT4jwfXPCUcVxIu2uZuvCse77q16Vr0vm7mrh9S1RYGbdtr3I4ypEw+rU/tHK3XhWP5tsfy1kzeFV3bmX/x2uok1uH+9VWTVoX+9uaq+vVCo4amcvJokaNuX/0GqdxYLF93d/3zXQXWqQp93bXP6hqke1ttY/WakjX2VOJj3yLuZlb7q1yOsT7Vb5q3NU1Fa4nWr9WWTDVXt5EezicvrGqMv8W2uZk1mZ2bc3+9WhrXmSs22uTuHZZPm+WvPq1eY3p04xNf7Ru+81MWJWasVbra1XLe9b+GuJHZzRNyxi2ba37Pcv3a5qxvFdlroNPn/i+Wr5iYs1oXZPl3Vahum/h+ao7dFlXc33qsR2vzUe05Tf2XN8Jes523Lu/u11ugozMu5lrltPtV8xcbmrvNBtVTav8As1x1cXy/CenhsLzfEd54d+RV213ljLuVVb7q1xmgxbNtdrp8W/8A3q8mWOlGR7scJH4QmsPPX+J1rkfEXhzzYWbbtbdXplva1DfaStwrVjUxXtI+8c9XL4yPmPXvDjW80jbWrjbq3aKb7tfSXiLwu0qyfLXlOveFWgmZdrf3q8upyy96J85XwcqcjhY4G/u1NGrKu5f/AB2r1xZtBJtqm33f7qtXLI86UeUib721m+7V2327dtVY4vm+9/wKtBfvNt/hrnJiH+qb5trfLuqa3l+aodiuv/jtR/6pvloKNRW302Rf++v92m6fFJdSbU3N/D92vSvC/wAIL7WdrOrbf9mlGMpD+L4TyuSzZm+VW3f7Nbnh/wAB32t3Cqsbbf8Adr6O8N/s7LuVnh3NXsnhH4M2+neXuhVf+A16FOl/MdtLA1KnxHgfgP8AZ981Vklh3NXrFn+z7a+Wu63X/vmvftF8KW9hGq+Wv/fNbX2eGJfurXVGPKfQ0sHShH4T5jvP2fbX5v8AR1/75rldU/Z4t33bYa+vJvJ2/wANZslrbyt/DWUjd4OjL7J8T6h+zmu5mWNt3+7WfD+z7Irf6tq+4JtEtX/5ZrVOTw/a7vur/wB81MYxOb+zqXMfLPh/4HrBt3QtXWL8FIXVf9HWveI9Ot7f7qrTm8lf7taRlyyOuGEox+yeL6D8G7O1ulb7Ov3v7te9eBfClrpsK7Y1+X/ZrPjlhT5vlrSs/EsNr/FXp0KoewjH4YnolqkdqtQ3uoxrG3zVxc3i9XX5WWuT17xv5EbbpPmr0J/DzBGBoeMPFVvYbm3V5HqnxGkv5GjST/Z+WsfxV4rbVLho0bdWX4Z8PzT6gsjK1fPV5csvdN+T2nunpXgfw02rSLNPubdXtGj+GreCFdsdc34B0b7LCvy/w16NGPKirsoSlKPNI1lGNOPLE4PxxoNu+nzfu1+7X5w/tFaDHZeKNyKq7mZq/R74gautvp83zfw1+dv7QV19t8QL/vVNWceXlPFzOPNS5jw1rdV+Vf7tV5otvy7a3Wt9y/Ku6mL4fvL2TalrK3+1t+WuGNKUvhifJuUTm5IPm+VquWtgzsu75Vauusfhjq11t227LXWaX8INWlj+aP8A75WuiGBxEvhic0q0Y/aPPbew2KvyrurQhs12tXqVn8FNQl+8rN/wGtSH4FXzfw10RynES+yR9ZhE8ps4l/hX7tdFp6Lt+avQrf4GXyN8ystdBp/wUuE+Zo2aiWQ4iRl9ageZx2qtUn2Rf71evL8IGReYW/75qP8A4VX/ANMf/HapZDWMfrUTz3UPEPzN81Uodc+bazVx11q7P/u1DDqn8TN8tfkUcMfRc3NI77+2fl+9Wffap5v3q5dtWVfm3VVutZVvvM1exhqEYnPVDXP3u6uB1JNk0n92uqurzzVb+7/6FXI6t8027d/wGvQcDAoqu/d97dVyNN275v8AaqrH833WrQVfl+ZaqMZHZAo3ESr/AL1YeoJ/drdupV/2qwLyf71bwiZyOi8M26vIv/fNe1eCYlWRd33V+WvBfDerLFIv3dq17R4X1yNIV+auqPukyPdtFuo7WFdtdAviNUXarV47b+Jv3f3qsR+JW/vfLXTGpynLKUj16HXllVvmrF1jUldWVmXdXna+LVgVt0lZdx4v+1TbVaplVFzFzxBdKszbdrfNXOttl+6tSTXH2qZvmqGZlso927dXLL3iY/zFO8RVjb/2Ws2SKNofuqtU7zW1877y7aguNXXy22/+O1cZGkfeOY8RRbNzJt+b5a5bftmX73/Aa6XXLxZY/wCGuY/5aVUohE29NT5l2/d3V2Gm27S7d33a5HR38pVzt212Gn3C+XXnziWankLt+XdtWqs0rbWqwsq7du6oLplVWX73y0cvumRzmqS7ZmrHhn2zbt3zVoao+9m2/wAVc1NceVJxu21UImsT1HwzqP8Aq23V9AfCuD7ZcLJt3K1fKPhm6kluoVVm+9t219rfBXRttnCzL97bXqYOh7SoaOXMe4aDAtvYq3+ztq5M+5qbH+6jVf7tQt1r7+jHlicNSXNIc33aqyPU2/8Aiqqz/NXQZMN/vVeS42/eb5ak3Vn3Peg5pDZryP5ty1n3DW8vysq1V1BGX5q5+6v5om2/w1VjPn/mNC80iG43bdtc3qHhldzbdv8AeqT/AISNomZfvUf8JGvtVmnNE5m+0GRGb71c/qGjSIrfLXfSavDcVl3Uscse35f92spRLjE8tvrOaBmZf4abZ6zJb7dzfLXbX1hDLXJaxpqovyrtrBx/lN4lm3179596uq0PXl3Lub/ZryO4lktW/u1Y0/xM0EnzN93/AGqw9pyyNeU90a9WdaydSXfXM6H4tWf7zferovtSzx7q66dTmMJ0zJafym+Zq2NH1bym27qybyL5m3NVOG4WKT/aqZDR69o+t/L96uss79ZdvzV4zo+qNtX5v9qu00nW/u7mrSMuYxnTPQlRZVqrdWCurVX0/VI5f4q0llWWteY5ZROR1LS9/wAu3dXK6lpOzd/6DXqFxaq/3VrB1DSd+75a15eYmMuU8ruEaJttWrO9+783yrXQapof91dtc7NZtAzbq5pQ5TphUNyG8V1qwqq/Rq5u3uvK+9WxZ36+Xu3bf96iMjXl5i81rVG6sNytWtDcRy7fmqb7Or1ZPwnn+paR5u7avzVzN9pLRbtq7Vr1y60tZf4axb7Qfl+7USp8xUZnlflTW/zLVi11m4tf4m/4FXVX2ibW+6q/8BrHm0b725d1csqcomsakZFqx8aTLt3tXSab4yhlZdzba4OTS2/u1X+xTQdKIylEZ7Na+Ibe4X5mXbViT7PdfwrXiMOqXlnI22Rv+BVraf43kibbK3yrW8ZkHpV54ahulbaq1y+reA1bcyK1Tab48hZfmZa6Sz8QWt197a26r5oyFyx+yeR6h4LuLOT5N1Nsb3UNGk/i2rXtn2e1vf7tVZvCFvdfdXdUckQ5ZGD4X+JDW7RrK23d/er1rw/4+hvFXdJXlt58OV3bkX5qpw+HL7S5P3TNtqeQn2son0ha6jb3q7vlp0mlwz/drxHR9b1KzZVfd96vQNF8ZNtXzVajllE1jVjL4jqo9G8r5lrUt4ti7ao6frcd0q7Wrct9sv3ag0jy/ZOR8VaMt7bt8teI+KvD7WvmbVr6cutO89Wry/4geH2SGRlX+Grj73ulfDLmPi34haW17eeW3+7XO2fhT5l+X7v96vWvFWlq2rNuWqtrpce7dWEom0Je6VfBOltbzL8te+eHbVnt1/3a830OyVZl+WvXPDcS+T/wGpjHlNTF1yJk3bfu1x+pW8jQt/d+9XqGtadujrjdWtVtbVv71Wc6+I+W/jk2zT2h+7Xi8O7buP3dtevfHSVWmWP/AKabq8jjXd/e3ferzsVL3juwvvcxdh+X+JqtworblVqhhRfumtCGD/vmuA9CJJbq38P3a0LVGeT+Go4bdVb/AHq1LV1VlZvm+WriZs0tPtd1ddpNmvy7vmrmbO8ji2rWxb64sG7c1bxOWUT0LS1ji211Fnq1vAqtuVa8bbxktrHu8ysnUPiA0S/LJ/49XdHmM+U+lLHx9Dat8sldFH8RvNh+STc1fE//AAsO6+0feZVr0jwX4ta62+bJW8QhSlKXKe9X3jm4ZvvNuqGHxHJK3ztXIxzrOqsrbq0LWJnruiV7L2Z0VxercR/e+WuH8UWElwrMn3q6y1s2fbWhJoP2qFt22t4+6Eoe0PmHxBrd5o021mbbWTH46b7u5t1eufEr4c/aoZmVf+BKtfOtxoNxpd9JCzNt/h3V3eyjKPMeTJ1KdTlkdp/wlDSr95qp3Gss+75qzbOyk2ru3Vfh02R/vVhzRibcspGZfXUjL838Vc/fOzbt392u0uNIbb833a4/WrVoJN1cc6p0xhynN30W7dXM6lb/ADV00zL/ABVk3i723V58pe8dsTlJl20yGXyqvXkWxt1Z7L81aEfaNS1vGVv4q3tPv1+9urj1dkatK1nb/gNBVPmlI9A0/Ulbbuaty1n82T5fmWuB02VmbctdhpO5a82vV5T2cNS5jstJX7tdxof8NcPpK/KvzV22i/w14VWrzH0NKnE77Q+td1paq7L/ALtcDocu3bXbaXcbdtcEpHoRiddYxLWotmsq1j6bLv2/xV0Vrtb+KhFnP6lo3mq3y1wPiDworLJtWvZJLferVh6hpayrTOKrQjUifMfiTw00UjfLtrg9Qt2ikb5Wr6Y8SeF1lVtq7q8j8TeEmikk/d/xUviPkcVg5R96J5nG/wAyrWpC+9flbdUc2kyWszfLUlnasjbdu7dWEonkRjyy94laL7u2t3wz4DvvEd0qrG23dt+X+7XVfDn4X3XiOaNnjby926vr74a/CC306ONmhVf+A1vThzfEdlLCSrSPL/hn8AliWFpY93+8tfSXhf4ZWthCv7lf++a7LRfDkNhGu2Pb/wABrcjRYl+7XXGnE92lhqdHYxbfw5bwL8sa1ejs44v4Vq40tVZLiteXlOsbM6xK1c7qmpNErba1LqfdXP6hEzq1ZzNoGDfa9JEzfNtqjD4o+b5mqPVrVv7tcffStbycNXDOUj0KUIyPSofE0e2q914mVN3zV5n/AG80X8VU7jxL975qj2p1RwvMd5deK/m+VqyZvFXzfM1ed3niZdzfNWTN4m37vm31PtTrhgz1KbxltVv3n/j1c7qXxDaKT5ZK87vPEDN91t1cvqmrSMzbmZa66UpSkZV6caUT3zS/Gnnw7vM3f8CrifiZ48bTrOSZZPlVa81tfG8lhD5e7/vmuT8YazeeKI/JTft3V731iMafKfPyw9ScuY9c+Gc7eKpFmXc0bfdr6i8H+Bo4oY5Nv/jteC/s5+F2s7G1V1r7C0OKOK3j/wB2vNjGMpcxrL93HlLWm6WtrGvy7abqV0sUbVauL+OKP71cH4q8RrErKrNWrlGMTKPvHE/ES/m1JWhg+avnPxF8B7rxXqnnXCyMv91a+qtB0P8AtaRWevQtJ8DQqq/u1WvXwdCjGPtKp81mdWVb91TPi/w/+y1CjKzWa/7zV6No/wCzZbxbd8aqv91Vr6stfCUMX3q0rfRLeL+Fa9H65Rp/w4nz0MBKXxHzrpfwC0+Bf9Tu/wCA10Vn8GNPt1X/AEX/AMdr3NLKJOi0/wCzR+i1g8xl9k6I5dFHjsPwts4v+XVauR/Dm1T/AJd1r1YwL/dqGSJaX9oVJDlg4xPLZPh/br/y7rTf+EIhT/litejXCrWfIy7q6Y4upI5pUqZwN14QhWP/AFa1lf8ACJQ/881/75r0G7eMrWV8tdUKs7GbpRPyCmuPm/2ahW8X+Fqr3EtVfNXy/mr8SjSO7mLUmottb5qzZtSbzPvNtqOaX/arJafbJu/hrrpU+UiUuY2pL1lX71ZOoXCyq22qdxqO9vl+7VFrrc3+zXZyhympatvrWh2urf7tc/bvsbdu+WtX7Uv8Df8AfVXylyKmqNuX5f4a5HUGbc38VdZM7S+ZurFvLP5mZPmpRlGIRl9kx7GWS3k+81eg+G/ErK21mby9tcZHYfN8ta2l2bRSK33flreXvFSjzHq1jre/btb+H+9Wh/bO35d27/gVcTZ7kaP5a0I925d1ZSkYSibl5qkjrtX5Kq2t+396o4Yt7f7VOki8j71ckfekTynRWt43k7m/4DWX4g1lVhZdy/L96qP2/bH8rfNXM6stxdTSbP4q7ow90ykV7q/aeTcm3bULXmxarw2dxbszfeqPzfN2q21flrinzRkaxiU7yVpW+b/x2qqrsb726tTYrVVki+823bWkapXwk9ndbP4t610en6kvl/8Astciqba2LVGTy9u37tHMSdVb3jN81EkrOrNurJW6WKNqhW/+981czf2QJrx12t83+7XNzRK826tK4uPNb5vu1DHF833fmraPum9OJ2nwt0FtR163+9tX5q+8vhrpK2dnH8v3Vr5b/Z98OebJHcOu7c26vsjQbdbXT1r6rKqf2jKXumtI3pULS/eprS1C0q/N81fVRPPl8Q156rtP8tNkaqcjfN96tTCUi0twrVG0qt81U2n21C11QZ3JriJZaw77TllbdtrUkuvu7aryT1SJOP1DRPmbb8tczqGkyRLuVmr0qb963zbaybywWVflWrA8tuJbiCSs+bWZkbazNXoF5oau33d1Yd14c+9uVqylEuJycmvSbvmas261RZVZWroL7w195tvy1h3WgyL/AA1k4yN4yOb1Rt3SuV1JZIm+X7tdpdaRIn975axbzSGZm+Va45wlI6oyMXTfEElncbdzbfvV6V4f8VfaFXc3zba8n1LTWi3Nt+7U2j6lNYTKrN8tckZSpyNeWMj3hbpZ491U7jcjf71czofiD7RHt3fNXQfallj3LXpRnzROeUOUtWd15TLtZq3tP1Zlb7zMtctHLsbdVuG4/utR8JPKemaPrjI3Lbq67TdZV2Xa1eO2N60TKv8A6C1dFpOt7G3bvu1vGZzTpnsFrcLcLUklqrrXH6Try/L81dRZ6isq/M1dEZGHKZ+oaWrKzKtcrqmh/eZVr0ZlWVf4az7zTVl3VpzGXwnj99pbW7f7tUVlkib71ekapoitu+WuRvtG8pm+X5aylT+0axmV7PUvu7mretdUV1+Zq5FrdopKsQyyRfxNWHNKJudxDeRy/L8tTSRRz7a4uPUWib5mrQt9b2t96tYyINa40ZZfu1k3Xhzf8y7q0LfXlb722tCHUYZVX7rVXMOMThbrw+yM1Z8mk7flZa9Okihuo/l21Rm0FW27aOWMiuaUTzOTQVl/hrPvPCqvuxHXqjeH/wDZqNtBb+7WXIaRn/MeL3Gh3Fr92oY9RvLBv4vlavYrrw1vb7tY994NWX+H/wAdqfZE8xyel+OZoNqy7q7TR/iDG21WauVvvBbL91axZvD9xat8rNWfLKJrGR7tp/ii1ulX5vvVuWstne/886+bYdS1Cw/iZttb2l+PLq32791VzC5z6Ch0azl+6vzVYj8OQ7vlryPS/iX5W3dI1dRpvxNV2+ZvmquYXNT+0elWOltb/wAVdNpcW1a850/x9by/xLXSab4yt5du1qPeLj7M9Et0Vl2tXP8AizRlvbOZdv8ADVjTdejl+61alwy3UdZ/DI6PdlE+M/iV4ebTdSaTbtXdXJ2a7G/vLX0d8XPCq3FvJIsa7q+e47X7LcSRv5ituqpx5veOalLllym5oq/vlr1Dwy/7ta830dPmWvRvDb/Kvy1idcToNUi3QttrznxV8lvJ/u16ZeIvktXlvj6XyrWb/dq0RL4j45+NV4v9sQr/AL1eexzqrcfNWt8ZNW3+Klj3fdWuHXUv3m7d8tePX/iHq4OPucx1Ud5H5i7qvx38f97bXHw3/m/dq3HcNuVay5Tt5Tql1T+61WI9R2/db/vmuZhl2/eZmq4txtreMIhynTR6i237ytQ2os7NXMtqXlL95d392r1m0l1NtRWbdW3uxJlTiXprqZ1b95uqGGBpfvbWb/Zrt/Dfw2vtWZVWFv8AvmvX/Cv7Os14qtPH8v8AF8tXGrGJpGhL7MT5rm0iZt21f9r7tdF4Livre4Vdr/er7G0P9mm32rut93/Aa7LS/wBnGzgZWW3X/vmsvrMYyNXhakj578M/apYVVo2bbXYWqyRfeVq+htL+CdvAv+pVf+A1em+Ddv5fyx10xxlMUsHUPBbG6VV+atq31aFV2ttr0TUvg3s/1Ue2uL1z4T6hBu8quyOKpy+0ck6Fan9k5nxBdR3UcmGrxHxR4NjvbhpIl+bdur0zXvD+raSzNKr7V/2azbHbdbfNXbXZCr/KcMqfPK0viPI/+Eca3+8vyrVqx0jft+WvXrrQYZ4fljX7tYP/AAj628zbV20SkZOnKnL3jg77SNsLbl+7XmPiq32ySblr3zWtN2wt8q/drw/x1tVpK4JG/MeW3z/vPm3VmzS/7W7bTtQuv3zLWfJKu3bWPKawl7pVvH+ZmbbWe33vlq5cfM3zVH5W+q5oxKjT5pEccXzLWhaxb6bDb79vy/8AAq2LOz2tt+9Xn1a56NCgXtJt9vzV2GjxfMtYum2v3VZa67S4vuqu35a8irVPbpUzc01f+BV12l/Jtrm9PiZNvy102n/drhl7x6MfdOs0uVVVa6zTbr+7XD2b/drobGf5qysaRkeh6be/drptPul+7u+7Xnun3v3a6KxvNlMrmO0jnps211rFt7/5fvVcjvVaqL5iG801bjdXG654XWfd8tegRyqy0SWS3C/KtRYwqU4yPnnXPA3zNtj/AO+Vq14J+EzajqSs8bf3vmr3KPwh9tmX93XpHgvwNHZMrNHVnh1cHGUiP4a/DSHTreNmhX5V/u17Jp9hHZR7VWodPtY7WFVVammvdldcIm8Yxj7sTQ+0KlRtcVjte/7VQtf/AO1VlcprSXVU5Lrc1Zc1/wD3qq/b13feo5irGtu3tQ1ruWqMN4rtWlb3SvWUpcxrEw9U0jzV+7XnviDw9IrNtWvZG8uVao3Gkxyr/erCUOY1pzlTPnO+0G6Vm+VqyZvC95Lu2q1fSEnhWGX/AJZ06Hwha/8APNay9hE7o4yUT5XvPAeoM38VaGi/Cy8uvvxtu/vV9RL4Ntd3+rX/AL5rW03wzbxfdjX/AL5renholf2hUPmmP4Mzbf8AVtVW8+DLMrZh3f8AAa+uP7Dh2/dWs+80mH+6tehGMYxPN9vKUuaR8W3nwUZJP9Sy/wC7V7S/hBHFIrPHuZa+ntS0m3Xd8tc3eRQ27fdWs58p0+15jH8E6NHoartXbXo0fiOO1jVd1ea3Gsx2u7a1c7qnjLYrfvK5facply+0PUta8aKkbfvK4P8Atltc1RVVvl3V5jrHjRpW2+ZXpHwl0hr+SO4f5v4quhGVesZVZRo0z3jwPYKkMe6vRoFVVWuT0O1+ywrXSW86/wB6voKseh8jU+LmNBe1OxUKvRurj5SudE2BRiq/m7aa10tHKT7WJYbvUMg3VC14tVZL9f71axpyMJ1YyI7xflrn7yVkb71a1xeK/wDFWHfSqzV6VCMjzZmbdXn96s3+0P8AbqS8f71Ze6vWjGNjnPyNuGVv4mqvJKqfKvzVC10v8VV7i6+X5dq1+QxpnWNmdt3y/PWXqD+U22pmuv8AarLupWb+LdW3KUVZLj5ttN+0fL/u0vkH+9VRlZGX5a2jEqJehn+781Xo7xW/i21mxr8q1KqNVS5Rm3DcK/y7fvLVi3tY5V3bd1Y8Nxs+9t3Vet7/AMpW+auSUfeHGPMOmtY4pP4flqaF1t2Vd25v4qzZr3zW3bv9mobjUVVttdEYS5TX4TuLef5Vb5dtXLe4Xdt+9XBw68qf8tK0tP1xfOVmb5a5asZGEvePTLG1VtrfM1VNaibzNq/dp+i36yx/e3Ve1SCOVV+Vfl/iq6VI5py5TJ03TmuPvV0Vv4ZjlXcy1k6TceVMq/NXdWMqrZ7v71dHwijL3eY8917RlgVvlWvP761aKRtvyV654iRW3f7tef6lZebNWdQIyMG13M3l/NVua12RrWja2HlN8rf7tSXkDbWX/arzHH3izldqpdbf4V+7W1GipCu2q0lv8zVbhiXy1X5q64wKRXunX5VVv96mx7Vbdu+XbVOa43zfe+WnLcLTlTK5eUtbVf8A76qazga6vIY1+8zVn/b9zf7P+zXYfDPTf7Z8SQ7l+WNt1ZxjLm5Q5j6q+CPhlbKxt9q7flWvfm/0eNY1/hrifh3oy2dnD8u1dtddcS/NX6JgaXs6cTmryHbv+BVGz01Zfmp0n+zXpnIU5paps21dzVJdNtrNkl+9/FVnOOkbfULPtqNpf++aryS/NWkSCSaVVX5mqq11/tVHcT1mzTt8392mBofbVT7zVG1+tc/cTt91azbi8kRqAOokuo933qrtLDK27dXGzatIrfN92q8mvSJUXNI+8dVcRQurfdrPurCNl3fLXOt4j+9uqP8A4Shdu3d8v+1Uc4RLl1o0Mv3fu/3q5+80GP5mRavSeI42+83/AHzVWbXoXXbuXdUylE2jzHJ6p4f/ANn71cjqGk+VJ8q16FeajGy/e+Wud1CWGVa5JxjI6o8xzOn3ElnJ8zbf96u40nWfNj2s26uF1D5G+981SabqnkTL93ctcfN7ORv8R6lHKrfMv/j1Xrf52+9XJ6Xqiyqqs1dRZyqy7q6adXmMJRL33WVqmjvGibhmpq/MtRyL838LVsYnRabr3lfeZt1dhoviP5drNXlSs0TfNV+z1ZopPmb5a2jIzlHmPdNP1tZdvzfw1tQzrPXiem+I9m35ttdlo/iXdtVm+Wt4yMZRO6msllVvlrm9W0b721a2LPWY5VVd1XmiWf8Au1rGRz8p5XqGkfvPu1mtb7F2t96vTtS0ZZfm21yuoaS0TN8tEocw4z5Tk2iV/vVDJat/C1a1xa7G21Ds9azN4y5jBuHmib5fu1GuvSQN826tqa181fu1m3mkUCiaFj4vVPlaSty18Wxt95lavO7jSZImbb8tZs32q3+7urHmlE1PcrHXIZf4q1o54ZV+9Xz7a+I7qyZfmat7T/HjfxSU+cD26O1jlpzaHHL/AArXnel+Po2+9NXYaT4yhl/5aLVcwcsS5ceElZfljrBvPBCvu/d131nrlvOq/MtaULW9x/dqucfIeI33w+b/AJ5/+O1jyfD+RG+WPbX0gul29x/CtH/CLwy/wq1F4i5Kh81/8IHI/wDCy1Yt/BFwrfxV9Gf8IhD/AHBR/wAIhGn8K/8AfNT7pMqcjwuz8H3Srt3PW9Y+Hry32/NJ8v8AFXq3/CORxf8ALOrFvpCp/DVXHGByeixXlvt3bq7zSbqTb81EOlx/3avQ2Sr92spHTCHKZfiTTlv7Nsru+Wvmnx14cbTdSaTa22vrKS13Rsu2vKfiR4X+1W8kirRH+UVWP/Lw8T0f5Nvy/wC7Xonh1vlWvPbWJrW4aNvvL/erutBuFRV3VhI3py5jrpn/AHLV438Urr7PY3H+61enXWqR+Wy7q8R+L2qL/Zt0wb+FqpBP+Y+D/idqPn+Mr5t27a22udjvf++ad4quGuvEV9N/0021lru3fLXk1feke5ho2pxNyG92Vah1Lav+zWFHu3fNVmFGf+HdWVzpNyPVPlqZb+SdlVfvN91aXQ/C91rMiqkbf8Cr3f4d/AKS8mhkuI1Zd27btolU5S405S+E818H+ANQ8TXCqsbqv8VfU3wv+ACoscktvvb/AGq9Q+G/wZh06OP/AEdf++a+hvDPg+3s44/3K/KtcUq/8p6lLBxj71Q8/wDB/wAHrezWP/R1WvXNB8C29rGu2NVWt7T9Ojt9vy1tQxKi1nzS+0dPux+Ep2egwxfdjrQj0uNf4V/75q1Dtqwvz0zORVjs40/hqT7FHt+7VhYqds21pEZnyaXG/wDCtUbzw5DOrfu1/wC+a6HHtQRVCueUeJvhza38Lbod3/Aa+f8Ax58LJNGkkmtY/wCLdX2dcWqy7q4/xJ4ajvYZF2q25a6KVeVORx18NGrE+G2vGtZPJl+VqtQxLdNXpHxM+FUkUzTQRt/wGvMbeC40ubbOtfQU6sakeZHz1SnKnLlqFPxJo0j2bbF/hr5n+KVlNa+Z8tfWl5fwy2rbm/hrwn4oaMuqLIqLurf3ZHPVhyx5onyPfXDfaGaqfmtursdY+HOofbGkiVmj/u7arQ+Abzb8+5f+A1hKEoipT5jmVVmqaOLf/DXTf8IHeKu5Y2aqv9g3FnJtljavNrxqRPVpSjIhtbXavzbq3LG3+bc1VbeL1+Wti1Rf4t1ePUme5SNCxi8pq6jTU3qvyrXO2v8ADXSaf/DuriZ2RkdFYxfNu/2fvV0Finyr8tY+mr92uis4t9YG9zSt0/76rWtd3y1StU+9/wCzVq26fNtoK5jYspfmX+7W5az/AHf4lrDtV2VrW/y7f9mq5Q5jahuvvVcjuPmrLtUaX7q7q1LXS5JWX5Wqo0pSD2nKaVnPvZa6zRbBrqRfl3LVXw34VkuJF3L/AA16p4f8MrZqu5aOXl+IPaFfRfDSxbWZa6yzgW127Vp21YF+X+Gqdxf7atHNKRpSXS1Tmuv9qsmbUdv8VZ82rL/equblJjE1pr3ZVGbUdv8AFWLdayv96sm61lf71EqhvGJ0U2qf7VV/7Url21Tc33qkW631hzGnKdVDqmytC31z/arh2vNtV21nym+ZqOYPZnp0OuL/AHqtR6yr/wAVeR/8JLs/5aVND4t/2qj2hPJI9ej1df71XI9Uj214/D4vX/npWhb+LVZvvVcagShI9Yj1KP8AvVch1aNK8rh8UL/eqx/wlCqv3q3jVMJU5HqTa4u37y1k32tx/wB6vO5vFvy/e+WsXUvGHyttalKuEaXMddrHiNV3fNXnuveK1Td8y1zuteLWbd81cDrXihn/AIt1ck6vMdkafKdBrXitvm2tXG6t4lZ/4mrm9Q8QM7N81YUmpNcN96sPiNLnR2N5JqWrW67t+6Ra+0PhDpaxWMbf7NfGvgm1+0a1Ztt/i3V9sfDWXyLGNVr6XKo+7KR4OPny8p6su2KFaj+2+U1Z8l/8q1nzXnzV70aX8x8xOrzSOst9U/vNVr7eu2uHj1TZ/FVj+2VT+KplhjCVQ6ia/VG+9VOTUf8AarmbjXF/vVn3GvKv8VVHDGXMdVNqn+1WbcaztZvmrkbrxKqf8tKwdQ8Wx/8APSumNGISkdtdeIFT7zVk3HiiPd96vMdY8bqjNtkrkbzx9tk+WSuyNM5pSke1XHiON/4lqh/b0f8AerxpvHLN/wAtKi/4TP8A26LxRPvH51Nef7VI11u/i+Wsj7V/DVi3/wB771fk/Lynd8Q6Zm3N83y0Ku1l/i3VJJtX5abHFvkX/ZrPmFymtY6X56r8v8NQ6homzy2X7392uk0O3Xau5t38TVu3GmrLbs22j2hPMebx6cyt935asNAq7mWt+6s9rbdvzVVuLP8Ad/3f4q541eaRrz80TlZomRtzfLWbJqW1m2t8tdBqnyL8v8VcfqC/M2K9Ol7xUPiLn9qLt3Fv++aybjUWZmbdWfNO3975Vpse512r92uvlOnl5i9Hft/erYsdUb+Jl+7XP2sW/wCatOGJty/LWcoRMuU9N8H683lqu75V/vV6JbzrPGv92vHfDb+Uy16hod1vVVrml7phOnylqSBorhtv3f71alvq7RQqu6rkNn9qX+GobjSfl+792ubn5jm5TJvL9rrp861m/Y/Nk3NWotqq3DL81TyQeU3y/wAX92pM/hMprVYl3VVmt96/8CrWmi3Kv92mtb7vlrFw940jLmOX1CwWKsm+uvs9u33t1dZqFnvhbb/DXG618kbZ+992u6nE2Ofmutjbnb71Q/b/APaqncLJ5lUZHZWrf2ZtGJtf2iqt8zV9Efs16H9qb7U6rukbdXy/Z+ZdXUce35mbbX3Z+zn4c+y6Pbsy/Ntrow2G5qxMon0l4ftVg09adNVj/VWqx/3apzNX2lOPLE8yrLmIftGxac17VWbpWfM22ug5uY0LidWWse4lXdUc10y/e+7VOS4+9VWMSRp9tV5J/mqFpfu/NUMkq7f71MsJJf4qqyN81NaX/vmq7S/98/3aCAuE3f7NZskG7d8taEjfLVVm2r81BtEx7qyXbuWs24sN7fdX5a3Lj8KpzfP/AL1KxUTmbzTm/hrMuLCTa1dfJt/u1RuFXdWUomiOJurWaL+9WXcecv8A9jXcXFvG+7dWXeWC7vu/981nKJRxdxdSKrfeqjNeSba6a601fmX/AIFWXcaav3a45wkdETk7y4bcy/LWb9qZW+992ukutN+ZvlrHm07arfKtcM4SibxL2k+IWi2/+PV6FofiFZ/l3f8Aj1eOzRNas23/AIFWlouttbybX3bl/irOMuUs+grG6WWNfmq8u2vPfDviZZY12t/31XYWeqLKu5Wr0qdWMjjnEtSRbt33ahaJtq7lq1H+9qx9l+Wuz4jEy1laJa1tN1uSL+L5ap3EHzfdqm0XlNUfCB6JpPijayr5ldppPihWVfm+WvB47qSL5Vb7tbGn+I5Iv4q1jMzlA+hrfUo7hdu6m3llHdL8q15To/jLay/vP+A122k+Ko51+9W8ZGEolfVNE2fMq1zN5ZtBJ92vSvtsN6v8NZeoaNHP8y7a3jKMjHllH4TgdjbqmWJZW+7W5NoLbm2q1ZsllJb7vlqeUrn5Sq2lxy/w1RvPD6y/wrWxGzJ97dUiy+b96okVGocPdeF1dvu1lzeEmRm2rXpm2P5qctrC38NTymsZHlf9iXUH3N1TWs+oWTfLur07+yYZW+6tN/4RmGVvlWo5AOR0/wAX3lqq+burpNN+I0ifearDeDY2/hqvN4FX+FaOQOaUTsNH+JEb/KzV2Gk+PIbhV3NXi8nhCaL7lOh03ULVvkZlp8pMason0dZ+I7eX7rLWpDqMMv8AFXzfZ65qFl97dXSaX4yuFb5t1LkNPbnun7mX7tR+Uv8ADXA6b4qkl210Fnq7S/xUuWRvGrGRuKtWIU3Vn28u+tS1Zf4qguJajTctYviDSFurWRWX+GtyOVVam3W2eNv92oNPi90+U/iBocmkag0yr8u6sXS9e2Mq7l3f71e5fEbwut/ayMq/w1806tpM2nas0fzbfvfLVzjzR5jGl+7lynXXmuM+5a8X+MGrbNNuPm+6u6u61K6a1t9zNXgfxs8S/wCg3Eat95dvy1hzHo+y5qZ8x3i+bdTSbvmZmao1g2batLFvm/2q2tJ8MzaltWJW3bq8icvePXpR5YxiY9ratLIu1WavSPAvw2utcuI90bbW/u123w7+CN1fzRtPD/F/d/hr6u+G/wAIIdOWFlhX7v8AdrmnOMT0KGGlU+I4f4X/AARhg8mSWFd3+7X0l4R+H0Nqq/u/4f7tdB4d8JR2Ua7VrsrO1WJfu1yOUqnxHrRjGn8I3RdDjgVdq/drqLWJYqz7frVxZa0jAmUjShuFq1HcLWH59N+2VpymZ00d1VyG9WuNj1Jt33quW+pUh8p2UM6tVhdr1zdvf1qW91vqzOUTS20uBUEc9SrJVGeojQVXms1lX5lq4r07f71fKLmkcXrnheO8jZWj+9/erw34ifCqNlkkij+bb/DX09cIrrXM65pa3EbKV+WiNSVOXulSpxrR94/OvxdpOpaDfNHufyazbfRP7RXdP81fWnxE+G8N/DJIsfzKu6vm3xl/xSCyb1+7X0OGxHtInz1fCqhLml8Jw+teF7OJW+VWrm/+EVW4m+SNauR+Kv7WvPLRmb5q9I8NeHPtSxyMv3q7uXm+I4oz5v4cTidL+Hn2zarR7lrQvPgtDPbttt69m0fQ44G+6v8AwGuuj023e3VWVd1X7OJXNfc+B/Hnwom0Zmmt423L/CtcOtlNB/rY2iZfvK1ffXirwRa6irKYV2tXmeqfBa1lbcturf8AAa8vEZfGp70TehjKlL3ZHy/Zv83zL8tdHppX/er1PVPgptX5I9tYcnwtvLP7jNXkVcuqx+E9ilmEJe7IztPl+6v8NdLYuv8AerB/sG805lV42Zf722r1rKy/wtu/75rzZ4apH4j0qdeNT7R1FvL8q/xVr2sq/wDAq5uzuGaTy1+Zq6fR9Lmutvy/LUwoyqe7E3dWMTUs2aVlVVrptL0uS42sy/LTtF8ObGX5WrutN0hYo1Zvl/3q9mhl3N8R59XHRj8JT0nQ1+XctdJpulqsy7qj+0R2q/d+7VWbW1ib5Wr24YKMYnj1cwlzHr3heyhWNV2/LXUSeXbr8teQ+F/GiptVmWu2XxAs8O7dXzOMw3s5HuYSv7en7pevtS/2q5+8v/8AaqG+1JW3fNurJuLzd81ePKR3cpNdajtX71c/qGueU33qL66/i3VyOqX/AMzbWrCUjeMTSuteb+Jqy5NeZm+9XP3Go/N97dVGS/8A4t1YSkaxidlDrP8Aeq9Hry15y2rbGqFvEDK1HMacp6VNry7aybrXPvfNXCzeI2/vVRm8Qbm+9RzBynXXGvMv8VU28QsrferjbjWW/vf8Bqq2qM38VQXynoC+KG/harlv4q2/xV5e2qf7VC6yyt95aXMXyntFv4w+X/WNVj/hLd//AC0rxeHxGyfxVYXxGzfxVfNIXIeuN4m3N96qd1rO5du6vObfXmf+KrTa22371ZykVGJqatfttZmb/vqvPda1va33vlrQ1zW18lm3f8BrzvUryS6mba26qiY1ZcpNcayzt8u7/gNXtL3Ssv8AtVm6bpsjSfNXfeDfDn2q4jZl+Va2jGVSXLE5ZS5Y80j0T4W6CzyRzOvzV9ReE/8AQ7WP/ZryHwbZraxx/Lt/hr0T+3IbKPbur7zBUI0adj4/MMRzSO6m1Zf71Ztxri/3q4G+8YKv8S1zt54w+b5Wr0T57nPTpvEcaN/rNtUZvF6ru/eV4/feLZt3ys22udvvGrK23zGrOVWnH7RN5HtF543VP+WlYN546+9+8rxW+8b/ADN+8+7WDceNG3fK1YfW6Ye8e1X3jltrfvK5fUvG+1W/eV5XN4tZvvSVg6l4lZt26T/x6p+uxNOU7zXPHXy/6z/x6uMuvHO+bd5lcRqGuNKrfM1c7cX8ks38S0TxcS+WJ61a+Mmf/lp81Xf+EpP97/x6vKNNnk3ferU+0/7TV5FXF+8B873HyN8taFnLvXbWXM2z5mqaxul85a+alHmOg6zT7BbplVvlrQXw+yNuX5l/2lqPw/KrMrV3FrErW6rXnyjyikZmkweUv3fmrf27o9v+zWbcbbX7tWtPl81W+bctefKcomEhs2ks7KzK22svUtO/cttX5lrtrOJZY9rL81U9QsFVW+aqpe9IDxnVIG8yT/0GuW1KJvM2qteo6lobTs3y1jyeDWlbcytXuU5cppGoeXzaazfepsNv5W7c1ekXHhL5m3Lt/wBrbVObwvsj+aP5a64y/mOmNU4yL71WY3Xcq7q0rrRlgj+X5aw2f7PI33qPiNY1InWaPKySf7O2u80PUo4v4vmrynT79k210Gn6p+8Xc3/fVc04mc5cx79ot0sqr838PzLWxNt8n+H5vlrznwzrP7uPay/drom1n92q7t38VcXL7xhULawK0jbagkX5vlqaxZpfm/vVpf2b5u1dtVynDUMNbXfJ8q1Yjs/9mt630vYu6o7iLyv9mjlIjI5e8s9yt/e/irkdW8PNOzNXdXEqo3zbahZY5V3ba3pGvMeS6h4caD7q/NtrmbzS2WRvlr2LVLKP5l27v+BVx+sWUcW7b81dfPE2jI5vwTozX/iazjVd3zV+iXwd0b7Lp9uu3Z8tfGvwX8NNe+JPtG35V+Va+9vAdgtrp6t/s16+Ajze8XKR0lx8zVTn/iq5J/Fis+Rvmr6WJ5UiGT7rVnzP96rUz/7VZtw9aowkVbja1Z83+7VqaX5vmqnJL95qsgqyS1Vkf5akmf8Au1XkapLGvULfK27dUm/+Kq822gvlBriqrz02Rv7tV5t22gBs0+//AHaozS7W3NUjf7VU7iL7yrUFEc1x/daqMl1Us3WqU33fmqJGliO4uNm35qo3Fwu771OuHbzKoyP/AHdtZXLiQzS/K22s24n+Vs/dqa6feu0Vl3DN92s5GqK9xdfN8tZN0yszfMtXJkb/AHaoyQSbt23ctcNT3jeJj3ib2b/0GsubcjbhW5cWcj1n3FrIm5a5JRNIk2l641qyq0ny16B4d8UKyqrNuryiZdtT6fqklrMu2pjLlDlPpDSdSWVV+auitZ1eNt1eI+G/FW5lVmr0nS9WWWPd/s16lKrze6c1Smde0SutZtxB83y/M1WLW881V3NVhk3LuX7td0ZHOYMlr81V5Ldk/wB2umW3Vl+aq81mu35ajlHzHO+fNEy7WZa1tP8AFElqy/3ar3VhvVdq7aoyWTI3zfw/3anllER6JpPjn7qs3zV12m+MI5VXcytXg7eZE3y1YtdbuLVlVmaqjUkZyifSFvqNvdfxbamks4bhf4a8L03xnNE3zNXWab8QfuqzV0RqGconfSeHll+7VGbw5J/CrVDpvjWOVlVmWuis/EFvcfeZa05zJwicrcaJNF92qLWs0Tbvmr0yFredf4abJo1rL/vVfNEjkkeZreyRfKy1ah1nZ96uyuPCkcv3VrJuPBfzNtWjliTzVImfDrke75q1LfVIZV+7Wf8A8IbIrbfmq5a+F5k+b5qjlNIzka1v5Mu3+KtCPRobj+Fao2ekyQKv3vlroLFNtIuLlL4jPk8Gwy/w02HwVHE25V3V1Ed4sS/NUcmqLS5pGvLTMm30Nbf+GtazijiaqNxqi/eWqa6kztUi5oxOsW6VfustSLqm2uXhumatC3+ajlNVOR0Ud/varkcu6smzi/2a2LdKykbxKeqWH2q3ZWWvBfH3hdYrppNu2vpKSJWjrzf4g6MtxbyMtTGRpOP2j5j8ZWf2fTWZV/2q+R/jA8ks3lrubc22vtjxdpbS2c0e3c1eH3Hwjk17VI5HhZtrfdrjry5Yno4aMqkuWJ8++CfhveazNHuhbb/s19QfDf4GKnkySwru/wB2vTvh38I4dOjh/c/dr27w/wCFY7NVVY1WvAqT/lPrKGH9n8Rx/hH4bw2Cr+5X5a9M0vQYbVVwq1pQ2SxfwrWhb2tZRj/MdnPy/CFra/d+Wr0cFTW9vsq0q10RiYSkVVTbSVZ21Gy7Gq+URVZqrtLvq1ItQ+V81HKBHGzPVy33bahji+arUa7KIgaFq9a1vL92sGN6uW8+2mKRvR3FTR3VY8d1Uiz0CNpbr/ao+2Vj/avrULXVLmEbjXqt/FVW6lV1rFkv6b9v3/xVEpGkYlfWLNZ45Pl/hr5l+O3w3/texmaKNt3+zX1Izb1rlfFWjR39vIu3d8tXSqypy5ok16Ea1PlkfnP4f8LtoeqSLKv3Wr2DRdSjtY1Va0Pih4I/s28kuIo9tcPp9x5S/Nu+WvsMNONSPMfIVYyoy9mejW+rL/e2rWlDr21fvNXnMeqNV6HVN3Vq7zkuehR6osv3vmqxH9nlHzVw9vqX+1Wpb6p/3zQHMdNJpNvPVWbwlby/8s1b/gNV7XUW/hrcsZ2b+9USiVGfKcbqnw+hl+7CtczffCqOVtyw17hb2/m7dy1cXS4X+8q1zypxl8RpGp/KeA6X8MfImXbHtrvNJ8GrFH8y7a76ayt4vmVao3F5DF/vVNOjGPwxKliZfzGDNarYR/dqv/bkcS7d1V9e1Tfu2/PXC32s+VJXZycpxSqy5jrL7W2fd83y/wC9WDda3/tVz9xrKuu7dWHeazs+61TzBY7Sz8VNazL+8avRvD/jTz41XzK+b7jWW+9urY8N+L/Im2tJXlYyl7aJ62X1/Y1D6WbWVl+bdVO41f5fvV57Z+LVa3/1lV77xUu371fn9bmpy5T7ynyyidZqWvL/AHlrjdU1z73zVzeoeKNzbQ1c/dazvZvmb/vqufm5jSx0Vxq3zcSVTbV/m/vLXMyakz/xVXa/+bbUGsWdJcatu+7VGTUWdqx/tm+o2n3fdqCzSkv/AOLdVOTUW/vNVVpd0bbWqGTczbv9mgC01+zsvzfdp321m/irP20lWBo+fu/ioWVtyt96qKuu6pI5du35qCOYuea1SQytVNWWneaqU7GnOakM+xadJfttasv7VQr+b/FS5SZSI7x5Lr5f4abZ6TvbdtrQhtVf5q6LQdEkv/lWOrjGTlyxOaXu+9Iy9N05fMVV+7XonhO1WJl/2ataX8N5pVVttdx4f8GyQLt8vc1enQp+xlzSPKr1+b3aZJZ37Wsaqv3qdNe3V191WrqLPwgz7WaP5q3LHwav8S17f1/l92J4MsuqVpc05HnMejXl03zbqtf8IhNcL8ytXsFj4XhRfmWtaPw5Dt+7WcsXUmdMcspR+I+e7zwRN975q43XPBtxFG23dX1pceGoWX/VrXK654NjljbbHXBVlKRUsupyPiPXrOa1kZWVlrj7q/ZJmX5q+ovHnw83LJtjr558VeD5rO6b5WXc1eVKVSJ4WJw0qMjmWvG/vVl3l1IzfNWx/ZbI23bVe60v+JlrKNepE4OY524+dqda2qysu7dVq4sm3NuWnWKLE22u2OJkBpWem/LuWrf2L/ZqWxddq1f3LR7S5mz5d1C1/wBlttZ1uzRSfN96uwvLD94y/e/vVHD4aa4bdtrjp1eY9Ccibw7et5ir8y13lvqW2NVVqw9J8JNEyyMrL8tdAujMlE4mEplW8umuFbb92rWi+Yrfd+9822prfQ/N27vm210Gl6Xsbau3/gVefKMZSCPvGlpcTVcvrXzV/wB6rMNqsW37u6p5kXdVU4RiZTOfXQY/M3fep02iLt27VraX5abNcR12RkQjl7jQV8v5q5+60RV3fLXbXUqszferJutv8XzUSmaHB3Xhf7Q33fl/2q5+68ELu+Rd1epbF+amyWsMq7mb5v8Aaq41OUo8jm8KtEv3azf7ImW4Xau5d1exXGmxsu3bWVJo0e6l7UqPMYGk3ElrGu3+Fa3ob9maOnro2xmXb92lks2imj/hX/dqebmNZHbeHW81V3V2cO1I/vVwWgz+RH/8VWtJryxLu3VrGRw1DqmdVVf/AGasPVHVlbbWeviDzf4qbdXStHu8yolIiMTDuH3XFTLdLEvzNUM2123f3qz7yfbu+6y0GsYkOpaorblrj769V2+WpdU1RUVlWuchv/tV9DCG+Zm20RjI2jE+mP2fdDVlhm2/e+avrzSYPsunqv8AFXgPwF0ZYtNh+X5tqrX0JI3lKq/7NfY5fDlpk1ZcsQZ/lqjN8i1YV9/96q9191q9o8uRm3D7KpyS7v8AdqS4es2aX+GqRiQ3DLis2SX5WqxM/wDs1Rk/jqykR7vlqvIy1IzL/eqrI61I/hGyPtqvNL/vUM2yq80vy1BqSM/92q8n3fmpvm/7VRtPuVqOYOUhbpVWR90m6rm5flqGSDd/u0FmbNKtZ8z/ACt8talxa/3d3/AqpzWTfw1kWYs25m3VVaJnblfmrb/s7/epfsH97+7Ryj5jmZLJqryWDO27bXUNaxrtqtdRRo1RYZzDaX83zVHJpyp/EtbE11GrNt2tWTfapGm77tYy5TaPMZt1ZL/vf7tY91Aq7quX2sx7vlb+HbWDeasu1vvVx1JRNoxM+8iVJG3Vk3C7ZN27+GrV1dfNu+Vmqozb/wCGuGUjohHmJdP1HyJlbc3ytXqnhPxGsu1WavF5LhU3ba2ND15rWRdv/fVOMuUJUz6g0283Rr8y7a2I5/7teW+E/EMdxHH+83LXeWtxvX71etSq8x584HRRyqzbVqTarViw3XzVqW8/96uyMjDlLC2at95ajk0tdtWI7rbVqOXdt/3aqJJzdxo37yqc2kKrfMtdk0Cyq3y1Xmsty/do5Ijucf8A2d/dWnLZyJ91mrqP7N/vLTobDa26jkC5z8P2i1+4zM3+1WlZ+ILyBdzszLWwul72+7Tv+Ef3/wANVyGfulrTfHkkXy7mrpNN8eb/ALzf99VxreH9jfdqxb6X5W3btq+Uy949SsfFscqr81bVvq0Mq/M1eU2+6L+L7taVvq7Iv3qYe8enLe27fe2rUn2q3/h215r/AG8zVah1dmX7zU7BzyO6bUo1b71Qtqi7m21yMd1IzVpWe52Xc1HKZc0pGtJdSO3FC+ZK33mqa1t99akNvGlI1jDmM+3sGZasR6S27dtrSjljiVd22mzazbxL95ag35IkcNh5TfNWhbosX3ttc3eeL7e3VvmWub1L4jRp9xqOWUhx5YnqH9pQ2/8AFTf+EohX+KvEbrxzNcSMq7mqSz1S6uG+ZmqvYSkbxlKXwntX/CWQ/wDPVawdc1uO9jZd26uBkupEj3MzVHZ37XDfeasKsPZx5j0KFKVSXKTXWjLdSN8v3qsaP4Nh+0KzRr/3zWtYxK7LXTaesaNu/ir5avVlUkfYYbDRw43TdGjtVXatbEKqjVGrr93dU0bLWUYnVKXMWI1rQh6Vlq/zVet2qzM1IXWrNUoXqZZa1Ak3fWo260bqG60EkLJ81CrT6VakoFRadsWhfkoZ6oB3y0b/AHqFpfmqNpakC8stSLdf7VZLXWym/bFqZSA1muqjaffWb5++hZaQ+UsSS/NTY3bdUO/3qSN6iUijQjlb+Kobr96rfx03cu1qrvPWci4yPNfiJ4fjv7ObcvzV8y61praXeSR7fu19ha9Es8bV86/EzRlt5mkVf4q93LsR73szxcwoc0faHl7XTI1XLW6Z22rVWHTpriZtq/xfdrpNJ8KzSr91q+sjHmPk5SI7WWR2XburoNLsJp2X7zK1XNP8MsjfMtdtoukwxRru21cvdCMeYy9L0GT7zK1dZp+l+Uq7qvRwQovyrUNxOsVZc3MX8JcWJYl+9Ve6vFiWsG61Zot392sW+15vmXdRGBlzGtqWs7f4q5u+1lvm3NWfeaz833qwb7VF2t8y1r8JBa1LVN33mridavdu7a1Tahqmzd/FXL6pf+bu/iqJSNYxI5NW/ebd1Uby/b5qxr668qT5flqD7e0sf3vmrklUN4x5i1Nf/wC1VeO/8qTdurPmuvm21TkuttYSkbRPQtN8UN5a/vG+VauSa80q/eavNbPVGikXbW5Hf+atfIY+h73MfYZfX5o8puTajv8A4qrtdf3qzPtHzfepVl3NXgnr8xpeb92hX/2qqLKzfLuqVX+WoNCbd83+zQrfw1Hvpu/b93dTsWWv9rdQ3z/eqqsvzU7zfvfNSI5iVelMk201Wpa15Q5hjfe+ZVqRUpP4v9mmK3zfNQBZ3tupGbY1Qxpt2/M1T+Uv8VTIcYkSrvb71a1jFtbd8zLVGG33ba2tNi+ZayfMaRibGk6X9skVdu6vaPAPg9VVd8f8NcD4Ngj85d1fQnguCHyV/wBla9XBxjze8eRipe77p0mj+GbeKFf3f/fVaUehwxN8qrU1u237tTNcfLXuVaHNH3TyKWI97lkNjtY4l+6tTL5af3aybi/aJvmrPm1tYv4q8uUfZnrx974Tro71Vq5HqUdeayeKFVv9ZU1v4mX/AJ6VXtIl+zkemLdRutQ3FusqtXJ2Otq7L81bkOqK6/eqyOU5/wAReHluo2+WvFfGnw5jumZvL+7X0VJKsv8AtVh6pocd1G3y1jKnzHNVoRrR5ZHxnrngZrCZv3e1a4/UtL8hW+X5v7tfXniTwUrK37v5f92vE/GngprfcyR/LXDUpHzWJwMqfvRPA9Si27qyY9yzV1HiDTpLWSTcv8VYsMG/5ttckvdPJl7oQysrbv7tTfaZKdHa7l/ip/2VqacjM4LTdBa6uPu11mn+HFTau2rWl2SxMu37tdNb26qqttpQp8ptKRmw6HGi/dpslhHFuXb8ta1xPGsbVg3V75sm1m2/w0pGPKWLe1jRvu/LV63WNdrfLWC15s+Vqkj1Fv8AdWubllzFR906ZW/d1BdT/d3fdqlDf+atV7i6+9uar5iy3NdbF+Zv+A1nSX6/w/NWfdX7JI37z5ap/at6/K1KMgNyS8Xbu3NWXcXqq21qozXWxfvbqz5Lr5vl/wDHq3iVGJoSXu35lrNk1Rt27c1V5LxWX5m/75rJuNRXa23bV8prGmb39s/3mpq6pG7Ku6uKutUaKZttRWepSXF0q/LU+zFeJ6lZ7ZWq5Npqz7d3+98tYvh1pG+Y/wC7XTXE6p8qr/3zR8JMpFeZPKj2p8tY99LJ93dWxI7fLVdbVpZmZqw5pcxgUdPdlZd33qs3morFubdTLy3aBq5PXtUaJdv3fmrQ2NubXo1X71cxq3iFvm2N8tZcl+0vzbv++ax75mdf9Y1awFYo6tqzSttVmb/gVaXw/t21TxFaw/M21vmrn7iJnb+81etfs9+F/t+sSXTL/Ftr0KUeaUYmvwn2t8IdL+y6bD8v8NemTN81c74JsFs9Njb+6u2tqSWvscNHliedXl9kcsu2T71R3X3aryS/NTvNWVa7DhMW8l2M1Zc0u9t1amqQfL8tYcjbG21qZxI5Gba1VZG2fL96ppN3+1VOTcnzVIyGRv71U5Jf71SSP83zVA38VJm0SKaXdVWb5l+WrUnztu+Wof8AeapKjEq/w/8AstV2lZP7tWJn/irPmfav/AaiRohzXWyj7ev8VZNxdbPl+81Z81427ctZcw+U6hb1W61VuLyP7y/drlZtWZOjfLWbNrjbf4qn2hXKdhJqMe6s+416NNy7l2rXH3GryO3y7l2/wtWZdX8m35WrOVU1jA6m68R+Uu35dtYl54o+VvmZa5yZ5J/l3NVX7Kz7t38P96uWVeX2TSMC9eeI2+ZVrFm1SaX7q/L/AL1WP7Ob/wCKo/s5UX7vy/7Nc3NKRrYx2lklX7zVVmVtrf7tbzWS7fvLVOaJd23b81ZmsTHkt2/8dqnM7J/3zW1JF96su4i+bav8VRylRkZMj7v9moleSKTcrfLWp/ZlMbTW7feqDTmidN4P8S/Z2jV/4a9s0HW47qNfm+bbXzrp9q0DV6V4R1Zotqt91VralKUTnnynsEM+7+KtSGf5a5HT9RW4VWVl+7W9Z3H8X+Vr16cvdOOUTYjnb5fl+7V6G82fd+7WD9o2t97dTvtTO1bxkYSOkjv93y1ct5Vb+Kuf0+KSVvmretYmVq0gZGlDEsqrVyOwVWaqsbqv8VTf2kqVsZ/4jQt7KP8Ahq00UaL8vyVh/wBs7m2rU0d40q7aoXN/KWpnVd23a1Z80v8As1chiaVam/shmqviF7xi7m3VJGjPWtHpHzbdtXrXS13bdtHKIybe1Zq2rGz+Vfl3VYjtY121I15DAv8Au0yuUvWths+9WlDFHFXK3HiqGD+Kse88eKv8VQVyxPSG1GG1X71Z914thiX71eV3njdpW/ds1Y7atdXkjbZGqo0y+X+U9I1Lx9tbaslc3feMLy6VtjPWHa6dJLJudmrptN0iPb81aRgbRoc3xHNyXmoXEn8XzVatdLmlZWeuwXRo9vyrQtl5Tfd+7WvLE6I0oxKNnpaxN/wGti3SOBdq/wANV1/75qRZflrWxqR6hLv+Wq+my+VJ/s1Ya381tu6podL2x7q46sI1I8sjrpTlTlzHRaPdLLJXQQ3Gz5q4Wxulgm+9XRW+orKq7a+cxOFjTjzRPo8NivbfEdJHdKzVcjn2rWDby7/vVoLLsWvJO81o5Var1rL81YcMvzVqW7/NTiBtRtU2/wB6oxy077RWhlcvK9DPVeOWnb19KCx26nK1V9/vQsq1JRc3VGzVD5oqOS4WgCRnqnNcU2a4rLurr/aqZSAmuLrbUcd5WTNdVDHdfxVhKQ+U6SO6+WpPtXzf7Ncz/aSp/FTl1T/ap8xR0y3v+1U0d4tcr/adWrW6Z/4qn3pS90DpPt61VkvPmrPa4+X71V5rrY1dlPDVKhjKtTplq6lV1avN/GWgrqK7dv8AFXYTajXP6hqP7z5q9bCYGVOXMeVisdTlT5Ti9N8Bx+ZuZa6y18OQwR7fLWrVnqkKLTri/V/u19HeR81/hMu+s47dfu1jyao1q3y/LVzVLpnVq5e+nreMf5jCUjWbxU0X3pKhbxMsqtuauRvp6w7q/aJvlaiXKPmkdxeavHKv3qwb6/8A9quVm15l/irPm8QM7feqeYfKbl5qPzMu6ufvtW+9VG41lWb71YN9f+bu+bdXPKZryly81HzWba33ax7q63bvm3VTmvPm27qoyX/yt83/AHzWEqhpyFfUpWdm/wBmsuO92ttZql1CffurCmutrVzSkb04+8a0l183/s1V/NqtHdKy1H9o2/8AoNZcx0+zLS3DJJ/erXsb1m+61c2z/wAVXtNl2ttrhxMfaRPRw0vZ1Dqo/m+ap16VWs23LVn7lfIVI8suU+pjIlV/mqVZfl+b71Ull/vVIsq7axia3LUctO3/ADVV83e33aN3zUfEFy0rq1C1Xjl/ur81Hm/LQFy2vSl3fxbqrb/mpFf5l/u1XKHMW93y0se1l3VCrf3anX/apxiFyaPq1TrFv/75qGP/AHatLu3fLS5S4y5SSFdtamnp81UYUZm4VmX+9trXs4Gf+FmquUUqx0+h3n2WRf7tezeBfEys0ce7/Zrwm3ik8xdq/wDAa9I+H9lMsysystdFByjI8+r70T6Q02VbiNWq5Jb7qx/D+5bdd1dAq7q+soS5onytePLI5/VLVnjrzXxFqMllIyt8q17NeWfmxttryX4kaM32eSQfeWubE0OaPuno4HFe9yyOBuPFDedtZqvWfiFv71eV31/JBqDKzNtrStdZ2/eavm5SlGXKfXU480eY9m0nxHs/iroLfxQqMu5q8PtfEe3+Kr0PiVnb/WVfteUJUuY+gNL15bhlXdXUW8vmqteF+Fde3Mu6SvVNJ1ffGvzV0wnzHDOnym5eabHcL8y1534q8HrcK3y16RHdKy1XvLVbhauceY5pRPj/AMdfD75pGSP/AIDXk994ca1k+aNt38VfbHizwus8bMsa14L468LrbtJIi/drhnTjE+ax2D+1E8ZW3VWVdrU3a1aWoRNbyVm/8BqFE+ZmpJmbZyqu1v7taLX/AMvystYUKtu+6tSSS+V92uH2p0Fqa63bv7tZTfPI1RTXv3m/76qqt+rqyq3zURlzAXpvvbvm/u1T+1bW+98tTfbI9rbW2/71Zq/6RcfL93dWpB0Vvcfu/mb+H+GoZnZ1/wDQqWziZ121orpfzbvvLWXLzEykczIjO26oVt2bb8rV0V1pe3+H5az2i8r+H5av2YRkUms2dazL7TpP8rXSRy/7NDIssm3/AL6rSPumvMeezJJErK25v+A1n3HmbmXbsb/ar0iTRFlk+6v/AAGqt14UV2+X7tdMY83wh7SUTye8STzPu1reG9Nklk+ZW2110nhJZW27d1dJoPhRbVVVV/4DUS934gjLmLHhvSW8tW2/LW4ujfvNzVsabZLFbr8u3/erbsbBZ1+aueUg5eY5CPRGlbc27bV+PRFRdzLXZw6bGq02SCPbtrCQcvKef6hom+Ntq/NtrzDxdojfatq/dr328tVddq7a4/VvD63TSfKtbwA+e5LVrdtrKy7flqrJu3bdteheJvDn2WRmRd1cTcWrRTMrLVfCOMjN+y7pPm/i+Wvqj9nHwl9l0+Fmj/eN8zV866DYNe6lDDt3bmr7m+DPh/7Lp8O1fvKtepgYe0qj5j1i1iW1s41/2ahmfbVq8dflXb8u2s+4+avtKcTyqkuaRVmb5mZqbDe7G+b7tNm+ZWrNkl/ef3dtbGRtSKs8NYd1a7GrQtbretTXFusq1RPL9o5lov8AaqGSBdtaVxBtas9pdvzNS5SeYx7iBtzVRk+X/eramZW3Vk3CLu+akaRKrS7/AO9tqvJL/s06b5d237tUZpfvfN/tViahNL81Ubj7u3d81Okl/wBqqsku9qmRrEqzL81ULi3/APiquyP/ALtUZpd1ZSLKFxa793y1mTW+5tq/drWkdf4az5pdjf3azkbRM2Sy3s1Q/Y97fNV6SdX+9/DVGS9Vf7tc8kakMlqqNULIsSt92o5r9f8AerPuLxmk2/L/AMCrm5gJpp4/+BbapXF5t3bahmeTd8vzUkdrJKy1ncsryStK392nRxN/vVsWujMy7fvVoR6H/eWqjTlIXNynJzWrP838Lf3ajh0aR/m213Efh9Xb5lrQj0Hav3a3jQI5zhF0Rtu75W/2ad/wj3v/AOO16AukKi/Mu2qFxbqi7VrWVCJMZcxxMmlrF97/AMdqO3uvsUi7K0tUn2yba5y6l3/N/DXHP3TVHo/h/Xl3L81d1Z6jHLHu3fNXz7p+qNazfeZK9H8O6z5qrub/AL6op1eUJRPT7V2nb+HbWxY2H3Wb5t1YejurRqy1vf2jHFGu1v4a9WnLmOOUTesYo4lqaS8WL7tcr/bEjfdp0N1JcSLXTGRkzea/3fd/u01fMlb+L/eos4N+2ugtbVfm3bWq4mPKZdnas23dW1b2u3+7ToUhVfm/hqveazDB/FWpXKbVntRvm21pfbYVX5mXbXmt942hg3fvN3+7XP33xBZGbY1Rzh7M9cutZhT+Jazbjxfb2q/6yvE9Q8dXUqtt3Vzt1rmoXTf6xlWq94qNOX2T27UPiRCvyrIv/fVc3ffEFp9yozNXmtjYXF0259zL/tV1Gl6IsSqz/wDfNPlNY0pfaND+27q9/iapI4Li4b5marVvarEu1flatKFV/wB6toxNYwjEhtdOX+KtyzgjX+GqcbfNVy3f/arWJRcjbZ/DVy11Hym+9VHbuXduqv8AMjVcRSkdxY6ossf8NTTfvdzVyOn3Tbq6azbzV+aq5eUfNzEbPs+WmqyqtWpLWqd1/o/Wg1iWrOWPduaptQ1aOK3+Vlri9W8Rx2bfe21zNx4va6by1auWUveNeb3TrpNc3XG1G3V2Xh3zJY1Zq838N27XEyyNur1jQYlSNdv3dtcmJp+0iduBn7OXNI2Ldvmq4su/+Ks1m2SNU0ctfK1I8suU+qjLmjzGtavWtbz7FWsG3l+Wr0dxUDNqOepPP+asVb3/AGqk+37P4qnmFym4s+z+7Tluq5/+0P8AboXUlX+KjmDlOgaeoWulT+KsNtW2fxVTm1daOYrlOi+3qv8AFVebVFrk7jWdm7a1ZtxrbP8AxVjzlxiddcayqbvmrHutWV2+9XP+fJO3y0fY5nb5q1jSrVCOaMfiNJtR3NtqRbpnqva6XI/96ta301ttdFPAVJfEYTxVOJnszbmqS3t23bt38NaE1nsX5qjt9u7bXp08v/mPPlmMYy5Yjobf+KrluyxNUe5UqndXu2TctdtLBxiefVx8pfCbU1x8tZcl18rVT/tTzV27vmrHutSaKT5vu16NOieXOvKRevLrYzf3aw9SuPNj+9Tby/8ANX71Yd5f+V/wGumMeU5+Yp3GqTWUnys22rFr4o+6rNWXcSrcK1c/qHmRMzIzVfxEx5o/CegSalHdL96sPVGX+GuRh8RtAzKzfdp0nihZV+8tHNyl+7ImvrhkkZv4awbq8Xc275asXWqLKzNu/hrB1C6/i3blrKUuYUYlO6vPmb+7WHfT7fm3VJeXnzfNWLeX6/Mu6sJSN4xI7jUmVfvNWXcaoqfxVXvr3fu+asOaVvM+9XHKZvGBsNf/AC/LUTXTeXub5aylum8xt1SNcfKvzVlzHRGJJNPv3fNu+Wsi8bb/AHfu/wANWpG3M23bVO6+b7tZykaENvP8yruqfzf9qsvcySbquRt8v96spSNI/CWvN+ZdtWIZ9s26qcLNu2t/vLVqGBmb5amXvGkfdOu02XdGtXJOtZ+jxbY/mb5a2mgXav3a8CrhpSl7p9DSrx5TO83fT1Zqk2Knzf8AjtRSOsVc8sJUNvbxLUf/ALLSLu+Wq8d0v3WarkMq7lpfVJB7eI6GBnX5d1Wo9Nkl+7V7T4ldfm+7XZeHdGhupF3KtYez97lNub3eY5G38PXEp/1bf981et/CEzf8s69w0fwbDLCrLDW1b+D4933VrvjhonHKueD2fga4nk/1bf71b1j8LbiX70de7af4Sh3LtVa67S/CkKruZVrrpYOP2jknjJRPnOP4TyJ96OtCx+Eu+T51avoxvD1uny7Vq1Y6JCn/ACzrX6rT5vhIji5SieJ6b8II0/5ZtWxD8Ko4l+WOvbobCGJfu02ZIV/u1pOlTjH4RU6spfEeO2/w5jgkVvLWuu0HwrHa7flrqNsbt91akj2rXI6cTohU94tWMSxR7a1rdv71YsMuxq1Ld66aE+X3Ty8ZS97mNiGJZY65nxZoMd5ayLXRW8uyjUF8+GvTiebGXKfHPxI8JNYahJMi15zNK1u33v8AvqvrD4heF1uoZG218w+KtJawuJF+avmsfQ5Ze0ifa5dieanymOut/N/FViPXtjL81czMrKzfe+aqrXXlMv8Adrxz2+Y9q8I+IF3L+8r1jQ/Ef3fmr5X0HxH5Um3dXomj+LWVV+b5a1jU5SZQ5j6W0/xCrbfm3V0VnfrPXg/hnxC11MqqzV654fZmhVq7qdTmPPnDlNTWIle3bdXh/wAQrJU875a9s1KX9y27+GvGfiBL+7krCrI5JR5onzx4ig2XDbawPKb+7XVa4m66asXbWSkfnuJVqjObutsTNtrHup9rfNVjUL9fM2/3axbq93bm3fNXjRlKRycxXup2Zm+7WW1w25qsM7Ou3c1EMHy/N92u6lE2iRx38n3W+7WxpMv8X3v9qsdbVfM+XdXR6LpbS/d3L/tVU4mqNvT2X5Wauksdsqrt+7XMw2skTbfvLW9pa+Rtogc048xeutN3tt2/LWPqGg7o2rs7VVlX+HbUslmrL93dXTKXumVOJ4/qVvJYMy/NWbHqW1ufvV6F4q0hfLb/AL6rzHUovs83zVh8RqjptNvVl/3q2F8t4/4XrgbO98qti31lvlVWWt6UuUqUTqrezhZmresbVXX5fvVyun6j8v8AtM1dFZ3v7v5WqZy5pBH3S9NKsC/3quWOoqka7f8AvmsGSVpZG3feq/CvlLHWUohzcpu/2izLuqjcX7JG1U2utrf3f4qjkl3/AMVHIT7Qc1/8tNWWOX71VZP4v4qkt0+7RyBGfKYviTS45Y922vH9csGi1Bl2175qFr5sbLtrzzxB4f3TbttawpyK5yh8I/DLap4kjZV3Kv8Aer7y8A6D9l09fl+6tfOfwF8F+RJHIy/Mzbq+xtH05bXTVXbt+Wvp8uo8seYJS905XUPkmZaz7hvlrW1iLyrhqx5trxttavfPLRTkes26+Rmq83WqN8u75larJIYb3bV6HVFZV+b/AL6rn5H2NVea6ki+992gvmOqmlWVdq1j3lv97bWbDrLRfLu3LVr+0llX5afMHKZ8nyM1UZpV/wCBVpXDK9Zcy7W3UhxiUbpl+as24+9WhcVl3W1d1YyOhGfM2xmqrJLt+X+GpLqX5f4tv92smS427t3zVkXEmmnXbu21Rkl3K396o5Lr+7/DVNrhXrGUjeMQml+b5W3fNWfNcNuZmouLrc33t1Ud+2uWdQ15Rt1O235W/hrNmZn2r/s1dmXe3+9Sw2qyqq7ax96RZj+VI396pI7CSVvmWuih0v5V+WtS10hf+BU/ZCuczDom9vmWtaHRlXb8tdBDpqr/AA1ahsNzfdrqhQMJTM2z0tX2/LWpHpf+zWtZ6T/eWtSOzVF2tXTGmZyqGNHpO3+GoprVYt3/ALNW5cbYl3N/Ctc/ql+qqysy7a1+EzMvUJY4lb5q5PVL1XZtjfw/xVa1bVFZpPu/8Brl764Z/wD4quGrM6IRM2+laVm2/wANZcys61rtFvXbuqH7L/wKvPZ0xMhbdt1dD4fupIJNu6qy2DfxVYht/Kb5V/4FU8pcpHqmg69+7Vf4ttbCztO3y/NXmej37RNt/wDHq9A0W6W42/Mv/Aa66UuU5ZR5jqNLtfNZWat63slibd8tY+m3CxfearV1r0MEf3l2/wC1XoR5TnlE2Fuo4Pm3L8tZ9143hstysy15z4m+IMdlu/fKteM+KPibJLcMsUlEqsYlRpykfRmpfFW3gX/WLXm/ij4yfeVZty14RceKry6bb5n/AI9VCRpp9u5mauSeK/lOuODlI9WtfH02qXSqrfLXeaLF9sjVmrwjw7uiuN3+1XtfhHUtkarWuGqylL3jplQjTidhb6Mr/wB6r0OjRo33aksZ9y/erWhRa9uPvHIVbewWL7qrV+GLb/tU9YvvU7b9a1jEy5hyvViN6qr96nRt81AFyOX5qtW8vyt/drLWX5qtRy/LQBsRt/6DTlVd3y1n289XI5asn4i1Zp+8rptPdfu1yquqt/FW1psv3f8AZrUI+6dNHt8uuX8VaitrDI26ta4v1ihbc1eR/EbxaqRyR7l3baiXumkpcpyPiTxQ095IqSfLurS8H2cl1JHI/wB2uL0Oyk1bVPMZW8v+9XsXhvTvsqrtX7tcvLzSNY+7HmOy8O2Sxbf7tehaXtSP5q4PTbhYtu2ukh1eOKP5vvVrKPulQl7xuTMqyfL81Cyr/DXL3XiNX+XdU1jqP2jbXj18Nze8e5hsV9k6yGX+7Un2r+61Z8bfL8tDO27bXgypSjI9r2kTQa8+Wo2v/wCLdVeOLeu6m/Zf8tU/VakiJV4xJvtr01r1vu1Nb2DN/DRJYbGrrp4CUjmljqcSm0sj/wB6o1SSVa3rOwVo/mq1HpapXVHL4/aOaWYfynM/2a0v8NTR6C38K11EdvHE1Sbo0rpjhKcTjnmEpHP2ekLEy71raXTY9v3VqG6nVJPlpy6luj+9XZGlGJxyxMpFyOyjRacvlr8tZraj/DULX++tY0zllUkXrxl8uubuLj7PNWhJf/7VYOpTruatYRMZfzGst7uj/vVm309ZtvqX8O6q+oXi7a0jH3g+yTQ3+xttU9Ul/iX5qx5r/bJu3VI1+s6/Nt21r8MiY+9Eha8Zaq6hL5sLbajuJfmbbUMku5du6qkSjHkna3bbVe4vFuI/lb5qsX21lrnbi48jdUsqJT1hGT5q5O8v5IG+Vmror6/WdW+auT1Z1+asJSNYxHL4j2NtZqSbXlnVq5S6f733qoSXkkTfeVl/u1xymaxibuoakrs22sG4vN33W+Wqsl+zVXknV1b+9WEpG0YjpLj/AGt3+9VOTbuprNsbduqNn+b/AGawlI3jEbv3U/d833qg37+tNZ/mrM1vyk275qjk+f8A+JqNf96pI181vvVHvFfEZsyfNuq1p8DSsrVcbTt1a2k6cu5arl5g5uX3SCz0vzfvbq2YdLWL5q0re1WJdu75qkm2p95ttdkaRhKoNs4vK21cmuldfvbaqxyrtqG6uFrT2UTP21QJJay764+9/s1M0++sm+l+9WcqcS41JBHfsjfeXbV631Hb838Nc75v7ymtcMm75l3VhKMTop1Jcx6Vourfd+avSPBOqK14qt92vCNHv28z5Wr0Pwjq3kX0a7vlr5mvHlqcx9DSqc1M+tPDMqy2a/3a3LX5pK4nwHf+baqtd1a2/wC83V6tCPNE8yvP3jY0+3+Za6K1RdtYtmm2tKG4rt5Tz5SLkjfvKmjbav8AcqGFN1R3UvlbqLDjIddX+3+Kse61n5vvVR1DUW3fLWC115slcdWR6VE7K1vFl+bdWgsvmtXI2NxsVa6Cxul/iauaJvKXKbC2rP8AMtXrNmX5WqG1uo9tTb13fLWkYnPVnzRNa3b5quffWsu1l+Wr0b7l+9XdTkeNL4jn/EVks8Mit93bXzj8TPDKpcMyrt/u19RX1r5qtXlvjrw+06szLWGJp+0ietga/LI+UdQ0STd93/erldW01oNzf3a+gr7wvuWT93XC+KPCX7tmSOvnZYaR9bGoeKw3rRXDLXYaTeyOsahq5/VNJ8i82/d+b+7XSeF7XzZo933a5ZU+U3jU5j2r4b27S+Xur6G0G12W8deL/Dew2eXXummoqxrXZQgc1Uq6wmyFq8V8aQSXUjLErM1exeIrj92yrXL6Loy6pefMu75q87McTHC0/aSOeX8M8Dh+GWoavdbmjba392t7/hRE391q+stF8FW9vCrLCu7/AHa2v+EbT0/8dr8vxGfV+f3T5mWVKo7uR+QbW8krfM1V7jSZP7u7dXb2+jLu+ap5tLXy6/UPYcp8ieY+Q0TNuVlqRZ1SP5ttbniCyWJW+X7tcn/y0qeXlOiJqaekct0td3oaqreWv3a86s5fKm/+KrstB1RfO/8AiaJSOqHL9o6S8t1i27V+anW/yt92sy+1xXuNq/w/LUsN/u27dtTc5ZSOit7pYl+b/wAdrQj1Rdu75a59Zd/3v4qhk3IrVvE5uYi8UapvVtvzV5frVwu5mrtdaiZ1/wBmvOfEFrIzNt3bqiMfeNImS2sqn3Wq1pusszNtbcv+1XM3FvIu7dH81SWfnRMu1d7NWx1RjE9M0O/81vvN97/gNddHfr5iqtee+HYptse5a7CxikaZfmrCQvdOotX3bd1bOzdGtZGmxM8i11KxL5aqrfL/AHq0iYzOcupdjf3ar/b1+7uq1rkH9yuXmdkk2tVS90xjE3mut7Vas5dzferBh+6rN826ta1/vVlGoaezNltsq7qrR6Mt7ceWq7t392q32pkb/Zrf8HyrPqkO5t1ddOr7xPsz2j4W+Gls1h2r93bXtkcX+jqtef8AglI4oVr0S1ZZY/lr7HC/CKX8pxfiKLZI1c6zr81dp4itflZq4Wb91Iy16R5q92RXn+/VWb96v3qkvGqqsu5fl+7QaGbcbdzVTuIt1WtQbb8y1RW4VvloCJi33mRN/u1Rj1FourV0VxEtx8u3+Guf1DTvl3LUSiXEtQ6srKtTfaFlX5a424aS1apodX2r8zVlzcpvGJ0Un3vlrJvl+VqI9WV/vNUcl0stHMHKZdxEzfd/8drNuLVt33q2mZd3y03yll2/7tQVE5O4s5Pm2rWfcW8ir8q/NXeLpy/NUcmhq/8AdrPk5jTmPO2tZPmpv2Vtq/LXfN4c/i21Gvhz/ZrP6uP2hw8dgzN8q71q9a6cyqv7v5q7CPw5sb7vzVch0FV/hrSNLlD2hy9rZN5a7V/76rSt7Nn+X7tdFDoi/wAK1ej0nym27a19mZe0Ofh075q0rPTf71aCwKn3akVliX73y1UYk8xIsXlRsrVn3l4sSt93bVXUtZjiVtsn/fNcfqmubm+9RzcocvMaWra2vzfN92uL1TWWZm2/dao77UWdvmbdurJmXc25a46lX+U3jAhmffJ97bUKxM6/NVyG181v4quW9hvVVrk5ZSNzKWw3Nu2/NU8enfN8y1vQ6b/s/NVxdO+XdtrSNIjmOd/s5U+Vqjms1RflX5a6Cay+aqs1rR7LlL5jBhRopP8AZrqtF1H7Lt+b/arJ+x7vmb5ttQXk/wBlWs+XlA7G48Wrax7t1cH4i+I3zNGrVy2va9I25fM+X7u1a464uPtX32bd/tVEq8olRp8xoa14muNRkb5m27q5e4iklb5mrUhiaVvu1ck05nX7tYynKR6FKnGmYdun3a1rVN7fN92q62bRSfMv8X92tKxi2r92oOs1tLtdi/drutBuPsrL81cnpqr8v+7XSae67Vruoe6c9U9M0W//AHddZZ3S7V/2q8z0m82Mq7q7TTbzcvy/+PV7lKoedUidVHt3VMq/5aqNrPv/AIv++q0I2Wu6MjmkQt8/8LVCzbFq1Ju/3qqzLsoIBZatRt/wGstW2NVqGVaCzSjba1XreXf/AA1jxy/xVpWcv7yriQa0Keb/AL33q1rPbEtZdr1qxdXXkW7VpEa+Io+KNeW1tWXd8teE61dSa9qixr8y/NXZeNtZbc0at8tZPg3SftFx5zL/ALW6uaUuaRUY80je8I+HPssK7t26uytf9F2r/FUljbxwW6rtq1a2Xmybm/hrSMTWX8pYt7jyl3NVPUNe2/KGpurT+UrbW+X7tZun6a1/JuZflWnIj+7E0tLSa/b5mrsLHbAqrWXa2a2sf+1Vrz9rKu75VqOTmNY1PZ/CdNpt15s22tiaLZJ81Y+gwebIsla2oS+V8zVhKlHmOj6zUjE0tLiVl/vLVqRY6w9Lv1Vamm1H5vvVPsTOVaUomxC8dV7ydV/hrNj1L5fvVVurzePvVpGmYykbFjefNt3Ve/tGuPtbz5v9n/aq1Jf0cpMZG5Nf/N96qbaptZqx5NS3r8zVRm1HdurXlFzGxdap/db/AL6qNdUbbXL3Wo/N96qcmqbP4qrkJOwk1f5vvbaq/wBr/N96uRbV/l+9VVtZ/vNT5QOyk1f/AGmrNvtU3/xVzMmrM38VV5NS3r8zUFfEa39qbJvlai61HzVrl5r/APebvurQ2pb1o5iY/wAppXU7bv71QrqW35WasWbUdjfK1Z9xqipJ975qOYDqJNSX+JlrPm1SPc392uZm1nZ/FWbda4v3lao5ionTXGrLtb5vmrl9U1L5mbdWPca9WPfaorq21qylUNYx5i5davtbaWrLur9ZfvNWTdX/APF/DWdNf/M392uaUzWMS/dN97bWLfP95v4ttNbUqpyXXm1zSmdMYcxXZ9m3a1N+0M26myN/F/DVdn3NWJryljzfmpvm/wB2q+/e3zN8tOjbc1QVGJJv+X7tCpvZfl3bqkji+b/Zq1Db72oNJFeODc1alnZ/L935qbHbrF91lq1DdRxN/DWkYmbfvEzW6p/s1NZsqN8v/j1Z91qK/wALfLuqFdUVW3K1bx5YmEuaUjqPtHy/NVO4uFdv/iqx21xW/iWs2415dzfNuaq9rEUaXMdYt6v3f7tVLq/j3fe/4FXKf298q7qqya2r7t27bWftR+yOma/X5vmrNuLqN2+ZvlrC/tdtv3laoJL/AHLWUqpcaZrfaFb5qjWVXk/h21irqKqv3qsQ3vzfw/3lrL2ptGJ01n8ki11Wh6j5V1D838W2uFhv1/vVpaXf7LyP5l+9Xm4iPMd1KfKfaHwtvGuIY/8Adr2K1Coq14T8GZftFrGy/wDPOvdF/dQx/wB6uuhHlicleZqQy7vu1et/mrJ0963LVP4v4a6zjNS3ZUrN1yVfLZlqw0u2svVG3r833ag2iczfS/erLWVd1XNQb7zVhyXXlM1edV+I9Gl7p0lvKqKtWv7R8r7rVysN/wD7VR3mqMsfy1mdPxHcWviFV2/NW5p+trK23dXjNrrLNJ/EtdJpustEv3qiMypUvdPYLe8X5a0rW6XdXnOm69v2qzV0mn3+/b81dlOZ41enynbLLG61z+uadHdK1TW901WPv9a64mVOpynm+peF13MyrXC+KvDm2OTcte+TWSsrVyfibQY57eT5a5p0uY+hoYv7Mj4p8cWH2W4kp3ge382ZV/u12Hxe8NTWrNIkbMu6sP4c2u64jbbXhYmnyyPZw1SNSR9CeA7JUjjr0qOdbeOuJ8J7YoV/3a1NY1dYIW2t92tKfuxNakeaRn+KNZ3Kyq22um+FsH2qNZGrxXXNb+0XXlru+avob4T2GzS7fcvzMtfGZ7X/AHXKYVfdien2lqqRrVnylp8SbUp24etfEQwtOauzynLU/JyPa235v4aJNrL/ALK1j29/8y1Ya8+X71fq/MfnZg69Fu8yuJawZJP9qvQLyL7QrVhzaWyM3y7qwnKRtCRy6wLu+Wr1m7fwf981NJZMkjbl21Zs4Pm2/NXPKUjcZGjfebdW9ps6/L/49WXNtiVlZaq/2j5HzfL/AMBrOFT3iOU7Zb1d38W2pJLpfl3SLtrhbfW97ctVibW2+81d0ZcxEoG1qV0rN96uXvrdZW+791qr6hrzeW21v/Haz49X81v9mr5hxG3Gkxuzf7VWNP8ADSvNt+X5f4qsx3UcrKrVr6fKqstHOam1oegxxRqwX5lrYWwWJvmpNLvY0j/h/vUt5qS/My0ubmIlIms7hYJF+b5a1G1dfuq1efyayq3DKrVcs9UZpF+9Wcp8sjPl5jqtQlVtvzb65y++80n8NS3V/sXdurndU1JVj+9VfEbRjym7b3S+TWjYzr/s1wcOr7W21qW+s/NXKaxOgvp18z5WrT8F6ksWsLtauKvNUXa3zL81XvA9/v1iNVb5fvVrTl7xMviPsDwnqjLbx/7tenaHeebGteN+EVZrWP8A3a9E8P36xSbf7tfoeF/hxOKpL3jpNYt/NjavNdci8qZmavUt6yw7v9muF8VWvys22vRiedV92XMcPcXHy/N96q8Mv8K/dqO6f9583+7VdZdrUjSJNeJvWsGRmikrc83cvzVj30Xzf+zUDZYt5fNomtVl/u1lxytF/F81XI7req/NURkaGLqmkq+75fmrkbyzkt2r0i42yrWHfacsu5gtEo8w4y5Tg/tUkTfeqZb9t3zVpahpDL822sS4spIm+Za45LlN4yiXVvf7rVZt7j5l/irnll8pv+A1NDefdo9oVynXW867vm+7WlC0cq7flrj47+tO11FV+81VGQpROlWBad5Ua1jx6p/tVYXVP3fzNW8ZGfKaHlR1J5UaVm/2oq/xfLUM2sqv8VVzRJ5TaWVYm+X7tQ3F+qq1c7Nr2z5las+41lrjqzbannDlNyTVFasvUL9kX5f7tQ2srPUV8q/dX7v3qyuaRiYWoXkjL/FurBuHb+Kta8lVfu/+PVjzP5rbdtc05GsPdKM26Vm2q3y1JDaszVct7Bm27lb/AIDWxa6W3yt8u6s4wkb8xnW9h935fmrTtdO3bflrUtdLb5d1aUdht210xpmEpmWth8rMKGtdi/LWt9nXdUbW7P8AerTlMTBkt97fNUbWSru/9mraa1Xb8tV7iLau5qnlNInPXkSqrbvlriPEF5t3KrfNXWa5eKqt822vNdYuvtEjfL/u1w15ROmn7xzuoT+bI22qkcSuy/LVuZNzLu+8zVNbxfN8q7q85noR90l0+y81lwtdFb6X5sa/eZqg0mzZ1WuxsbNUjX5f4acDOcjhtS0Zlj+7/u1n29m0X8TNXea1bxpG38NcntXztq1vE0p1JS90msV8qT5q3rH5NtZEcWxd275qvxv5Um1m3ba6Y+6aTOgsbpYm+9XXaLqK7fl3f8Crzf7V/lq1tN1Zottd1ORySPXtPv12/M1bUN0u1f4a8x0/XPu/NXRafrfy+WzfNXo05GEoncKyt/tVVuEZKz7PVFZVZvvVea6V1rpMpRKbfxURvt2rRMvzUxelEQNGGT7q7q0LNvm/3ax4W+Zdv3a1LVqsk6Czf+9VPXr3bC237u2pIbjbHXP+Jrr92y1RBwGtS/bb7b/DurtfCtmtvbq235q42xtWur7c38LV3ljKtrb/AN2ueJ0RNyS9Xcsa1ea98i1bdXL6fcNdXG6tbUlke32rWxlf7RTkvWvbhYR/e+auwsbVbW1VdvzNXJ6DYeVcbn+9XULer53/AFz/AIaf2hw92JoTSqjKtYt5e7bii6vPNkb5qy7ht8zUxS949C8L6yu1VZq6DUrpZYW+avH7HV5LWT5m+Wukj8S7ofvblqOX7RXNzR5ToLW/8hmXdTZNU3Sferl21f8AiVqj/tT/AGqsk6yPVNn8VR3GqLt+9XJtqmyo5NXbbQB1EOpLuqSTVFrj/wC1FT+L5qa2rUE+8dRJq3rWbcavXP3Grbf4lrPm1Te33vlqeYo3rrVN235qoyap/tVz82qf7VU5tRX+9/49Ucwcp0Umo1Rk1b+83/fNc/Jq/wB5d1UZtUqOYrlOmbWf9qnLqyv95lrh5tU/2mqP+3Nvys27/eqeYvlO2m1Ff4mqvJqi7a5D+2/73y1Uk1n+LdR7QrlOmutZ2t95ay7rWd275q5+61lk+ZttZNxq3zN81ZyqFRpm/cazt/irMuNX/wCmlc7cX/3m3VQbUv4t3y/7VYSqGsaZt3WqVn3GqN83zbv92sma/Z/u1Vkn3L97btrmlUN40zQmvGdm3/LVFp1/vN/wKqv2jdu/76pjO26olUNYxjIlknbd81Madv7tVmlXav8Aepm/Y33t3y1nc0jHlJ2uP71H31+VfmqFWV9q1JGuxfvVHvFyHRpv3bv4Vq1DEqLuao12xf8AfPzVDeX6qvystTzFWLzXSpt3VH/a6xVy91q/zNtb5qoreNt3bvmajmIOum1z/aWqba9/tVy7Stu3bvmpsMu/5d1EqvKPlOik1tt33t1UW1eT5ttZ7bv4mqHf+8rL2siuQ2P7Sk21XmvJHqnH/tVLtqPalcvKSrcNu+9T2nbd8tV9tSxrvqfaSDlBZfvLu+aj5t1OVG2t/FUiwf726jmArtu3U6Fvm+9t+WrH2Vm/h+7U0enN/dpANt7pq1NJlZ7yFf8AaWq8OkyV1Hg3w9Jda1Cvl/d+al8RMpcp9afBFGis49y/w17s0v7mP/dry/4U6N5Gnwttr0yRdjL/AHa9KMTklL3DW0tN0a10Fum1aydNVVVa2o2+VaoiI1krJ1L/AFbbq2ttZOrJ+7Zq5J1DspxOF1KVt3y1izfPWlq3+vastX+Zq8+dT3j0qdIr72X+Gqt5dN5e35mrW8hXX/arL1Czba1ZSkdMImPDdb5q3LW8+WsGO1bzK1LGD1rmjU942OgsdSkik+9XdeHdW3bfmrgbOKuk0n91J8tdlORxVaXNE9SsZ1l/irUjl+auP0e6b+Kuit591erTkeJOPLI2reLzaLrQftUbfLRp90qtzXUWdxG0db8xMDwXx18Oft6tuhry2P4fNo155iR7f9mvsS+02G63fdrj9Y8IQz7tsfzVlOnGtHlkehhsTKhU5jxvS7prKHay1i+Jtc+VtrV6Fr3gtkjZot27/ZryPxN4f1KKZl2+atePVw1SnH3T6eGMpVDndNZr/XLdfm+aSvsb4dwfZ9PhX+6tfJ/g/RLi31qFpYWXbX1R4J1FVt41/wBn+KvzzOqNSXu8oS/efCelL0pazl1aPb96pvt8frXz1PDVLHnezl2Px7h+Vvl+7Wpaxb23Vl2u3crGug0/buXCq1fpR+djl03zf4ajm0j5d235a6Szt12s3yruqS6gVYfu/wDfVdXsoyiSecXmlqm75f8AvlaZa2DIu5VX+7XTXkH/AAKqslqrQt/e+9WEqRcZHE6sjfvGrm7p9yqq/K23dXYatErfLXL3FqyfNtry50veN4SKKytuarjKzR7vvf71Z6p++rWhT93WsInQYd9ufd/E38NSaXpcl0ys33f/AGatKaz+b7u2uk8M2ayyLurTlIsUbfw5J8vy/drSh0uS3X7u7/ervodJjWGP5f4d1Q3FnGu6q5TmlI5O1SSJf4lp0zt5O5q2pIo061k3ksfzbfu0GZzMyN9oZq2tHXzV3N92se+uFgZf7zVraPP+5jqeXmkdcC5eRbFrkdaVvtTL975a6q8l3KzM3+1XN3m15GY1qWZLfutu3/x6pFupN33qddQblX722pLO383+H/vquWURIjkl82NfvV0XgHd/wkEbVjtZ11/wx05p9W3Kv3flrSnH3ipH1j4JTfp6tt/h21uRztZ3S1T8H2vlaeu7+7U2rK0Tblr9Ewsf3cTysRLlkd1pOo+bDVPXrX7RG21a53w7qnzbWb7tdorrdR12RlyyMZx9pE8d1rTpIpty1i3Eu3/er1jWtEWVWZa8517SGiZtq1rKPMc0ZezMu1n3N81WpLdZVrFjZreb5lrWhn+XdurM6oy5omXcWu1m21nzS+Uta19PsWuV1C92NUSLiakd+rKvzVJ5qstc3Df7P9qpo9R2t96so1DXlNS4WOVdvy/8BrDvtLVlarTaiv8AeqP7Yr7vmolLmGc3daS3935aotYMvzfw117NG1UriBWX5VXbWUomkTnliZafH8jVoTW8aru/9BrNupVXdub+HbUFfEWPtrL8u77tN/tbZ/F8tYdxequ3b92qM16397/gNZyqcpUYnTSay235Wqi2ryO33t9c+1w3mfe+WpI1kZvlb5azdWRXKbS3rStV61VpW3NWbY2UjyL96uihi+zw7a1hzEy5RrXS26s3zVg3mrSMzVa1afcu1flrNt9OaWTd97/erUyjIp/vJ9275quWOls7L8tbmn6Gzr8y1vWuiKnzbaUaY5TMfT9J+X5a2odJ27flrWtbDylq1HFtXbtWt4wMnU5jLjsFT+9Q1uu7+GtKRfl+aodi/wB35a15RXMuS3+9tp32f5fmrQ8pWb+GmyKsUdZBcyrpViWua1i6VVb5q3tYuli3fdrzrxBqPzMzfdrKXulxOc8SX/3vm+9/DXH3T7t1al8zXEzfM1UWi+avInLmkejS90z9m9trL8y/N81WrOD/AGfmp32VtzVqafa7m2/xVycp0cxqaLa7m+Va62GLbHVDSbVVVdqrWrfOsVu3+7XTGJzSOM8VXqxK3zferz9tbX7Uy7vu1veML9YvMrzGa8b7RJ81TKR1UI+9zHq2l3i3Ua7fm+X+KtL7q7q4fw3qLJ/F96u6tX82GuulPmjym8o/aK8zrTobhkuPl+9TrqD+L+Ks/c3mfxbt33a6onOdZp9/v2q1dBY3vzfebdXB2t1s+/8ALXQWt7u27fm/2a6YTM5RO5tdSZ2+992tm31Ztv8Aeb7tcPY3X8X8O6ti1uv7zV3RqGFjrPt6vU0cqtXMw3Tbv9mtGzvfu/N/DW8ZE8p0cP3ttXrb71ZVvLuVfmrRtWWtSDa3bY/lrk/EVxu3K38VdF5q+TXK60n2htq0ElXSbfb8zL/s1pahefZ7f5vmqO3i8iH71YurXXm3Sx7vu/w1BbZ2HhVflVv71dtDarOqrt+7XC6DOsVvGzfersLHVF8n+622riL3fhI7zbYN8u2s9b/5ZG3Vm+KNcXzG/efdrPtb/fbszUcxPxGw1/vapIZ1bc1cvJqP7z71XLe/2R/eqCol64ba38W6q66iyt96s+4v1dvvNVGa/wDvfMtEpBGJ0kOrVM2o/wC1XGx6j833lqaTVPm+9Ucwcp1Daj/daoZNU+b7y1y7at833qqyap833qOYvlOsbVP9qoZNW+981cjJqn+1tqrJqn96Sl7QIwOsuNW3VUm1f/a21yjap/tVTm1RqiVQr2Z0k2r/ADfe+Wqsmrq392uXm1dfl+aqtxqnzfeXbWUqpcYnTTavv/iqrNqm3+Kubk1RV+6ytVSTUd7N81ZyqmkaZ0M2pfeqq2qN/wABrAbUt7feqtJf7m+ZqylUNY0zek1fZ/FVVtZ3N96sOS6ZqryS/wC192svaBGJtTap/tVRk1Lc33m21l+b833ty0ebuap5jbkLUl18rVXaX5qh3t/e+WmtLsrPmNeUl3tuqJm+Wo2l+ao2l+Wi4cvMSSP8zMv92m7m27lpu/8Au1Cz/e3fxVkV8JLuWkj+dvm20Rru/wC+asL8u3/dqublAI1WiSVYmaobi6WJV3Vi31+zsyrt21ze15TSxeutU8r+KsO81H7Qyqu7b/dqCS4Z5Nu5vu/xUiq391lqPaDig+83zVIv3dtCwNt+apY7dnqeYohk+981LCu9uN3y1N9jkdvlVmq5HYNu+VW/2qnmLKbJuqHYzszba3o9OZl+7Ui6I27ndtqeYnmMm3iaX+Fqtf2bJtauis9G2/w7q2IdG82Pd5fy0vaRMpVInFw6XI+35avQ6G38K12lv4fVFVq0odGX+Fan2kTJ14nDQ6CzL92rMfh/+La3+7XfR6XGv8P/AH1UjWEaVPtYmDxUTiI9BXvU66csS/droriL/ZWs24Zot21aylXM3jCO1s49u5V+au++GujR3GpKyr8u6uHsfnk+9t/3q9s+Eum+bMrfL96roSlORk8RKp7p9EeC7BbXT4f4K3pIt0i/71O8O2flWK/L/DW5b6d8ys1e9Eqf2Yk1nFshWtCHrTlt1SPbU0MS7qicuU3jH3hyp8tYOtP8rLXQXDbFauX1aXezV5U5HowicXqkX7ys1bf5q3Lpd8lRx6bu+7Xjzl7x6lOXulG3iouLPf8AeWtSPTWVvu1cjsN/y7aPayK905FdL/efdq1b6X833a6iPS1+9Uy2Cp/DXPKZrGRgw2bJ/DWtp9u26rX2X61Yt4NrVrTr8oSNrT4q3rPdtrn7FvmrorGVX2172GrxkeRiKRa+ZPmqaHWZIKdsV46zbqLbXpnmxib0PiD5vmar0eox3H8VcPI7I1TWt+0VRzGnszsJrOG4X7tc3qXhK3vJGZ46vWuosyr81aEd1vbmq5ifeOTh8DW8TbljVa1LfSGsl+T+Gukj2stOmij215+Jw1Op8R6uFxXsTlZLq8ib71WxrEmPvVfkslduKb/Z3+zXiSy+nfSJ7UcwptH5L2epfvFUtXTaXe72+9Xn7M1uy10Gk37bvvV50anKfmko8x6NZ3ioq1NeXq+SvzVzdreb13U661Haq16VOr7phyk19dL81V2uP9HXdWTdXvzN833qsNLvhj+b+Gs5T5hxiZ95F5rMtYOoWv8ADXTNtZflZqy9QTcu1a45GkZHITQfvFrZs4F8uqdwvlN/u1qaf80a/wC7urHmOiMireRbFb726tTwjcbGXc3zLUN1Fuj/AL1V9H/cTVpKXKI9Sh1FXt/92sW61H95t3VRtb3bDt3fw1nzS7pGbbWXtY8phKPvFi+1H/arn9Q1H5drfNUl5cM9Yt5LuZdyq3/oVTzGkYkdxK1xIq10WntsVfvfLWLptq0t03yt8v8AFXYWdh+73f8Astb05G8Y8pWuPlhZl+Zf9qsiOyaX71dBfQbdsfy0Wtqq108pzSl7xhzWC7VXbTrez2blXbt21sXEGxvm+Zapyfuvu1M6QRqe8Z91FtWvTPgrpfn3HmbflZq8zutzba98+B+l7bWNv9ndWmGhzVonT8R75osCwWK1X1aLetalvFstY6beQb491ff0PdiePX+I4lbhrC4Vq7bQdcW4XazVx+sWX3vlrL03VGsJtu7atasxhI9mZFnjrlfEGjLLubbVjQ/ECzxruata423UdVTkFSHMeO6tpPkNu21kt+63V6Nr2nL821Vrz/XIPI3baucftGdKfL7pg6le+VG25q42+v8AzW3K1Wtc1HZJt+aud81rhm/dstcM5HbH3i557/3qdHdfN975ao7W2/LRtZfm+auY6Imr9qZ6ha6ZW3bvlqCFt6q3zU5ot/y7flrTmJG/2k33t1OXVN61TmtWRvlqmySJUylKJpGJqTX+9ax7q83M38VDK275d1QSKzN8q1lzGhUb5/l206O13Vct7NpZPm3L/vLWxZ6Wsqr8u6s+TmkHMYlvozStytbum+H/AO8v+1XRaboa/L8q/wDfNdFZ6XHEqr5f/fVdcaZjKoc7Y6Ds2tto1C1aJWXbXbLZ/L/DVO60v7R/DXTGBzymebx6RJdTbmX5W+7XQ6b4c2/eWurs9BVV+Za0o7JYl+7Vxphz+6c/b6MsS/dq1HZr/drWfvUbfI1Vy8pjzlFrXatNa32VebbuaqsjbKZUSjItVV+ZlWrE25v4qjj/AIv71RIr4gkTYvyrurLvrrbHWlcNsX/drkda1Hyt23bUGljF17Utm5v4VrzvWr3zWb5vl+9WtrWqNKzbNrVzcn+lfMu7/a3V5teZ1UolD5nk3L92k+z7m/v7a0I7Xf8Ad2rU62TfdrhOzm5TMjg/3q2tJtfur/eqFbVlb5fmrW01f3lFg5joLG3Xy6oeIJ/s8Mn+7Wvbv+73L8tcp4wuP3bVXNyxMzyrxVetLJJ826uPjt2nmroNc3S3jf3ajsbDa3zf71c7PQpfCSWKrbsv3a6jS9ejRtrbf92uR1C4WBW2/erHh1tluFran7ppzHtUcq3q7krLuomib5fvVm+G9X83b8zVvXFv5qsyrXoQnGRM4faKcMv3f7v+1WxZ3XzLu/hrDZGi+X+7U1vPt27q15jL4jrrO6+VdrfL96t6zuv4fl3Vxdje7G27vlX5q6Czuvu/NXTTmYSidIsm/wDi+WrVrLWPb3C7flbdV+3l+biu6MjE6GznZF+9trYtbz+9XN2/3KuQ3X3fmreJEjrvtW6qMlv5s38LVWs7rf8AL/FWvYqr/M1BBRvlW3t2rh5G83Vl/irtPFE6xW7ba890uXzb5mb+FqJSD7R6Day7Y1q//aLLbt8y/LWDa3G5adqF15VqzUB9o53xFrbPeLGvzf3q0rG//wBF+9XnurXjS6su1vl3V0tne7rddzfL/drD2hUI+6X7y/2MvzbfmqWPVNsfzNXNX163nfNUa3n+18v+1UyqFxidHNqn3vu1nTap/dasWS6b+9VOS9+ZvmrKVQr2Z0C6p/tUsmqbV+9XMNf7P4qj+3/3ttT7Uv2Z0U2qfL96q7apuX71c7NqTfN/dqFr/b95qy9qaRgdBJqnzNVaTVl/3q51r9UZtzbv9qqk1/8AL81ZSqmsafMbzapu/i+Wo5NRVV+9XP8A2zd83/Aaha6b+Kp9oaez5YmtJqn7xlX5lqu1+zN/DWb9o+7uprPu3Vl7QuMOU0Gum2t/dqPz2+Xa3y1T83+Ld8tOV/l+X71HNIJRjzFppfm+9Uay/NTVfcv+01N37W/vUySf+Como3/LQ237tDNIxI2+9TZPmp8jqrbqgklqC+Udu+7Ucj/71RtLuqHz9/y0CHtUdH32+9SLu/3qkoFf5qmjXfTreDfIv8O6ui0vSd+35WrCdXlM6k+UzbHTvl3NV7+y2f7q12ljoKxRr8u5f92rE2kKi/KteTVxX8p5sq8uY81m0PzW+792mf8ACHrcfMy13k1gqfMy0+FI3j27V+WvOjipcxUcTI4NfBattVY1qaPwUu77td9bxRtIq/db/dq41uu7b/7LW8cVKRH1mR5u3g9Yv4flqGTw8sW3/wBlr0q6tVSHbXO3SbPm+Wuv2suXmHHEyicyukL/AArSNYKu7btWte4RlX+Gse8lb/vmuaVWRX1mRGqLu+X+GtS3ijl27q51pZNzMu7dW5pssjrHuWiNSRMqspGwsSqvy1NZy/NtZaj27/4f++aLNGikbdUSkYc0jchZfl/76qzvjTd/49VS33bd1NmlZF/8drOU5ElhrxU+XdUf2/dtX+GsG4utky7vvUsd+qyfLItIg15HWVqrzRLt2/3qr/2j/tLVWbVF3bd1Z85XKXrNNrf7Ve+fBeLesf8AvV85w3/zbt3y19MfAeLzbe3b+981ergZ80uU0pfEfT3h+1/0Na3o4lSqOjxbLWNa0G+Svo4na/iGyS/dWpoelVd2+TbVpfu1y1ZHTSiV9Qn2rXJ6hPuat7VpdqtXK3Uv7xmryK8j0KZTk+ZquWaKzLVVqI9yN8teZf3juidRa28bLVz7BHt+Va5+z1Jov92tSHVFf+KnGZdi4tmtV7iDb/DU0N4r06R1lVqzlyyKjEzdvzU7Ztok+So2lrCMTYsRy7fu1pWd/tb5mrFjlo+1bG+WvSoS5ZGdSHMdhDf/AO1Ukku9a5+xlZ/vVuQ/NHX0FOcpRPCqU+WRXk+/UflfN8tXGi+b5ak8j2qZjgFm9blu9YsabauQy7K5va8p0+y5jejl2r96myS72+Wstrr+7U1q7N8zVXteYn2RtWNrvXc1XvIWs+G8WJaP7RP+1RuRy2PxruE/ef3q2NHtd+2sm3ullkWuu0W3VtrV8ny80j5j4Yly3t2f71NvIv3asv3t23bWxHa/u/u0SWv+y1dcY8pzcxytxbtu3NuqwreUv3W21oXFl8rbl/4DWLfM0X+zUyiEZEzT7v4qp3XzNUMMrNJVr7PI/wB5fmrA0Oduov3zN/DV3T/l21dksGZfu0W9r5X8Nc0olxJli3L97/gNU1tdszfLWxDFuj+9VW4T95RP3olDVl2xrUMk+xfm2tRJL5Xzbt1YuoXv3l3VhCHvAOvr1fmVG+X7vy1nxqztuZflpY/3rf8AxNbNrp26Pa3zV28pZN4ftfm/3q7S1tVijX5axNPtfIWOt+NvlX/drWMTpjKPszB1b/j6+X+9Ulvt21HdW7SyMy/3qsQwbV+bdXoUjy5fEQ3j/LurDvG+981b11AzR/7Nc/cQNK3zKrUV5Dh8RCv73y2X/wBBr6e+Ddn5VnDn/Zr510Ww3XEKsq7Vavqj4X2XlWMa08B71Y7D0ppdrKv8NXmi82OsO8l8q4XbW5p7+bGtfbxPKl70jndUst6t8tcDrVm0TNj+GvWtQtflbNcbrmnLKrbVrf4jj+E5fQ9bktZFVmr0jR9XW6jVa8f1KzktZty/Ita3h/xG1qyqzVj70TeMoyPUr61WVW/u1w/iTQ2ZWZa6jSdbjvV27q0Li1jul+7urphMwnA+d9Q8KzT3Tbo2202PwbsX7te4XHh+H722su40RV/hqpQjIISlTPH5vC+1fmWs248PMu5v71exXGkr83yrWLdaMu77tZSpRNvayPKW0tot1RsvlfK1egXmjL83y1zuoaQ3y7Y65pUzaNQ5tk+b+Flqr9n3t8q1uf2NM0n3flq5a6Cz1l7M39oc2ums7fdqaPRty7V3V2lr4fX+Ja0odE/2auNIPaHD2uiN8tblnpOz/lmrV0kek7G+7VqGy2t935a0jAylMy7ew27dtaVva7f4avW9mtWlgVFrWMTOUjNb5V+b+Gq63CpJ81XLr5Pu1kzfKzUyImgt4tDXivurFa6/h+7Uaz/LSuXyms11uao2n+b/AHaz/Po82mHKXGuN/wDDVWaXY38O6mtPtX71Zd1O1RzFcpYaVXVvm+ao2fbt/wB2qqy7Nu6kkl2LuqOY15SLVL/yoW/2a838Rao25tzfLtrp/EGpfK3zV55qUv2hm/irmqT5TaMTJZPNmZvm/u1ItqzsrMq/dqzDb/dq/DYLu/i3ba8/l5jqM+O1+ZasfY2+ataOw21J9l2rWvITzGH9lbd92rFrb7WrSazojtW/hpSpEcwNLsj/AOA1x/iyfzdy12jWcjR7axdQ0RpW+dfl/wB2s5UpBzHl/wDZbXEisy07UEWyt22/Lt+Vq7C+sFsFb+996vM/GWtruZUb5q5/ZnZTnynN6xf75NqNWXCvzbqFRriTc1WdvzVrGJ3U/wC8db4Tutkka7vu/wB6vTLNfPt/l/u14rpN41rcK1eveE7+OeHy2/iWsJSlGR3QjGpHlI7yDZJVH7rV02pWG5VZV+981c/cRMrfMu3dXo06kakTgnGVP3SxZ3Wz7zfLtrcsb3ayr/DXJqzRfd+atK1uvmrSMuUzcTtrW6+Xb/FWxay/Mu2uPsbzZ8332roLO8V/l3fNXo0qhzTidVburRruqTzdn3fu1nW9x8q1Ktw1dcZGJq290q/eZd33q27HVlXcrMu1VrlY5aSS9aL5v4aGQWfF2s+bGyrWDobbPmaqerXn2hm3N/FVrSW+Valy5ioR946qzlajWLjdatu3fLVe1b0qHWpd1q1Vck87vPmvm2/3q2rO4/d7d1Ydx/x+NWhbtvrE0jEj1CVvtFNjuN/8VQ6gv77dUdu/zbVrlkbR5S00rdl/75qjNcb/ALzbatTfLHWfI7bvu1BfKNkf/aqGR/8Ax2nSN/tVVkb+Jt1QXyjZrhv++artKzfe+VqGbe1V5H/efK1ZM1jHlGs/zUxn27qi/ib/AMeprfNt2/w1lzG8SRn2L96oW3bqd/FupN/y1AhVb+9u/wBmpdy1Wjfa1Sb6AJVf/vmnx7v4ah3/AC/N8q037Rs/iq+YmP8AMWFf5V+bd/u03zVX+9VVp9n3WWq816u5qJSDlLzXHzK25ab9qX/erLa6bb975qTz9zNt/wCBVPObIuyXXzfNUE0+5l+b5dtU6RX+9/s1HN9oks+a38NKqNL8q/NUdrE0rL8rf7NelfD/AOHM2szRs0e5aIylL3Yik+WJyOn6DcXXzLGzL/u1pf8ACKTLHu8tq+qPDPwZjitVZoV/75qTWvhktvG22Ou72XNE4ZVZRPlO3t1t5G3ru/hrqtHeOJV2q3/xNa3jLwHNZzM0S7f4tu2uNsftEFxtfev/AKDXz+MpVInFKrzfEejaeyyxrVySBfL+Wub0e9bb89bEd5XjozMvVIv726sGSdoJl27W/wB6um1Bldd33t1c3eRbJKmcOUklsbqRm+bbWzby/dZq5+zf5vl/u1uWv3f4ttY0wJ7r54/vViTW+/8A2q3JGbavy/e+WqbRfxN/DXfGrygYNxa+a33WrHurDa1ddNFGm5v71YOpOsaqzVLnzGsYmDJbruq3p7fL/eqjdT/vPlp+n3H7xtv/AHy1HwhzHVWqM6r/AHasQ2+2T7u2qumuzbd38P3q2Nn7zd96syJe8WIYN0e5qp3Xy/8AxNWmuPK3baxb7UlVW3NWUgMm+ZmmZqozP5X3W/2qJrzzZPlaqt0zMv8AvVrGRvykdxqTK3+sqq2pMzblqNoN1Q/Z2dvvU5RDlNTTbppbhY/4t1fZnwJt/Kt7f/dWvj3wnpbf2hCz/dVq+xPhHfxwQxr8q7Vr0sDDl96RVOPNU90+ptL2/Z1q1Ntrl9N8QR+TGu6rzassvy19FE1nL3jShTfJuWr2z93WXZy79q1uWq71WspUuY1jVjEwb6waVm+WseTQZN33a9EWwVqF05f7q0fVqcviJ9vI8/j8OM/8NWofC/8A0zrvo9Nj/u1ch01f7tR9Vp/ymn1qoeer4VX+Jflo/wCEaX+7XpDWC/3VqjdWqpUywdP+U1jjKkTiV0HbUy6Q1b0yKtVZGVGrH6jE3jjzHm0b+LbVOTRv9mtxrr5vvUNcVl/Z8TeGYRObk0tk/vVX/s5t33q6KS4X/eqr58e6o+p8p1xx9P7QabZMjV0Fvbr/AA1jw3saNWhb36v81dVKnKJyV61Op8Je8haPK201bxasKy/3qVUwpyiVdntTtuyrS26s26po7DdXF7PmPQjViZ/3auW8v3ambSG21RuImtfmqo0pBKrGJsRv5rbat+QtcoutrE3LUf8ACXR/3q9WnRtE8epXjzH5L6PZ+bIv3mr0TR7XyoV3Vy+h2v2f/ersLHdLt27f+BV+fU5nkziakK7atSRfL8q/w061Vfl/i+WtKO13r8tezT96J50o+8c5dWDOv93/AHawL7S2l3fK1egSWq1Rks1/u1M+UUYnE2eibPlatmHQ1Rfu1q7Y1+7/AN81Yjlj2turmsanPzaR/srVVtLX+7XRzXEe3hlqgz71+7U8pRzs1u1uzLVG6faq/drY1T+L+9WHcLvj/vVlKmbRkZ8z+arVh3is7V1EkXlW+7+KqC2XnyVUKfKalDSbJmm+78v8VdlZ2auu7b8tQ6XYeUu7b96ti3Tau3+Gr5SJSGx2u1lVvlqwybY9q/NuoX73zfNU3lfxVpEw55FOOz3r92rDRbY9vy1YVF21DcNsWuyEuUz5ir5Sv8q1H/Za7v4aqreqs23d/wACrSt7hZVVv4a45S5pGsSTS7CNbyNlVdu75q+kPh2q/Y49v92vne1n23C/71fQHw1n3WsLV6eX/wAQ0jI6zWPlmVq0vD91u+WqeuRfxVV0O82ybWr644ov3pHWXSblrn9QtVeugV/NjrLvF+atYyOafxHC6xpavu+WuH1Swa1kZl+WvVr6Jfm3Vx+tWCuzVrL3jOJi6D4ha1kWN2216No/iBbiNfmrx3ULVrWbcPu1paL4ha3ZdzNXL8MjqjLmPblljnj+X5qqyWu5vu1zui68su3c38NdNHdLP8y11RkYTiZdxZ/N92se4sG3NuWuukiWX7tUZrX+9W8ZHMcfNpys33azbjRN33VruJLVW/2ahazWo5TSMjhV8P8AzbttWo9DVf4a6prVUpvlLU+zKjUOfj0tVX7tSLZfN91a2ti1D9nX5qnlL5jN+xr/AA1HJasv3a1PK3K3y05bLdt3Ucocxlwr81R3EqqtazWWz5lrn9aZol/+Jo5Q5jNvL9az5LrfWfNLJub7zVDHKzzVlKRvEuSL83+9Qtu38X3akt4ty1oR2+1fmqeUozfIbd/u0SLtVfm/75q9NtirNmuPmoApzS/eqi33t275qmmf95RCiu26spSLjEbDF/tVV1CX7PG33q0m/dRt/u1yviDUdqt/s1BpynL65debIy1iLb+a3zfd/u1dm3TzMzK23+9V6z0tn2tXJJc0jpj7pVs9NX/nnWtb6bs+981aljpf91flrYh05VX5VreNMz9oc/8AYG2/doWwZv4a6b7B/s1NDpez71a+zMJSOXj0tm3blqxDom7+Guqh0ld26tBbBUXcy1XIHMcf/Y2xdzLWHr0UNqu7+7XZa1fx2qt83yqv3q8P+InjRbWOTa1ZT902ps5Xx54ojtfMVW+avHLqeS/umkLblarOuapJql43zN96kt7dUj3Mtef8Uj1KVP7UhkNvs+792ptvzVIy/NQy7vutVcp03KjfK3y12fgvXmikWN2X/ZrkZE+VqbZ3X2WTdu8r/arGcOY3pT5ZH0dp8639mv8A47VHVtI+9tVq5nwP4j81VVpN1enRxR39vubdurhjP2cjvnCNb3jzK4i8pvmX5lpsbqn+7XU69oixMzL81ctNA0Un3f8AgLV6UakZRPOlDlkX7G6/2q6Cxv8A5l3feri45drfLWtZ3TK38O6umnU5TnlHmO+sb35lrSWf5a4+xv8Aeq/d3LWxb3n/AAKvThU5jklE3Fn+Wq9xL8rNVdbhabNcfLt3fNWvMRymHqUrbmq9o+pKm3dWXqHzNuqrb3TRSbfvrWXN7xcT0jT5/N2/NUetXG61bbWHpd/u27mq1qV1vhateYjlOPuH/wBI+b+9Wza/6paxJJVe4rYt3Xy6wLjEp3nzTUyHotMvpd8n+7ToWXd8y/LXOzVE83+qrOZ6tTNuX73y1RZ9y8f3agcSvM2xaq+b/DVi6b5fmX5v92qW75qiR0R90Yz7Pu/LtqGT5f7tOaVfMZd1Rs3zVlIuBD92mszfdp0j7ZPl/wDHqjZ/m3NWXwljd++T73+1QzruqNnXduqNm2fNUFEn2hdu7+Gmrdfd2tVWSVar+b/dqJSiBca6+bbuqFrrbVVrjc1QtLUcw+UuSXUm5vu7f4ajkl+Zqr+b8zUb/wC9R7wiRW/2adH97/aqNV3N/s1atbKSWRV20xhH+9bd/D/u1q6fo0l1JtVWrT0Pw00u1mWvQND8OKm35VrGdfliddLDSqGL4d8FefNHuXd/wGvqz4R+A4Yo4/3a/wDfNea+DdGV7yNVX7rV9VfDPRFihh+X7q08JOVSXMXXpRpxOq03wvHFaqvlq1UdW8IR3Cttjr0K1tVxTprBX/hWvbjI8Gp70j5n8ZfDeOeOT9z/AOO18/8AjL4aNZSSNFDt/wCA19+apoMdwrLtWvLfGngBZ4W2x1VSMa0eWR51WH2j4d+zyWszKy7fm27WqZrjyt393bXoHxE8FSabcSTLGzKv8K15PcXTLMys3zL8rLXx2KoSoVDCE+Y0Li63R/7VY91Pvb5v92pZJWdaiaLf/wB81xSlzRNSTT9275vvV0VnE21dtc3att2/3q6Gzn/drXDKfKUSzLtaoVip0kqszU63T/LVMZSkESndJ8rba5nVkZ1bav3q7prVZVb7tY95pat/DXTT5gPP105rhlb5q0tL0hkk3Mv/AH1XWWumxt/Cvy1oW+nR/wAK/LXdGQGTp9myferTaBtq1q29kqfdp0lr83y1nIk524VvmrA1SBtsn+7XWXSfM3+zWZNEtxu+Wo5feA42z0uTcu75mq9/ZLN8u2ukWwjiX5VqO8iWJV+9XTQhzSOmL5jFt/D3msu5a3NN8EQysv7vduosbhYmX+9XdeGbqOWRd392vchSibeyKui+Bo7Vlby/u/xV6J4VWSwkWNWqPz4YvvKtO0/Uo5bjam2umHs4nQ6XLE9Y0PVpPLXczV12n6tH8u5q8pW/+y2u7d92sG4+IzWc3lu3zV2U5xkcc4ch9QaVqUPy/vK6ax1GH+9XyTY/Fxov+Wn/AI9XVaD8WmumVVk/8erTmIPp5dUjVfvULq8P95a8LuPiCy2+7zPu1g/8Labzf9ZTjKMi5KUfsn09DqkLbdrVpW9/Ht+8tfNNr8WNsO5pFWpF+OccHytIu5azF8J9MfbI3/iqncSxt/FXgNv8dYbj/lov/AWq03xnh2/e/wDHqsVz2C62tWfIqsteUx/F+Gdv9ZVyP4nW7/8ALSgqPKegSRKn8VV5q4eb4jW+35WWqbfEa38zb5i/8CaoH7p200W75qpyRSfNtrn7Xxvb3X/LRa1I/Edu/wAu6gfKWF8xfvVetZ2Raq2+qW7/AHWq0t1D/eoIipE329lXdUP/AAkscUyxs3zNVe6uo9rbZK4fULrZq0LbvlX5q55w5zSMpR949w0e4+1Rq1dJZtGvyttrgfCusw/Z13N/DVXUPG62uqNGrLtojGPwnRKryRjKR6lM0aR/eWuL8SalGvmfMtZbeMvPj/1lcf4i1tpdzeZVRjGJFSvKXwk01/5sjbW+Wqvmr/erj7rxGtru3VX/AOEoFedVxfJKw4UVJXZ8ow2GyPcVq9ZutruZl3f3asTIq/Krbqo3Eqr8tfKRpHl8xqafqmyT/wBlroodRj2ru215rNqLWrUR+I2/vV0wl7My+I7681RU3fNWPNrao33q5W417zV2q3zVT+1SO33masJz94caZ0zazu/2aF1Rn+Wufjdv+A0fatrbt1awlzFezN5r3/doa8ZFZv7tY63/AMtRyXTba2K5SxeXnm7qpHqtOX+9UsNqzMzKtRKQRjymfeS/wrU2m2vmsu7+KpJtNaVvuturovDOm/vNrfMy1EpcpvSpyqSLS2fkRqu2q/lMsldJcWflbaz/ALKvnfeojIzqw94z2XY33at/w1LcWqxQszfdqj9q+WiUjmlEkafb8v8AdqjfMsq1DNeruZaqyXHy/M1TKrGJkZd1L9nmbbViz1Lb96qOqPv+asVb/wArd93atcftfeN4RO6t9R3SK38O6voD4S6istrH81fIv/CQrE33q+gPgf4h89Y1Zv8AZr18HV5ahpGJ9Iaovm2q/wC7XM28rW91XWRy/aNPVWrldUi8qZmr7qHvRPPn7sjsNLuFlj2068t/m+WsPw3e/wALV1TJ5q1cQnHmicnqEX3q5fUF+9XfXlkr/wANcvqWm793y7a3icfwnnerQfLurk7pfIm3D5a9G1DS9275a5fUNG/2aynE3hIk8P695TKrSNXoGj69uVdzV5L5TRSf7tbGk6z5W1WbbWEZcpv8R7Va3qyqvzVMybq4XR9e3/eb5a66xv1l/irpjIwlAmaD5vmqvJFtrS+V/mqOSKt4yObl5TLaKoWgrSaL+6vzVH5Xy1QGa1v83y037P8ANWht2U3bvqQRTWD+Kpo4vl+7U3l01n8pd1QWVbraq1xuufNJtrqNQvflauNvpd0n8VAGLJZM7fLRDpf8KrWtb2++Rfu/8Cq9Hbqq/d21jY6omXDarEv3fmqO4uNq1cvpdm7bWDcSszfL/dpj5iG6uvm+X5qz5pd1TXD7m+781UZPvbdrVjKRqNVt83y/MtaEabF5qrbxbm+Zl+X+7ViSVYo22/MtSWZ+rXvlRtt+7XE6pK1xJ8rV0GqXG5ttZ1vYefJ92spDiZ2m6W0sisy/LXWabo2xvu1e0nRtm35a6azsNv8ADtq4UypTMu30lVWrC2Fbi2q00QferpjE5pSM1bD+7Un2Vf4avbP+A1VkuFTdTAb5Cr81ZOsastmrLu3fLU2pazHaxs27c22vJfHXjJYFk+Zfu1jKRrGJn+OvGi28cnzV86+Ktek1a6k+Ztta3irxM2o3Ei7tzfdrmY7Vmbc26uGcvaHpUKX8xTt7Xc25tzNVrbsqy0Wz7q7t3+1TFi+aiMOU77gqfNTmVVapFWhov92r5SJFWRd9U5Iv722tKZV2/L96qsiVEo8xcS1ouqSWF0vzfLu+7XuXg3xNHcW6q0m5f/Hq+e9n8St92uk8P681hMv7zav+1Xm1aXMdtCryn0VeJDdW+3bub/arh9a03ymZlXatWND8ULdW6q0m6tK423St/EtefGcqcj0JwjUj7pwcyNEzfdohuGRvlatrVNO2MzKu3/drn5kZGr0qdXmPNnT5Ze8b1ndLu3bq3rO8/wBr5a4e3umT5dyttrYs7rdt3Ku6vRp1DjlA7KO437d1TNK3ls1YdrP8tXFuPlrtjM5uUr3jrtZqy1dt33q0Lht6tWeqsrfN83+1UykI6DSW2qtSapO3lsu6qljLs/iqDUp90bVrze6OUTD+1bbj/wAdrcW/2Q/e/h+7XM/L5m5Wq1JcbY657mlOMiS6v98nyttarFve7V21gSP+8+VvmqVZWVeWqBxj7xsTXnzbv7v8NVZNSWsuSf8A2qqtdb9392olIo0ZL3ezNuWoPtXzMzN96slp/wC7u/4FTWn+WspSOnlNCSfdJUP2pf4vlWs2SVqh83f91vlrCUjQ1pLjetVWvfm+as1rptrfNUEkvy/NUykBqreL5jbm+Wq8l0rN8rbqyvtXPy0zzay5gNRrjc38P3aPNaqcLb1X5qkb73yt92pLiOZvl+9S/M9RfdanL87baAHr975fmqVYmlbav9371SW9m0q/Kvy1tafpf+zUSqcprTpSkQabozXDfN92u10fw8qsrMu5qdpdgq/NtXbXSWaKi7q4KmI5vhPSpUIw+IvaXpapt+Xaq/xV0tnZKv3ayLGX5l/3a6bTfn27q4pSPQjE7DwHZL9sjr6q8B2qxW6182+B4v8ASI2r6W8Fy7beP/dr18CeRjD0C3X5aseUv8VVbedatLKtfQHz8iGS1Vv4aw9W0ZbiNvlrqPvVHJArL81LmMuU+e/H3w8jvI5P3f8A47Xy74++FUlrdTSJDt+b+Fa/QzUtGW4Vty15n4w+H0d5GzeXVVKca0eWoefUofaifnzcaXJattdfu/3qja1VFr6I8ffC1YmZlh/8drxPXNGm07zI3WvmMTgJUvej8JhGf2Tk5G2NU1jeszbabNF+7o0u12TL/tV4dSJvE1oVZvmrVt4t9S6bYb9rMvzV0Fvpaqv3f9qpjGJpymO1q3l1jXW6Jm/vV3f2Ndv3f96ue1zTVZdyrXbTlEzkpROYjulRvmq1DfrXP3yyQSMq/eX5qqrfyK23dW3uk3O8hv1X5d1WpJVlVf8AvquDs9Ub5Vauit7rcv3q5ZSKF1Rl3NWF56pN/F/wKtq6i3xt/F8tYv2OS4kb5Wb/AHa0p0+YOYsxz/KzNVC+uv8AarR/sS62/LGzKtYWoRSWt1+8X+Ja76FOUZG9D4jYtbLfHu3fM1TWet/2XNtbdt20ljOvk/LXKeKpW87crMq7q9KP8p7M/d96J2194/2L8sn/AH1Wl4L8W/atQVd25q8Rmuml+X+Ku6+Ge7+0m3fNWvJExcpcx9MfbPN01m/2a8V1rW2fXJFr1hW2aPJ/u14nqUH/ABNpm3f8tGrSjH3ZEV/iibEd/wCbHw1aWg+IWsLrduaubWJkX71NX/WeZW8Yg2exSeMllsdqtXNrqm64+8zbq5W1nk27dzV23hXw5JqMit/s/wANZxX8pblzfEXJtRkgt/vVyN9rkjSMu5q67xVpMmnW/wA26vJb6/b7VJRyy+0U5U5S5TrtN1dkk3eY1bV5r0iWe5WavPbHUd33WrSur2R4f73y/wAVYSlI0jGPKdJpPiG68z5pm2/3a6RvEc0S7kkZq8v0u6aW6VVrvNNtfPj+aolUkTGnGUS03ii82/e/8erNuPFF55nzN/49WtJpq2qNWBcWHmtu/wBqs+eRfsonW+H/ABbcbfmb+HdXQL45uIm/+yrzu1b7FHuqlea3823dR7WRXsontum+PmbbukathfHzfwyV4PpevfLurcj1bdHuWumlX/mOSdD+U9e/4T/+81ZeoeMo5W3Bq8ruNZ2N/rP++az5NZaWT73y1c6pCpSPfvDfjxpf3ayfLW5eXXn7Zt1eD+GdSkikVmavWNL1FrqNVrjnXlzFqhzQ946ixvG2/eq1MrXsdU7OBol3NWhYzx+d5dddOpzHJ7Pl+I4fxhoc0UPmJu+WuZXdtH0r3jUNEXVNNZVrif8AhALj/ni1cdWipyujq5ZI+SWv91V7iferbf7tVW/2qa25W3V81GqeNYp3nzf7tc/ePJB91q6ab/Z21Tm01Z/4fmp/EUVNPiaWRWdm/wB1a2Ft2Vfu/LU2n6Xs+b5f96tWaw/cqy/NUcnMVKXKZMdvv+7Uclq23/ZrYhg+X5anay3xr8tXH3QOehtWZqmbTdi/e3VsW9n+8q15C7W3bmWiUyox5jBt7P5dtatna/3qgbbE23/aq8reUy7f4VrLnLjHmCNI0m27a0rOWO1kZv4az4bVriRdv8VbDaJI21lVmWp+I39r7MmmvFlk+VvlVaI2VmqSHRm8v7tVZrOS13fK1acvKZSlzS5pFXWrjbHt3Vy91eqjfe+Wpde1LZcMu7btrk7y/Z2+9Wcjm5eb3jdkl83ayt8392o5p9q/MtZdneMy7WapLh2dd275amUOYrkKepXWyRtrfeXb81Ydxu3feX/vqr10jStVi30lpV+VazjSD3YnG3Tyf3q9u+A+pSRXCqzMyq1cY3hfzfvKv/Aa9N+E/hprO4X7zfNur0qFP95EvnifVmg3Xm2Mf+7TdStVlVqp6O/kWce6tiT9/H8tfeUJe6edVjzSOf0+X7LcLXdabL9ohri7qLypK2tBv9u1WatJEw/lOgmt1dfmrJvLPfWv9ojqpM6s1axkZTicjqGlr97bXM6hpypu+WvRLq33bttc7fWe/cyrW8feObm5Tze+035m+WsGaJoJP9mvRrzTfvLtrndQ05f7tZzgaQmYum6s0Ui/3a7TR9eztZmavPby1a1ZmX5qm03UZLeT5mrjjzRkdkfePbrHVFlVfmrUWVZV/hry/Sde+Zfm212Wn6p5q/NtrpjIwlA3mWoWX5abHdK1TffVa1jI5pRKrRfNTdvzVYbpTfl3VpczjEatv8tU775F/wB2tbZtX/x2snUvm3baEanJ6kzSybf4ayWs2auoks99R/2f/sUSiOJhw2vlVMytWo1r/d+ao/su6p5S+Y5m8t9zNtrLa1Zd1dhJYVVm03b/AHanlKjI5FrP/ZqjJZs/y12kml/7NVZNJ+98tZezL5zlY4PIWqd87fMv3v8AdrqptL+XaqtVGTRmlZlX7tRyGnOcd9jaeT7u5f8AarZ0vSfm+Za2rfQVVvu1rW+nKir8q1PIXzFOxsvm2t91a0lgVKsR2u3bTmirYy5uYqt0qvI+xasXT+VurJvr1YqAiOuL1Yl/hrm9Y1tbdd25aq654hWJW+ZflrzHxR4tVI2ZWrnqVOU3hT5jQ8VeMo4I23Sfw/dr578ceNWuppFRv/HqseNPF7XG5VkbbXl91PJf3G7du3V5k6spS909ClSNKzuGupmZm3f3q6BUVofl/u1h6bbtEu6tiGXYrV0U4+77x3S+HlGyRbtrfdo+8393bUzIr/NRsZvurWplGXKQ7qF3NUn+qak/ip8prH3iCT+H+7VeTrVxkXbVWRPmpFldtv8A3zTV+Wptm5v+A01ovlqJRA3tB15rORf3n8VeoaPrK3UP+sWvDVlZWXb/AA/7NdV4f1lotqs33v71eLXocx6mHq8vunrk22Vf7u6sHUtL+Xd81TaXqn2iFfmX7tXpG81dv/oVedGUqcjulGNSJxckTQSfw1Na3m1trfw1qalZLKvy/eWsGSJom+avWpV+Y8ydKUTpLW9+Vfm+Za0Fuvl+9urj7W98ptu5v7takd1uX71ehTqnHKHMb3m/eX/x6oWZe33qzVvW8v733ab9qVm/h21vGRjym1HdeV/u1TvrrzWbbWe11tb71QTXnzfK1VzD5Iis67qWSfcvy7WqhNdLu+Vv+BVXkuNrfe+7WfMaRj/KWml+bc1DXH8P8NZrXW1qjkulao9oaRiXpLj/AHdtV5JflbatVWuv9ncq/NVf7Y27+H+9WcplRiWGlao2l9aqyXG1V3VVa6VP4qwlUKL3m7933ahkuFRf/Qqz5rr+Hd/3zUbS7/vbqwuWTNdbvvbajZt6/dbb/eqv8zM1WIYN33vurQHxDYVq1DEu2jav/wCzVhV+796pLGqqo33flqSNN38W3+KiNGZvlq1FB/8AZbaylVjE0hSlIhWJm/4FVyzstzfMtKsH937u7/gVXYfvfLXNLE/ynZDDxiXLO1Xb93bXQWcCoq/Ku77tZdmjfeatu16VwyqSkd0Y8pq2vy7a0LdqzYW+7tatK3X5qzNDYsW2MtdVpcv3a5Wzi+7XSaf99ag1R6d4In2zRrX0V4Sn/wBHWvm3wSredHX0J4Rl/crmvdwJ4uMPSrOf5a0IXrFsvu1rQtX0B4EpGhHUypVeHrVpakzBot1Zt9pyyq3y1rL9yhl3VQcp5f4o8Gx3sMn7ta+c/iN8L93mMsNfZ11YLKrVxPijwrHfxtujp/F7sjiq0Ob4T83fEWgzaNeTKy/u1/vVk2r7JN1fVnxQ+FqyrIyx/wDjtfLfjDQ7jQbhl2tt3V8xj8BKP7yn8Jyxl7OXLI6jSb1dq1vLqUaL8zf+PV5HZ+IGTb+8q03ij/ar5zlOvnPT5NUt0X71ZOpalDtb5l+7Xm1x4rk3VRuPF7M21mreI4yNzWLpX8zbXMtLVa61vz/4v+A1SWfe3zNXU5e6ZG1Z7vtC/NuWu+8N6XNeMsaq1cHo8Xm3Cr/Cte7fD+3j3R/7NVCHN8Q4x9pLlLGl+AZJ413R7q6zRfhbH8u6P/x2vQtFt7dbdfl+9XSWv2eL7rL8tbe19n8J6tLL4y+I85uvhlbxWrbY9zba+ffi94ej0RpGRVXa3y19katew/ZflZa+R/2gr1Z7pVX+9XVhq8qkveNatCnR5eU4TS23Qr/6DWF4mtW27v4a1NJlbyVb+LbVHxNcbljUbt33mr0IS942lH3TjZotrf3a774Y/wDH4rNXE3k6+XtrqPhreeRfbX+9urpOR8sZH0dJKv8AYrN/s15PdRf6ZM33m3V6VHcfatH2r/drivsDNdSNt/iq6Pwir/HEyJIpPlqaz0uS6b5V/hrol0ve23a1dp4Z8JLKqt5dakx+LlODsfDk26NW+9X0R8N/DUfkx7lrmf7BhgZW2r8tdl4V1dbBflrKM+U35feKPxS8PQ/Y5I0X5lr5Z8QaHJBeTbVX5d1fU3i7VP7S3L9+vIda8PeasjMvzNW7l7pxx96pKUTyvwrp0l1fMrL8u6u41Lwu0Wns235v/QaveCfDi/bm2/P833q9E1rSPK0uZdvy7fvVxy+L3Tqh8EuY8G8PwLFfMu7cy/Ltr1fQYFWFfl/hrzuGzay1KaTb8u6u00PUWZf4krKrGXMXQqR5S1r0v7vd/DXKQ3/3tzfLXV6oiy2tea+IJfsELbW2rWPKdUfdlzDta8Sx28jQq26uYutb82Zdrbq5i+1mS6uvvNtpGuti7qiUQ5ub3ju9H1f5vm3fLXUR3/7v7zba8t0O/bzl/eN81dd/an7lVrWMeUnm5jUvL9kkZfmqaxn37d1c2155s23czVq2Mu3bQxI7PTdR8qRf7teoeDdZVmXc1eG2903mLhttdV4f1SS3kX5m21zTiKMj6e0u9WeH7vy1V8qT7YrJ93dXH+DdZa6WNWZttelabFHLCrbd1HtPYx5janR+sS5TsvDf/Hqu/wCatX7LH/dWsTR28qPbWx5lY/XYnqxwPIrH5tyRK396qsibf4qsebuZqq3UqorbfvV85OkfAxIWZU3bvu1JDt3K1ZN5dbFaqtrqLfwtVU5cpqd/Z7fLXa1WflZttcvpupfL96teO/VG3bq29rymDNFYlRfl+9S/wVQXUflp1veLu+9uqPb8wi15Tbl/3ama33Rqy06OWN1VtzVYjZX/AIq15eYqMjJuLXYtVo7r5vmX/Zrdvol8nd/DXL3SsrN92s5ROiPNE6TQ5VluF+avQLWJWhVdv3a8p0O8WCTczKtdVD4oVGX958tVA6ZTioneR2cbx/dX5qo6po0f2dmWs+z8VK38VXJNZWeNY9y1uiZSjKJ5H420aSLzJEWvMZrplkVWr6E8TW8ctrJ8qv8ALXhfiDRpLe+8xF/d/wAVTM44+7LlI7efbt/u1rR7pdu37tYNmrJJ81dZpcG5V+Vt1TD3jeRXj0v+Jl210mm6Wu1WapIbX5V3VoW7rbqtdcaRwSkWrXS49q/KtekfD3S1VVZfu7q87hvfmr1b4dyq0cdddCPLUFT+I9AZvIhj21cs79XqrqkWyGP/AHawV1JoJNu75a+qp+7EmXxHVXjqy/LWPJqX2Jt1VV15W+XdWfrFx5sfyt/D/DW/MTy8vwmwvjeOJlVpN1bFr4mjulX5lr518SXt1a325Wbb/vVa0PxzJayeXK1Tz8oQjzfEfR0d4sq/LUciK3zV5/oPi2O4WNvMX7tdda6pHOv3q3jU5jnqUyO8taw7zTt33a6xf3q1DNZrt3ba35jDlPN9S0nd91a5m405opGavWLzS1aub1LRt275d9ZShzGkZHF2d41vuauw0XVGdl+b/vqudutLaKTdtqax8yCTa33a5veidEZcx6VY3+9fm21qW9x/tVw+n3vyrtrcs7/aq7q6YmEonRMy/wB6iP8AvVnx3XmtWlbov+7WhiWvvrWfcQb2ar2/bUMifNTiKUjN+yqlRyRbf92tLYtNkRUVWqrjMnytzUfZ/mqwzqjU1riNaBxiVWt6hktVqxJdR/w1Xa8X+9Rc0jEr/Z9/8NRta1I16u771Na8Wp5hcpTksvmqP7Av935qsNeK/wA26mteR7vvUjWMSH7Gqfw/NTlg2tUkl/Grbqz7rWY1b5dtLmiPlkXGiVFqncTqn3qx7zxLHBu3Sbf96uN17x5DBu/ffNWUqhcYnTatrMcCtub7tee+IPF62/mbpNu1a4fxN8S1TzF8yvK/EHjyS6Ztkny/xV59XExidlOhzHceJPHit5m1vm215f4i8YNKzfN8zfLXO6lrzSszMzN/F8zVz11f+azM33mrzJ1ZVD0qdDl+IdfTyXkjbt1SafYNu3MvzUlnB5rf7VbtnBsWumlS+0dUuWIlvBtVf/QaJFZJKu+VsqCT5K7uU5ub3ivHcbG+arG7e3/oVUpPl+alt7jbSNJR5i1In92k+ZKfH8/y7laiRPmqzD4SPY22oWVdvzVa+bd833ah+/U8pdyuqfN8v92o2T+7VplqGT5aRUZFVl3tToZfKkp+2otv8X8K1jKHMdEZcp2nh/WfKXy2auytbzzdu5t3y15DY3DQSf7P3q7DR9Z/2q8mvQ5T06VX+Y7SSXcvy1l3UCtu/wBqiG/Vl+WnNKrq1eT71OR6EoxqRMWaDyJPu1Gt01ac3+zWdcW7Fq7KWJOCrQ/lJIbzd/e/4DUjXSuq7mrJmZrWo2uGZq9KNU45R5TUkvd/zVG0+zdWZ5/8NRNPtbdVe1FymhNdblZf9qqsk7VVaf73+1ULXG3dU+0kOMSxJP8Ae21H9o/vVV835m+aoWl3N8rVPMUXGutv97/gNQte/Ltb71U2l37fmpv32+b+7U8wFhrht1V2al2bvvbqfHbrUSkaxhIYvzt92nxxea3y7ttWobf7396rEdv5X+7WcqkTSNCUissFWViVfu1YWJU24qSOBWWuaVc6o4blKvk/N91amj+WrC26q1SeV8y1hKvKRtGlGI1YNzLtqwq/N8tFWYV/8drllKRuRKvzfdq1bxf7Py1Iq7vu1Yt4v+Bbam5fKXLVNqx1pR9aqW6bVq4v8PzVPMUXbWtzT3V9tYsKbWrY09tm2guJ0lnFurotPi/eLXM2Mv8AerqNHb5qDU9O8E2q+ZHXvHhWD92teH+BW/eRrXvHhd/3K19Fl0fdPnsfI7KzXataVv1rNtfurWhC9e2fPGglWo2rPjlqZbigC9G1SK9UY51qTz/epNeYtfK1Ubq1WVfu1J9pWneaKog4fxJ4ZjvYWXbXzP8AFr4VLdLMyw/+O19jXESyq1cb4o8OR39u25d1OL5vdkc1WlzH5Y+MPCV14cvmVY28tmrmWSRfl2tur7a+K3wtjnWZlj3V826t4FbTbjb5bbdzV8/jsDGP7ymcEHKMuWR5XdRXDK3y1lyRSeYv3tv96vWpvDK+X92ud1Lw1t/hbbXhnWcbbxMzVoW9uwatSHSPKb7tXrfTv9mp5wJtFXbIv91a77RfFH9lq3zVxdunlNVy43NGyrur0KU4yCPuy909c0n4vrFtVpvu/wC1XRWvxft/4pt1fK+qW9xFukiZlrmJvEGoWsn+ub71VKlGR7lOdSMT7VvPilDdW7L5i7a8P+JmrrrN1Htbd/F8teW6H4t1CddrM+3/AGq6aGWS6Xc7fNW9Kl7Mq8qnxGpoNk0qrR4i0GTy9y7mbb81dl4P0ZWjVtvy7d1O8YWq2sLKvy7q6ox943932fvHh82lybmatTwXE0WqLu/ib+KukawhZm/u03SbBYtWj2/eX+9XXGRwzie1eGYvP0/y6kbw+yTMy0eE51t7df8AarrLHy7r/wCxp0uYqrGJj6bojOy7lWvTND02O3s13fK22s/TdLVI/mWtxm8q3ZVrsMIe77xzevS+V8q1R0fc38TfNTtaZnm+Wr3h21+7XmzlyyN4LmNSPS9y7m+bdWLr2jL9nbZGvy13FvB+7+7TZNL81fu0KUpBKMYnmvhHRPIvPu7V+9Xcapo3n2u3a1aWn6D9lbdtrckt18v+9XVGEebmOZSly8p4zdeA1fc21d1c7daC1hcbf7te5ahFGkbfLXmviDatw22qn7w4xjE5PUnZbf5a8h8dXTLuWvdJIlnh/hb5a8s8eaCsqybVrmhDmOiUpRPEo/3t5t2/LWx9j82NfvVch8PNAzfL935a2LHSWZl/9BqHH3jWPwlfQ9Bby922pNYSS13bV216Jo+jKln91v8AvmuP8bIqzbdvy7q6eUmXuxMOz3bvm+7XRWLM7L8tZNnF8q1uWKfNWPKImjZkZf4a0rfVFib71VbiBdrbW+WsW4lZPlVq5pQ5gPWPD/jlbCSP5vlWvYPCfjqO9aPZIrLXyTHLIq7o2+VmrsPBfjBtLvvnk/hqpUIypmtGvKjUPtrS9WWWNdrVr/bf9qvKPAfiBby3jkZvmb/ar0ff/vVwf2dU6H0sMfRaPzstdR81ahvLr5W+arFrpLQRruVvlqnqFqyN92vJ5ZH51zROVvtUbzNv3Vp2n3m/dtbd/s1X1CzaWRmVfmpLW3aL738NcdWP8oRkdfpc+2Orcl/s/irnrW82NUjM08iqn/Aq4+WUpAX5tc2t8rN/wKpbHXPm3eZXN6hpNxu3K3y1kzXs1nJt/h/irop0OX3i40z1CPXv9qr1nrm9l+b5q8rs9Skl+WtrS72ZZlbd8td8fdFy8p6st7st9r1k3n3V+X7zVix6t/F95Wq5JdLLJHtbd/FWMpmkiO4/0Vdy/daqtvdM821a17qLzYV21Qs7BkuGaqjE5pS942rO6kRVWtL+1pIpP92qNvEqR/7VEiLWsQlI1rjUftkO3d96sXUNGW6t5PlXdU1rLsbafurWhNKrr8v3aqxnGXMeYzaX9luGX+9XRaOnyqrfw1f1awVvmWoLNVij+Va1jHlDm+yaTbaryXSozUySXZ8vzVmXV1975vmro5uWJhy8xpfb1Vq9a+FeqLLtVWr5/Wf9826SvTvhXqTRTKu6lTr/ALw3pw94+mLr9/ar/u1wuuI0TNt+WuwsZ1ls1rD1y183dtr66nLmiTP4jz1dZmt7jlq1o9eWVdrNWbqWkN5zNtasm4ikgX5fvVlLmjIUS1rVnHf7mridQ05om3ItdC2pbWVW+9tqJnjuP4fvVMasZe7Ivl/lMDTfEc2lzLuZttej+HfHK3CrvbduWvOdU0tW+b/x5awVuptLk+WRlX+7WvvR96JH+I+pNJ8RrLt3SV0VvqK3C7flavmXw748aJlV2avTND8ZRyrH+8raFfm+IzlSPUmVZd235qq3GnLKv3azdJ1uOVl3SVtR6lGyrt212Rkccqcjm77RP4ttYM2ktFJ92vQJJY3rH1J41jb7v+9TJjGRyu3yGq1a3nzLWTql/HE396suPXFRtu7/AL6rLm5Tfl5j0bT7xa6Kzuo9teV2viBUb71bFv4qWJdrN81V7QOQ9IWWNqc23burh7fxXGv8S0X3jWOCH5mquYj2R1F5frAzL8vy1i3niGOJfmavL/EXxQt4pGXzv++a4HVPir83yzfLUyqxiVClKR7heeKo/wDnotZc3jCNG+8teA3nxL3/APLbdWTN8Rv4lkrmli4nTHDH0RJ4vj3f6xaryeMo/wC9Xzm3xJZv+WlVZPiGzfdkrD65E1+rH0VJ4yj/AOelQyeN4U/5aV81zfEabd/F/wACaqd18SJP4ZPmqPrhf1Y+lJPHkK/8tKp3HxDhVt3nLXy7ffEi4SNv3m6uXvvihMzbVkbbUyxZccMfW118UI0/5afLXN6p8WI9vyyf+PV8p3XxGuG+7M3/AH1WXceNLiVt3nNWUsXKXwnTHCn0ZrnxX3q377dXnutfEaa83bZq8qk8QSS9ZKrSap/eauSVeUjeOFjE6zUPEck7fMzM1YN1qPm/eb/gNZM2pb2qq07O1Ze9I6404xL015vkanWduzyLuVttQ2MW9vm+auos7BUjWuulS5iZSHWdusUat96tKHay/LUOzZt21JC/zN92vTjHlOOUuaRIyfw7qhbalSSPs+81Qt/epEFa4/2apNLtatCZ967lqhcL95ttKR1RJYbzY1Wlulf+KufmdoqdDqLJWHteUOXmOkaXf91ttOV1rB/tOpIdUXd8zbWrX2sSeQ2W2/w1WkVdrVJ56yxr/epkm7b8rLWnNzEENMZfvVNsX/aqCaVVX5vkqZGxF92pIdS8qT/daqU11sX+9WdJdN/erjqe8aR92R6Bp/iFWZVLV0Ed4sq/L92vIbXUWikX71dZpOst95vmXbXkVaXMevSq/ZOw8/dQsqu1Yq36tt2/PViO/Z/lavPlGUTrjLmLFwqturNkiZJP9mrjTt83y/3abN83+z/s1rTqyiYzpxkZbfLUe6r0kStu+X+Gqci/er0Kc+Y4ZUpRkVmZkb5aiZvvfNTpHaqrS/M1b8xkOklqFn+amyS/N83zNUcbbv4t1TzFxiTL8lOjVm/2aFi9Kt26bm+9XLOrynXTofzCqjbflarCp8y/NUkMX/fNTQwfN8vzVxyqykd0acYjVT5quLFTlg/vVMsW3/2WsJSNCFYqmjiXb95acsXzVY8j5agvlIViX7zULFu/vVcjgV2X+9T/ACt9K4cpUW3/ALtWrdVqRYqmjt/lWp5iuUI0/uq1Wo12N833aFRvvU5fkqOYCaH5avQ/w7qpwrv+781Xo0VKCy1DLuk3GtazrHh/3lrWsPu0FI6Cxb7tdNo7/Mv+9XM2KV0ml/w7aDY9Y8Dv+8j/ALte6eFZf3arXhfgNdzR7a9u8O/JGu2vqMujyxPmMfL3jvLW4XbVxZ1/hasO3l2LVhbivbPBlI2luKkW4rFW6qT7V7VPKQbEc9O8+sdb2j7bRylmx9qpy3W+sVbz5qkjuvmo5QNxZ91R3CrKtUY56mWWkUcj4q8OR3sLfKtfN/xI8DKjM3k/Mv8As19bXiLKrV5n460FZ7eT5aUo+0jyyOSrDm94+L9Qg+ys0bfLt/hrndQVdu5W+WvQviVpDabdTMq/LXkt9qiqzKW218diaHsahhCpze6ReUryNt+aorjbE1VZNSj3feZay77WV+8teXLm5jU1Ful8zdurWtZVn+7XArq6pJ8zV0Wj6l5sy/wrW1PmiOPxG5qGkrLbyMq/e/2q4W+0TfIzN/FXp8LLcR/Mv8P8NZVxoyuzfLXp05csT36EuY4fT9L+zqtdFYqvmRr/ALVXZtL8pdq7f9mn6Ov+lKrba7qUuY3n7vunqXhGBVtV/h+Wue+JV0q/Lu+X+9XQ6G7W9urfL92uL8feZdSbV+b5q64+8cs5cseU4n+1NnzVoaPeLLfK1Y8mnMv3v4auaTBJFdLXVGHumPN7x7LoN1vVdv8Adrv/AA3F8y7vu1574Nt2ljX5a9K09vsv/fNb048sTGpLmkdlHKtra7qz2v8AfurB1DXv3fytUel3nn/eZv8AeqyObmlymhdLvkra0FVSNVrDupfmXbWhptwqr8v8NcdWHMddOR3Vuyr8taULRv8ALXGw6p8v3t1bFlqX8NRGPKEveOikiXb8q1l3jMrVaW9Xb/8AE1m6hdLmteYx5TLvGaVfmrl9Q0tbht22uiuJ/l+Ws9pV3fNtrPnNo0zj7jTfIZlZa5fxBYLKrfw132rfvf8AgNcLrnmNuroiEjzXULNfO2qq1a021jRl3Lup11bs1w3y1NGjKvyMu6seX3i18J1VrErxrtXbXE+LtG+1XG7/AGq7zQdJurxWZY/lX7tVte0G8i+ZoW/4DXXGlU+yQ6tNx96R5pb2ap8tTR3CxTfM3zVrLYNubdHt/wB6s7UNNk8zcu2s/ZS5veL548vNE0VZWt2/3a43VrxYL7a33t22uhVmij8vd96sz/hA9a8Q3ytbw/L/ALX8VKGGqVJctMwq16dOPNIbDfq1v8zbdu2tTQ9GvtX1aHyI9y/e3fw16N4D/Zz1C/aOa9jbb/d21714T+D1royqzQr8v+zXq08t9nHmqSPPljPaS5YRMv4W+HLiBY/N3bVWvaxbx4rGjS10aFtu1VVayv8AhNLX+9XZyp7GXPJbnyI2l71+X7tYmqaau3+Fa32vV2/Ky7a53Vr9f4G3ba/Loz5jjlzHJ3VgvmSVRktV3ba0prrzbhlqxZ2rTyL8vy1lKI4yOf8AsDIytt+Wtixg+78tbjaN/s1XaBoG/i+WsuQ6Yz5R0lustv8AMtcfrWkfN5ixrtauqa6b7qt822s+aJp23bfvUcvKdft4yObsdLZG+ZV27fvNW5b6Wyx7lX+GtjSdIW4m+aust/DytHQRKfMecqskCs38K/7NaGi+ZPNuZflrqtS8OKnyqtUYdO+y7tq1MoGcZGpDErRrTprONd22q2n3G+Zlb7q1pfe+Wt4+6c8o8xUhfb8tEm3b/tUXDrFJt/76oZFdfvVvGBz8situ2Nu/ipf7S2/eb5ahvJ1iXdXN3l+3mfeqZ+6VGMjqPtiy/L97dS3H7qNWWuY0/UVdvvVveestuu35qyjM6fZ+6VZrpW/i+WsO8ulqbUJdjfNurBup/wB58zfLVSlzBGJejZfMjr0b4dz7LpVry+3lWWRfvfLXfeB7rytQVf7tcvve0N+Y+oNJnZ9Nj/3ac1wsq7fl3VR8Oy+bpaqv92s++vGtZmZm+WvtsNP93zHPV3NC405bj7tYOoaNu3fLWta6zHKu3dUk08ctdkakZGXKea61ozRN8q/LXPyStbt977tepaharL93/wAerhfEGkqisyrWVSlzfCEZcph/b1l+9tqreWEd7G3y1l30UkDNtotdcZfvN96uaNWVP3ZG3LzGPfaRNayeYjf7NO0/xbcadIqs3yrXQNdQ3n3ttYmraGssbMnyt/s1rLlqBGPKd74d+JK/LmSu2s/H0cq/6yvl+6W602Rmi37f7q1Ja+N5rVmV5G+Wp9rUpi5IyPqhfG8e3/WVm6p45jWNv3m5q+c2+JH92T/vqs+4+Inmtt8xv++qr66L2HMevat4yWdvlkWsH/hLdjbmavJ7rxhJL/Fuqn/wlDN/F/3zXNLFSkbxwx7YvjRYl/1lNk+IKpt/eV4NdeLW3N+8b/gS1mXHiqRG+Vnao+sSL9gfRS/E3Y3zTVi+JPiu32WTZN822vBZPFE39773+1WfeazNP8rt8tH1iQvqx0+peP7y8mkZpG2/981nL4lknb5mZv8AeauVkl+WmQ3W2s5VJSOyFKMTs11mR9u3+Kq82qMm75v/AB6sGG6ZV2/NtomuF21hzGkqZpLq00sn3qufapNv3q5+OX5l3fdq55+1f9mo5i40yS6vJN3ys1VWuGb+KoZJfNb5d1WrOwknkX5WbdVE2M2+iZ12/wCzXK6k7RN96vUpNBbyW3V514msPstx8y1rGIXMGSVt3y0i7t1O+781C/J81BvyhvqNtztUrUsMXmtVxENhRnar0dq22r2n6b/erWWwVVX+KuunS5jOUjPsbfay10Vm21fmqnDa7P7v96ri/L83/oVdkIcplKQ64epI2qFpVZqI3VVrYx90dJt+7Uf31+9TpH+ak+Xd96oCMSJn3f7q1Xk27asM67m+9VeT7woNyhNF97/2asyRWStqT5vvf99VRuIGZv8AZrlnAqMjNaWiO6+ZaJotkn+zUOyuN8xpE6LTbpW+Xc1azbtq7v8Ax2uT0+Vlb+KuiW43w12UpcpMohNLsVmZqzLqfd91qW6lWqrLROXMEYkLMzVGys9Xo4lp3lL/AHaysMzVg+bdWlZ3DRN96m+Uu5fl+7TG2q3y1lKJpGUjbj1Rflq5Dqi+YvzVybO38VNW921yTpHTGrKJ3i3qv8tTR3X+181cjY6tv/8Asq2be/WuKVPlO6nU5jX81fvVXkdXqmt18rMrLUMkvpShGUTckmZfm/hrLuJfK/ip0l18zVl6hdfw1vGRx1IxFkvGeT5at2P71l3Vh277pP8AZroNPiX+Gic+UKUOYvQpWjbxLUVuvzVdhg/eVwSkehEWNf8Avmr0cXy/I3zURxfL/s1ct4P++axlI3jEbDbr/D/49Vlbfft20+OLdVjyPl/irKUi+Up/Z/m21IqfL/DVpYlfc391aI4l2r92p5irEca/xfxVMsXytuqWNNsn3anjWjmCMSusSu33auQwfLtp0abqsRpUBzcpCy7V+b+Gmrb7m3NV3ylfdTvs/wC7qySCG3/4DViNfl+WnRxfKy7d3y1JGuz/AHqoIj4607H5vvVmx/JWlZ/J8tSWdFY/w/7NdJpf+sX+7XL2L/LXTaS/7yOiJR7J4DiXbHXs2jr+5X5f4a8d8AsqrHXtGiurRrX12A/hnzOOjLmNiHpUm5kqSPbtXbVe4lVP4q9dHgyiH2rbUbX/APerNuLpV/irPmvPm+9VxiT7x0H9pfN96pF1L5q5X7Y26pob1t1HKTGR1Ud7varST1ztvdf7VaVvPUWNIm5DPVqOX/vmseGX+7VqGX+9UFF7d9aw9ctVuI2+WtTzRVe6dXVqA5T5h+MXhxWt5m8v5q+PfFW7TtSkVvu/wrX6BfErS1urWRdv8NfDnxe0FrXVPMX+9Xn46h7SPMedKPs5HnE2os33d27+Ks+a6aXd8zVI0Df/AGNRtatu/wBmvmfZG9jPadvtEar/AHvmrqNDuJPOWsWO1Z5FZfmb/drorGwmWRdsbbf71V7KUvhiLmO60u//AHf+7W5avHKu6uNjt7pIfkVv+BVoafeyWtuvm/errjSrRj8J3UMRGJ0OoW67WZV/hrnoX+z3C/N91t1TSa3u+WsW4v8AbN/Ft/vV00Lnoe0jI9KsdZVI1Vvu7ap6kq3jM22uLsdbbcvzV1Gm3S3W3d8qstenSpSKl7xktar5zNtq3Y6WrXC7Vq3NZMrbv4a2tBtVaSPdXZGHKYcsqh3Xg/SfKt42Zf8Avmugvv3X3Wp2i+Xb2qtu/hqjrV6rNxXXGJnVpcsTHvr1ot25q0NFv9u2uf1B2lb/AHv4q0vDvl7trNu21PIYRjLm5TqFl3yVpW6fu/4qy/NWKtK1uo/J+9/tVMoHTGEiTz9jfN8u2rkOreU33qw9Q1GOJVbdWOuuR+Z96sJU4msaUj0SHW/7rVVvNZV1b+9XIx6srr8zLTV1Hc27d8v+9UxhEJQkbkmqSbaqyatvaqqpJqUnl2sbSt/drotN+F+ualGsn2d4lb/ZrphhHU96MTjniI0vdcjnZrxpW/irL1K1WX5a9SsfhBqDNtljbdVPXfhbeWcbMsbf9810xwcomEcXH4jwPUrXbcfKvy0aLpyy3kMbL8u7dXYax4auLWZleNvl+Ws2ztZLKTzPLb5az+rSjL3om3tOaPMe9fDHwha3UK741+7XZa98MbGeFtsa15v8P/Hkem7Vdtvy/wAVd9dfFC1lhbdIu7/er0I83N7pzS5JRPHfHXw8h01ZGRV+X+6teJ680du0kfy7l+WvfPGnjSG6tZvmVt1fLuvak17eTNu+VmassTH3f7xEZcsuWI2xvVuNahh+b/davsL4K+CLFrWOa4hVm218i+BdN83VlvJfm2/Ku6vrjwH4qXSdPXa23atXhvdp+78RE4ylU974T3JrCxsIflVFVa43xR4vtbBWWBl3VwOufE64v5Gjib5f71cnqGpST7mLMzN96umMf5iIuU5ctMm8QePpLqaSNZNv8Ncr/bsn95qy9YdkuJm+9XLHWf8Aaam2uguWXUypomih3bWrmb52lZvvV1WqS/udq1z+z9439371fkNL3S6sI83KUbHSWlZmaus0fRtrfdZv4d1Q2aLt+X7tbNrexxLtrfmicnLykq2C7du1ay7qwXzP4fl+XctaE2orErf3az1vI2Zm3f8AAaOaIzDuNOVJmbav+9UK2Co33a6Boo3+ZKq3EW2sqsY/ZKiJpf7j/wBBrr9LddvzfxVxSu0TLW7Y3TPGv+zXPGMjaJqaltVv9n7tYt5tSFmqxq1xvjj+bdWTNcb12tXTy80RR90hVdu1l/iq/b/e+aqSt93bT5J9kbN/s1BtH3SC+ut19uVvlX5ar3Gsxr/F81U9sl18v975qjbQ5PM3bfvVvGfumBR1LXo/mVW+aubutW3yKqsrV1l54XknjZtvzba5PUPD01rMvy/LurKcZGkS1psrNJ96ustXZo1rndJs2Ra6C1+RfmrOMC7hqFruhZtrVxt8vlSN8vzLXoH3o65fWtO+Zm+8v+zWnKTzGTp8qoy/L96uu8NztBfRt/tVx9muzarV0Wlzqkytu+7WEjSJ9RfD/VluLVY938NamvWG6NpFrzH4c6ztkjVa9mWJbq3X/dr6jLpxqU+UwqnlN5PNYTNt3UW/iVk++1dR4g0Hzdzba4HVtLaBm2fL/FXTVpSj70TGEv5joP8AhI1b7zVRvNRjuv8AdrjZpZoqr/2pIq/7X+1WUcRKPxG/LGRpapaxy7tq7/lrkdU0tkkbZ8rfeWt5dU3LUcjx3Ee7/gNE6sZBGPKcj9qkt2X5m2/7VWodZV/lZqvXlnHLuWufuNJkX7tY+8al648m6Vlf/erldW0FfmZF+b/ZrWVJl+XctLvaVvm3bVo55D90801LTpv4W+WubuFuIm+8y/7NexXlgtx8v+zWDfeGlbcqrUe7IuPNE83juJO7NtqaOXbuWugvvDTQN8vzL96sebS5Im/iqJROmFWJVb5qhaKRv4tu7+Gpmib738NFZHTeMir5G3/eoaBv9mrLSqv8W3+7uqCR1T5qXMEYxKvlKjfdqrJ95ty/LVqSXf8AxVRmdt397/dpiBZ9tO+1Lu3feaqq28kv3FZq0LHQ5rhvm+7VxiNyjEZbyszf71W/KmuF+Wuk0vwbv+Z1aunsfCUcSqzR7Vq4wOaVX+U4rTdBklkXetdtpekRxKv3flrQktYbBf4d3/oNYeqeJYbL5VZNq1pGHKY8xoal5MEO7dtrx/xtKsskjferY1rxfuZtrf7P3q4XVL9rqRv4qs2jGRnyf7NQ+a1T/fpi2+9qIxOvmHRpu21qafa7pKLOy3svy1sWdlsb/gNb06ZMpGpY2q7Vbb/s1ckg2fw07T9qKq/3Vq1JF/FXqRicMpFGGJUb5qGRdtWf4+1RyJsXd/49Vk8xU+7ubd8tK27bSSfeNPX/AFbfdqCiBvnqPzamkib5aqybk3fL/wB81MjWMh3m/N822htrr/tVVaX71Sb/ALtZ8xYMm2oZot/3f++asb/mZaRl/iXdupkRMi4iqi0Wz7tbU0W/5qozbd1ckoGsZFezTZJ81by/JD8tY9uv7xWrSVvlqafumkirN/vVXVqtSLv+9Vb+NqqQoxE82nebUbfLu+XdVfcyVnzGkY8pa83Z97+KlZ1/h+Wqnm/NRvV/u/NRzExJ92+qkn3jUu6omf5qy5hkaytE33mrQtdR+ba1Z8n3v92o1ZqylE1jLlOohv8AfuWnNdN93dWDa3mxvmarXn7vmrmlE7I1Ca4n/hWsmaXfI25qluJ6oM9EYmUpF+x/1i7a6mxiX+Fa5XTdrtXYab95f7tc1U7KBsW8Xy1o28Xzbvv1Faorqrbq17e3/urXDKR6UYkUMW5WarUdu33atQ2u/wDhqxHFsWsJSNbFeOLZU6p/3zUqr/dXdTli+b5dtQWVdny7qd5W4f8Aj1W/IZqZ5XzUAQxq1WI4qsQwbG+ZasLFs+9QBThT+9Vhak+zqv8Au05Yv9n5askFRU2t96paXYq7dv3aa1AB/lqkVf4v4ajVNzfKtSL8+2gAVl8zdV6Fl3fM33ap7P4m+WrVv/u1QG5Yt826uo0l/mjZa5GxVt3zV02kv8y/3VplHsXgadty17JoupLFbrurwvwreLb7dtdlJ4ojtYf9YtfU5f7seU+exy949QuPEscC/erndS8bx/dWSvG/EXxNXzGjik+7/daudt/FF1fyK396vZufNSn/ACnt3/CXrK33qsQ6t5rferzfR1ml2s26uusfkX5q6Ikc0vtHVQ3W7+KrEdxtrn471V/+yqxDf/N96rEdVa3Hzbt1bFrP8tcja3v3fmrWt79dtYyNInUQz/N96rkc61zMepKi/e2/71RzeIIYv4lrI1R13nrUcl0u1q5GPxbCzf6xamXXFl+61SMr+KoFureT/dr5R+MnhL7QzMke7/dr64W1k1b92q/LVO++DceqL5kq/wDjtdMKXtPiOd0/bS5Yn5y2fw01C6kb5f8AgNbkfwbvmj3NC1feVv8ABuzsm2rbp/3zVqb4aW6RtuhX/d21cMDh4n2FDIqMqPNKfvHyL8O/gB/aW2S4hb5fl+Za9MuP2dltY1kS3Xb/ALte7eDdBt9LuvLMe1Wk3V6tJpMN1brtjX/vmvR5aNH3Yx90+Hq4f2c5RkfFLfBhlX5rf/x2o7j4KK68Q/NX2VJ4Fjuvux06P4bqi7vJo9rhzWm48souJ8C618DpLeRmWFlb+9trh9e+Ft5ZQyfKzbf71fpNqHw+hZfmh/8AHa5vVvgpa6tbt+7VW/vbaUqeDqHFB1KcvdPyxvoptIuGjbbtX5a1fD/iBYm8vczba+jfjp+zFqWnNJdWULSr/srXhei+AbiwuNs8bKy/eWRf4qweBkveh8J6OHxcqnur4jat71bq3X/vqtLTdRW1ZWZWWu08I/DxbpV3feau4k+EsMVvu2/LWscDzfFI9CNatH3oxPN7fxh5Vv8Adb7tVW8WxyyNuZflrvpPANum6P8A9lrFvvhV5s25F3bqr6h/LI56uOl8UonO3Gswy2+7c3+7trKXxeunTNuba392vV9F+DcksPzR7quL+zI2pXW5of8Avmj6jL+Y5Z4/7UYnkf8Awm8l021ZG/vVuWPi9lh+Zq9cX9kZlh3LH83+zXO6t+zJqVgzbFl21nLByl8MkbU8xjH4onmOteLWZW2tXMx+MPKk+9Xo2sfAzVNrKu9f96sO3+AV5FuadZK55ZfWO2GOh8UTn28ebV2+Yu6uq+HP2zxvrkNvFG7R7vmZlptn8Edtwvmq23/ar3z4Q+F7Hw1dKyRr8v8Aeq4YX2fvTMcRVq1I+6e8/Cf4LWNhZwyTQ+bJt+ZmWvYbfwfZW8YURjis/wAEatby2caqy/drsB8o614OLxFZVOXZGdDD0+Xme5ytz4Qt1bci/LXM+JvDUK27K8e5a9Nfbmud8T2Pm2rYqsPiqnN70ip0Yx+E+YvFHgu1upm2xr/3zWL/AMKnhnt2by/lr0rUtOmbVtu35a6K3sFitfmWvpY1ZI78SqMcPGMT5B8ceCLrQWkaLf8AL/drj2vLy1j2vI33a+qPiBoa3kcmF+avm/x95elxyKy7Wrul78eaJ5mXxpSnL2sjz3xFrMzxtG7N8y/w1wcz/vFX+Gti+uvtkzbWb+7WSyfvvmrw6spSkTUjH2numtpd/wD2csbV6ZofiiSW3WNWavMVt2bya7Twnaqm3dRSlylzhzRPRNPXf81F9f8Albt1XNPtdsK/7VYfiJPIVm/hrs5jbLox9tyyM9l+3tJtb7y1lnwvnnbTtL1FVum3tXRefD/s1cZ6Ht4jB0+c84uIvtVVv7JZW3bWrotLsFbdurYXS12/dr8thHmPiJSODuFaJW2/LWf9qZP71d1qGlrtbaqtXG6lYfZ5vlb5aznAzjL3iq14zq3zVRtb9lkbdVpbdpflWo5tNZG3VkdPxGpa3m+P5qhur9Yt1Ul3RK3+7WXqDTNu2tVR94b5Ymqt+u75m+b+7WtZ6lGirurzma/a1k/9lq9Z65s+8zbasUfeO+uLxZ1+X+Fqpttf7vzVgw6orr96tTT5ftH3Wqufm90XLIuW676fNbs/7utG1tf7u6nTW6xNurKUTaJV0+wVZl3LXTLpKtHuVa5+3ZvOVv4a6CTWY7eGNd1Sa+7GJJNpMaWrfLXH69pcbq3y/NXRal4lh8nburnbzUluFZmatIy94iT5jmbOybc391f71XvliWpo13r/AL1UbqXY22uqPKSWo23ybf8AZqO6s2nj2rTbV98lakduzrXLOREjg9St2t7j5dtOs7jZJ83/AKDW1rmnMzfKu5ttY9vA33WVq8uftOYiMz1L4YytLIvy/wAVfRWns0VnGrV4L8H7D7v+9XvF5E1vp8bLX0+VxlEuXwk1xbrdLXO6l4eWVfu1oWeoru2/w1c+2wyr8zV9PzRl7pzcp5bqnhf9421a5u+8OSbm+WvZrpIZf7tZc2lwuzfxVnKlTkVGUoni82gzRfdVqr/2bMn3q9iuNBhb+Gsu48Mr821flrD6pEPanlvkN/ErVIthv+ZlrvJvC+/7q1Tbw/Iv8NT9W5S/anFyaIsv3VqnN4c/u16FHorf/Y06bS1RflX/AHq09hH7RXOeWzaHs/hqrJo38Pl7mr0qawj3fdWsu4s4VrKdCMS4yPN7zQf3bfL92ufvtB+b7tenahBH/Cq7dtcvqLR/7Ncco8ppH3jgLrQdny+X8tZVxoapu+WuyvL+P5vm/wC+qw7q9j3VkzsjLlOXuNJ8r5l+7/tVRkspHb/Z/hrrFg+1MzVaj8P/ADfMrNUez5ivaROFXSZJW+7Vy38Ls/zNXolr4eji+Zvl/wBmrS2EcS/w0cpPOcjp/hKNNu5fmrp9P8MxxfNtX5f9ml89YpP4atLqi7d26tI+6RKXMXlSG1X5ttYeveKIbONtrLtWqesaz5ULNu215L4o8QzSyMvmN/erVExjzG94g8ebvlRv+BVw99r017Mzbt1ZbSyTtuZqI1+aj4jsp0uUkkuGdvmqo25/mqeT7wqPZvaq5TYIU3ferSs7Lf8ANtptna7mX/ZrpdPsNy/xVvSpEykQW9nt2/LWlb2quu75amW12t8v92rUMS7dq16EaZwyqSK8aLE22tGF1b71VLhdjbqday7G21rEz+Inki+b5VqBl3/Ltq9s83btb5aiki/u1RJnNEq1T2bZG2tWt5S1TuLf5vlqeUrmI/v/APAahki/iX+Kpo02t81SMny/d+X71QbR+Ey5EVP4ar7fm+X7takkW9aqyRLtb+Fv92plEOYhVti07zf3nyt8u2oZF2fdqFt26sJc0S/iJLht9UJJV3bf4qlklb7tNji81v71YykWFrF81XmXY1SQ2u1f7q/7VTWsXm3Sq33aqMTRyKrWUksfy7t391aptF5Tfdr2LQ/C8N/a/dX7v92sPxJ4F8jcyR7VWjljImXNH3meayfP96qkv3qv6lA1gzK6/Mvy1ltLurJlQlzEfzJ81G+nfepu1axNgWWo2fdUjJ/do2f3agBlK3z0MlL/ABUAMX5fu05ZfvUm3fUTbqiUS4yGyN/dqGhtyN81RrWcolmxpu3d/tV2Gkv92uL09tm2uy0f52X7tclU9CgddYr8u6tyziX/AGqydNT5VroLVa8yZ69Mswou2pNq0+Nfl/hanKq7v4a5CyHbv+7Ue/8AefNVqRP7tVJEkZm21UQLMbru+ZqnVfu7fu7apW+5Nu6tCNWqQBU+ZasKu/8AhohT/eqZfkoAj2U1fkapmSoW+atokXBn+X7tN+V6PvsqrRt+9QTERfvL96p4U+ZW+/Vdkqxbqv8AE1UWWNi//tVYhi+b5qjV/lq3Ht+WpHEu2a1sae+1t26sO3f5lra01d8irVxGdRY6s0C/K33fmrL8ReKrpo9sW6ui0fwrJfx/datqP4W+a25o91e3hZ8p4eMpSqfCeT6fZzajNuf5v73zV6V4X8PsiqzLXUaX8LFib/V12Wl+DZLVV/d/dr3qVaJ4UsNUj9ky9P01bdV/3atXFx5K/L/DW1Noc0S/drHvtImf7qtXV7aJlKhIzWv/AJvvbqmt9SWqv9h3C/wtupy6XcJ/C1HtomPsKn8puQ3+zb81XI9Z2fxVzq2twv8AC1R3CXEUbMytT9pE0jTl/KaGveNVsIWZpPu14z4q+Oa2tw0aSN5n91Wrnfi94ym0uGRWbay185x6jcapdNM7bpGb7tS58sTGXNKXLE+ntB+NbXUy7pK9Y8J/EaO/kj/efe/h3V8R2NvfKyskfzf7NdRpvijVtBaORI5fl/2d1OnzSIlL2fxH6ifDOWHUoVZdrV6l/ZGy33KtfNv7Kvij+29Ht5JWXdIu7bX1xa+S9mudv3a2xEpUeUdLmnHmicDJpv775lom0uOWPbtre1a4t4Fbbtrk7rxRb27MrSLV03KpE97L8TU5+SUjFuPDLJfeYny7a7bw/YMyqr1hw69ay/NuWrFn4ys7ebb50f8A31W9R1KkeWJ5eO5fbykenWGmRRxr8oNX/s0e37oribLx3CY/9Yv/AH1WxZ+LoLltu6vnatCvuOnUpxL95pMMrfdqW10qKJMbaWHUY524arw6VzSnUiuWRcIU5S5onN694PtNZt2jeJSrL92vlf43/AK3063m1Cwt/mj3NtVa+zGwx61z/irQYtZsJI2j37l2la9PA5hUoS5ZP3RypRp+/D4j82/DPiZdLumhuI2Xy22122qfEa1Szr0zxp+z3Z/bJrq3XazNu27a8v174QTbWj2s1fax9jW96nIxo5j7OEqdSJ5zJ8V7dtUaPzF3V2Gj+N7W9279rV5f4g+Aupf2t5kEcir/ALNevfCv4GXG2H7RG277zV0cij70jyfaylzcp6p4Huo7+NWWNdrV7F4fsLdmViqrWD4b+H0OjWqqq/drYa6XS227q8evKNR8tMdO/wDy8PQLXS7Xy13KtVdQ8PWcqt8q1yP/AAlbRL8rVDN46VY/mavHjh63NeMjpvGX2RuueH7OJWZo1/75ryXxhPpuneZvVFroPG3xNt7OzmbzF3V8c/FD4q32vXlxDaszR/dZq9qkpRjzVJGTn7OXLGJ6BrXj7TbWZsSJ8tcTr3x6t9EX5Jvm/wBlq8D1jXL6K4ZWZmVq5G+srrVrpdzM3zVwVa/ve6ekpVcRH2Z+kH7NvxkvPEcMLTsyws3y19gaV4nV4VVm3V+b/wCz7qUek2NqvyxbVWvqCx+KtvZeWrSfw1hXpxxHKb0sHKjT96R9KR6os7fK1Z+sapH5LKa8p0v4q6fLDu+0Kvy1h+IPi7Z7mVJt3+1XPTwPvHn1Z+z+0ehLYR3Vx5lN1C18iPatcj4V+INvewqyyLurpv7UXUpFVW3V38soyCMo1InI6xb+asmV/hr5N+O1hJa3jMq/Lu+avuDUNE823ZttfKP7QFgtvNcK6/dr1MLOMuY45QlGUT5VhZvtDK33qq3TeVIv3vvVYuty6lJt+X5qqX0X71f97dXk11+8PQvyxNT7fHFCrN/DWzoPjK3iZV8yuB1yWRNPk2/eVa8nXxVfWuqSK0jNH/6DXHKfKbc/2T7o0Pxfazwqvmbqj8QXkd0rKP4lr5j8I/EGaLbG0n/xVelWfjXzY18xq1jU5onXhJR9oalxK1lM0lM/4SZv+ejVzmveKoYlZmb/AIFXL/8ACbx/7NL29j6/6vGv7x7tpaeV/wB81ekutq/K1cxHr0f8LVFda58u1WbdX5/Qnyn5jVj/ACnQXE6tu3bf7tcfrW3+GpF1fzW+aSq+oT/7NVOXMYRiY9u2yatNtrruasC6uts3y/dqaTUd6qu7+Hd81c0fiOj4S5Mq/wAO2s+8t4/4drNSLefN81MuJ12tt+9WnNyknL6ta/vvlX7tY6yssnyt8tbWpXX77crbax/9bJWUjWJehuJFX71dZoc/mrHurh2lZJPm+X5tvy11Hh2Xbt/i/iWsac/eLPSrOX9z/F92m3Eq+XWXa3X7tfmprXW/5d1ehy+6RKRN9oZG+7VG+uG3M3zfL8tXo9u35qpatLsjk/hrCUSOYwr6/bu33aht79pW27q5/Urporhvm3LTdPumeRf++qyj7prGXMdwtwqRr81ZN5KsslOjl837392odn7z5q6okyNbTV/eV01rB92ub035JK6qxb7rLWUolle+01Xbb/DXM3mltFJurvJNrSLhVrN1KwVo1b+Kt6cIyOGX8x1nwjTZIq17Vqi7tPXb93bXifw3lW3ulX+LdXu0ardaftWvewMYxNebmpnl+oX8lnM23dVX/hLf7zV02veHvNZq4288MyJJ92uydKXNzRM4yLy+Kv8Aaq1a+IFnby652Hw1N5n8TLW9p+g+QvzVVONT7QfEblvdb6kZVdt1U/ltY/masW88Sxwbv3i/LXZzcpPKdBJ5e3/2aqMzQr/EtcXfePI4t22Rf++q5nUviMqf8tKylXjEuNM9Iur+Ff4lrn9Q8QQqrf7VeY33xD3/AHWrm9Q8azS7l3MzVzSxEfsmkYHo194rhib5mX5a5vUPFsat8rV57Jql1dN/F/wKoWtbyf8A56VxyrykaxidJqni3cvyyL8tcvea9JdNUy+H7iX5W/8AQa0LPwk275l/75rP3pGnwnLzSzStu21Jp+jXF/NuVW/2t1ehWPgvyl3Mu5a6LT9Bt4lXctb06H8xPtDl9J8Kqsa/LWpNpC28e3bXVyPDbxtt/h/hrCurqPzG+b7y1tOEYk8xiyQKvy/w1n3ETKtbFxLDu+9/vVSup4/m2/NXJYpHJahuib71Zsc7SzKu5q0NWf5W21X0212xtIy/w/LUcvMax/ulHXN32dv7teO69Kr3zKtereLr/wCwWMjM38NeOTf6RM0n96t5R5Ym9L4hIWqaT73y1DH8jVY+/wDdqY8x3kLL8y1NDF81Tx27PWnZ2a/LureMOYx5h2n2u3bXRWsCxMtVLWBVX7rNWvar8q/L/DXoU48pzTkN2fw1NHF/3zR5WyT7tWI1X/a2rW/KcxVki+X5qoybom/hrUaLdt+aqs0VEgjIdazr8vy/7VWGVVrNj/dN/FV5X3L826pjIrlBlXctNkTduo37afx71qSVmt13bmqHytv+1WhI67aryS/L/s1kVEz7hKp+cv8AeqxfSrub/ZrLWf8AeNtrKUjeMSZtrt8tElv8u6mxuzN8tXIYqn4ivhMlrXdJ8u6rtvbqjfNVnylVmp8a/K237tHsy+YiZNrf3qbaxSJcKyr8u6tTR9O+33Ea/wB2u4t/Bvm28bKqt8u7dUylGJHvSLvgPVP3K7mVWb+9XU6larfwySMvysu6uNtdJksLhdvyrXUNeNcW6xqvyrXHP3ZcxvGXNE8h8eaGqxtIi7dteYSf6xt1e4+NPLa3aH+KvFb6LbdSVhKXMTCPKQ7/AO7To/npm4/3acvSpudVh7UrffpitTd//fNBI5v71J/6DTN1OX7woAPlpuz+KlooArSJ81Qqm2rTf7tRt96pkXEsWf8ArF/9BrsNDl+b/drjIX2NXUaHcfMtcNWPundQl7x6LpfSuptfuVymiv8AKtdVYv8Ad/8AQa8qZ7lM0I03r8q0Km1qcv3Kd/tVzlkOz5qd9nV/m/hqRVV2/iq1Gu7/AIDUFlFbX5vu1Yji2VZ2L60u1vvbd1ADY0qXZvb7rfLT1Rd1SeUP9qgCHbuZtq03yv8AdapN/wB75vu03+GrMiqqbG+7to+V2bdVhk+61C1YFXYn92nQv/ep0jLu/wBqmrVEFqNv4qd9o2tUKtvX71Iy/Mu5qCzRtZ/3n+7XXeFYlurxV/utXG2aV33gmL/TFx/d3UxI+hPAehxvDH8u75a9KtfDkPlr8tcj4F/dQrXpFnKrLXfSMpleHQYUX5VqwukR/wB2riy1Isu9q6o8xzmXNoysv3flrPm8OKzfdrqvlpvytTlKQ4xici3hdf7tQyeF1/u1221artEu7dU+0kXyxON/4Rlf7tY/iLQfIs23Lt+WvSPKWuZ8YL/oLf7tX7SRmqcT88f2np/sd5Hbp96Rvlqn8G/hHca9It1OrMrfMqtVr45WTeIfi5p9i25o1Zmavr74D+BreLT4d0a/d3fdr04yl7p8/QoRqVpS+ycLpvwKjijVmt/m/wB2jWvgpCtnIyw/Ntr6wk0O3t7faq1wvixre3t5F/2dtfU4X3YnkYyMZVJRieL/AAf8Vt8PtS+yt+6jjbaqs1fTEfx8sfsq7W/8er5V8Sacv2iS4X71Y9nqMkUm1mbb/vVdXllLmLw1CXs+XmPprXvjI1xGzI33q8v1Tx/fT3DMsjVy9rqKtHt3bqsNLHt+ZaqL5YndQj7GfxGp/wALVvLCFlaZv++q42++M95BeSTeZVPxAu7zFX5q4HUtN3+Zu3Ue15Rywf1iXNI9W0X9ou4iZt8zV7Z8J/jcuvM2+avhu6s/I+Zflra8E+NJPDV9t8zatTGtze7I46+X1KHvRP1E03xlDtVlmWu003xtbzRqrMrV8B6P8YZp7eNY5G+Za7TQ/iDrW1mSORqwlg6eIO2hCEacpyPtX/hMbXfjdxTn8T28kf3q+UNN+IN8kn79mX/ertNJ8VTTxqzSbqwllUYnk/W5SlynsF9Lb3+5q5O80G3lmZtq1nw+Jtq/eqjfeMo4G+9W9KlKn8JHNGXxHQWfgq1um+aFG/4DXRaf4Nhs1XbGq/7tYfhfxRHdKrKy11reJbddvzVz4ieI5uU6f3f2RJtL2wsqLXF6x4cupZt235a9E0vWbe6f5mrVmgt3TnbXnxxNShK0ok+w548x4ReadNa/erj/ABFdNawyNu2/LXs3jFbeLzGXavy187/EbxHbxRyKrV79Cr7SPMd+Gw3tKcpfyngfxU8XzS3TWMUjbpm2/ermLfwustruf71c94i1b+1PG00i/NHGzfNW9ceKIdN02Tey/wCzXXOX2Ty6UfelUked3HhWTVPEEkMXzKv8Vat14GbSIfMaPaq12vwttYb+4kuJVXczbmrqPiVZwwaS0cW3dt3VzVaVOTsdeGqVKK9ocL4N1v8Asm1X5vlX+9WpqXxDaL5vOZf+BVwKytBb7VrzvxRq119qZVZtqtXlc3LI+i+sRqRjKR7ZN8Ybqyj2pdbqZpvxQuNRm2mZm/4FXzjJqtwrbWZmq7pPiiSCT5f4V21P1qUTx6mGp1Jcx90fDvxlIq7mk3f7NfRnw51Zr1o2l+81fnT4D8fNb3Ua+Y22vrT4W/EuNPLbzF27a9CFX2kTjlhpU5c0Yn2XCsLae2f7tfIX7VFmqt5kX3v4q9YuPjJZ2tn/AKzdtWvnP4ueOf8AhMLrb/Duq8JTlRlKUjKvH2nLynzneRbLpmas3UJY/M+9t/3q6DXrdvtHlou6ub1rS7iKNZGX7tYVVeRLmUdUVZ7Nv92vDdcb7Hq03y17taxfarVt23b8y14n8SLD7LqDN/DXnVY+6dUfsyLGj6uu5fmZa7Kz1yRY1VG/h/irxez1Jom+9XWaP4g3bV3L93dXJTq/ZOv4Zcx02vavInzO25a5c6xNn7zVvTJ/aMP/AI7toj+HN40anb1ANdMaMqy5kdDzOVH3T2j7ZN/eqZZ5nVvm3Vcms40+7VNV8ptu2vhfhPmYkyz+UvzfLVO+1f8AeLt3btv8VQ310qbv9n5q5TVtS8qTdu3Mv8NTKRUYmy1/5snzfN81SNL8tcnp9+1wys1dRa/vY1qIyL5S5b/PV5bVnj2/eaqcO1dtalrKrx/7tEpAc3qWl/K25WrNtbLd8vysv+zXUX23c392qFqiq3y1j7Qgzv7G82RWVWrW03TWgZflatiztfmXbWpHBs2/+hVlTl7xZVZWWH/dqqtx826tiaDzYVXbWNNb+VJJtWvVjUjymUviLMd18v3qp30vmq1V/N2/LVe4uPl3bqjmA5fWomdm27tv+zVPS3ZZlX+7Wtffvd22m6bYfMzf3qxciomtav8ANWlDF/F97/ZqGztdq/dq9bps2szV10+X7RZdsYv3la8MvlVmwyruX7tOa6bzGVaykacprLdfvl3feq9/rY65VbpvtW7/AIDW1buzrUxqcsjKUeY0tDvPsGpKu75fvV7x4Z1dbqzX5v4a+b7rduVl3bq9S+H+rM0Kru3bflr1cLX94zhH7J6hMkc6/NWXNYQuzfKtVZtWVPlZttZdx4gVWb5q+jjUiZGlJBDB/d+7WHqmvW9grfNWLrXijbG21vmrzPXNbutRk27mX+GlKrGIjoPEnj5U8xUk215zqnii6vZNyM23+7VqPRprqRmdm+b+Gti18NRxMrH+Jf4q4pVJVJG0IHE/Zb69b7zKtTL4Sup9u5mr0iHS7e3/ALtXrdLfdWkKUftFS908th+HkjNu+bdVxfhz83zR7K9a0+CGX+FdtXri3hiVmbb8tdUaVMjmkeS2/gBUXa0dXF8IQ2//ACzrsNQ1G3t65/UPEccW5dy1XLTiOMjPk0mG3bb93/eqxpOlq8m5Pu/7Vc/eeIWnmVU3MzV6F4L0tp1VmXd/vVEeWUvdFKRDdaR5Fuzbdy1wuraz9imZV+792vaNe0nZZybV+WvMdQ8GyXUkjbdyt92uqVP3Tn55cxwN54tkbd/s1k/2zcSyf3lau+m+Hau3+r/8dp1v4KWBv9XtrhlQl9o6YzORt4LiXbuqeaDZG26uvm0uO1Xd8tc9qDKzMqLR7KMSuY5CTTmurj5fuq1WLy3Wzh/2a6y10vbCrbf/AB2uJ+I2rLpOnybdu7+GiNI2jLl1PJfH2s/bLxrdG+WP71cn5Xy1YuGaeZpm+833qavz1gz0aEeUhW33NVq1g+apoYP71XobfZ81VGBrKRHHatu+7Wxa29Q28XzL8u6tWGLb935q7KcTmnIRfvfLWlaxfdqmvzt/s1pW67V+Wt4nNIjb5WqZVoZNzL/49U2z+7WvKZldt275qrzKu35qvSIv+1UcirtqrAZLKyyVKr/u/wDaqzJF/s/KtVbh1ib7tZSjylxkN+/TWlVdu5vu1H9oXbUE067f/iqnmL5RZr/5ty1TuL/crKrVXml3VXb71YSqG8Y8o24nZ/m+/UcaN97b96rCp/u1KvysvzLWfxFRiOt4m3fNV3Zt+b+Gq8Lf8Cpt1cfKy/LW3wjJGl3fxfLUkfzL8tV4fmVWrU0+wa6243NSIl7p0HhW32SLtX71eqabtitVj/iauI0fTfsHk/LXXSSx7oWVvurXHV+I1j8PuluawWVflVV3fxNXJ6xf/wBl+ZG1dhHPG8PzSLXmPxIvPKjkkSlfmiZuPL7xzPibWV2yfvFZq81ml82Zm+9Vq+upJ2be1VF6VzfCdEYibd9Rt8tSM9RtTNBq/P8Adpy01fkX5aVfkb71ZATfcpi1Gv3qeu1W+aqAdSb/AE+am7vmpv8AwKgCT79RyLuan0m/71SA1U2t/eroND3eYv8As1z9b2g/JIu6sKvwnVQl7x6Xof3Y662zeuP0Nt0atXWWL14cz36ZrQfdqRYvl+b+7UMbrtqaP73zVzm5LDF/eqyqf3ahj+981WF/2agsk2L/AL1MpPN+9Ui7Xb5qABfvbdtSMjbl2/3ttR7djVP/AA1ZBW+XczL/AA05fn/hp3lbV3blprfI1WA1l2VHJuSiSVUX/aqlNcfNREkfI25t26o2Zd1V1epKogtQsvytU29X+aqK7v4qsW/zN81AGpZvXongFP8ATlrzm1bY22vTPh3F++j/AN771aRiUz6Q8H/8e6/7Nd5p7fN/s1wfhX5YV/3a7a1ZVr1qcfdMJyNZZakjl2t97dWb9oVKcs61rymJsef70ef81ZK3X+1TvtX+1RygaTT7Ka0/zVm/aP8Aapv2j+9UcoGgJ/vVyvjS4/0Nv92tjz65vxZ+9s2/3arlLXwnwr4wnX/hd0bPt+61fanwh1u3i0mHDfw/NXwv8dIpNB+I1nfLuXc21v8AvqvoL4L+I5LzR428xtte9hqXtJRPGwcox9pGR9Na143tbW3k/eKvy14P4o8ef2tqjQxSLtrS8aedLp8kiN8u37q15HptrIuqSM/3t1fTShGnT908Dk58TyyOs1S6WeGuVZGSZttdJcW61l3G1GrhjI9aNPmkFnKyt91vmrSaf93977tZUMq7v4q1bXSbq8j3ItVHmqfCRVlGj8Rm3T7/AJt1Yt9axy/w10Fx4c1R5ljit2/75rU0v4Qa5q1xGrblX+L5a2hh6kjF5nCjE8r1LSfNVti1xOoaJqH2pWgt5GZa+9vDv7PNu1mvnx/Nt/iWjUPgJp9rMsnkq23/AGa2jh6PNyykcNfMatSOkT59+B/gHUL+aH7ZD975q+0vCPw8sYrNY2h+b/aWuX8J+H7HQ/uRxrtrvtL8W2drMq+YtTVly+7RPQoQhWo81Qr618KLe4j8yKNV/wCA157qmnXXhm48vy/3dfS2i6jb6lb/AHlZWrjfHnh+3uNzbVrjoYyUqns6x5dXDxUuameDya9NF96sO+1e4vZtqtXdat4ehVW21x9vZRpfbd33a9ODj9kutg6lGnzS+0dN4Rv7i1hVtzU3xh4y1Cwt2aJm3LVy3lht7fdXN6leW9/M0bfMtRfmlzE4PDSxFSNKJa+HPxmvGmaO83LtbbXrUnxcjW1b94f+A14Pb6NbxX26L+KvStL8Gx3qx/3dtRUp0akuaR9RmGV1sLh4yiYfjr4l3V/byLbxttb+Kvlf4pePLq1WRZZNrfNX25ceAbNbfa0f8P8Adr4h/aU8OQ2Hi63tUb92zNureHs5x5af2T5aniqmHhKMvtHluh3HmzNcP/y0bdurL8bXE15Jb29r/F96uqm0tbXT/kXbJWh8N/C66tqnmXC+btrnhH2kuaRdWXLTjTiHgW4uvD9qrOrfd+bdWl4k8VLfwtvavQNe8LwwabtWNd22vC/ElrcQXXl/My1pUpcseaI6VX/l3IpzXiszf3a5++0v7UzMq7t1aVvp11e3CqsdegaH4L326qy/N96vKVCUpG0sRy+7E8NvvC+/dI0fzf3q5n+y2s5tyq3+0tfR3ijwr9ltWZVXbXlOoWEKSNu27v7tTLDezNqdeRmaLK0G2RmZdter+B/H02nfK0jL8teZ7I7dWb5V+X+Krliy+WrKzK23+GuT4Ze6fZ4adOpQ96J71cfEbda/PN8u3+9XJzePI/Mb94vzV5Lr2vSWUP8ArPlrhZPGkkt15ayNuX/a+9W31k+bxVuY+rvBMUfiPUlZtrLur0TxJ4Ft20mRlX+H71eQ/AG/aVbdmr6I8RS/8Svb/s12R96J4Hu+9zHyjdRLZalNb/NtVq83+Jmk+fG0iruavTPED/8AFSXC7f4qq32iLqMPzqtcs6fNIuhU90+V7qymib/VtTrF5reTcyt/tfLX0NcfDa1lXd5a/wDfNV7f4c2vnLujVVrn+qR5viOideX2Yjfgv4Xm8Q30M0q/6Ov96vqWP4eWexf3Y6CvOvAdra6Dt2xqqrXo3/CYWo48xa+gw7hShynlzpyqPmZ5RNcf3qxry9VWrYuF81fm+9XO6lFIv3a/G+aUh/CZOoakq7v4ty1xuqXrTzN838Na2sJJub+7XM3DN533WaoN4cpqaTL+8Xb81drpcu+uK0uym2qzK22uw01dq/7VQaylE2dy0klxt2qvzN/s02Nt61Yt4Nyq235q25vdMOUqtuZdzbv+BVNa27Nt/u1ejs93y7q1LOz2qq1zSiA23+W3/wBpar3WorFcM33W/u/w1rNAvl/drndWtW+bavzLRCAGpb6su3b97/aqjdXC7mb+9XPx+db/ADMzVHJqLN/FWkYyAmvrzymb5vu1l3GpbFb5qh1CVn3NWLNOy7t27/gNP3gNiO63srNt/wCA1vaTtb/drhbW6ZW2/wB7+HbXSabe/Luqo+8B2Efl/wAP92o2uFi+asNdU2/dp39peb95q2l7oGxb3m6bbWhb/vZt26ubtZf9I5+7XRaTKvmMq1j7QOY0o7JfO21tWtqu3/drPt9r3H3q1FlWJvvVh7QBt1Z/u/mrpPA7eVMu2ufuL2N4/vbvlra8I3S+cvzfxV6GGq/vCY/Edlr0TJDuX/erh7rUW3bf/Hq9U1CyW6sVZfm+WvM9a0mSKaRlVvlr6xwlKnzRMpe7IwbxvNX5qox28atuNXbxZLddu3dWJJ9olb5FauT3pGnNGJofaoYv9uo5tUZvlWix8P3E/wDrFauhs/Cuzaz7a76dKX2jPnlI5yH7ROzfera0/Rpm+Zq3rfS4bVfmq1JqNrar95f+A11csYkSRTji+xw/7tcz4g177OrR7vvVe17xHD5e1W27a4ySddSkVm+7RKURx974ShdXV1eybl3bahXQ7q63MzNXZaXpsLbflre+wQxR/dVKmMeYrl5Ti/DvgjfdRs/zN/er2zwjoK2UK7V+as3w3Zx+Yv7tWrvFRbS33LtWuulT5TCUjn9at12tuX+GuZaKOJm3f+O10GuXi/N81ef6xqkis23d/wABatZSMY/FzGheT28St92uT1bWYYt21vm21R1C/mlbbWYum3F63zM33q5pS5jo5ilqGpTXUnlou6Nq0NB8MyXUisy/Ku35q6LR/BrSsrN81dxDpMOnWf3dtEYBE871y1j0u3kb+GvmD4na42qap5KfMsbV778XPEq2FnJ83zLur5b1SXzZppmb7zUTjyxOuj+8qGLMnzf7NOhi3sv92o23NJ8tXrWKvPj8R7HMTW8HzL/dq9HF/D96nWtv/s/w1aWL95XXGJjKRJawM67tvy/7taEabF21DZxKq1ab7vy1vGJzykRxp81aUKLt3NVWFNrfLWjGq7f4auJMiJUXdU0afK26jyqduVfl2r/tVtzGUYjdu2T5mXbUEm35trUk11WbNdfNWcpFcpZmnVfvfd/u1j3k/wA3+1SyXX3v4qz5n3MrN/47WUpG8I+8Hn/LVeSVnWlk2t93/eqszb2rmlI6B+6ovN+X/wBCoZP4mpuysuYokV/9qkVv9qmN8n3fu1Gr/NRKYWLyv/dqP70m2q/m/wC1U0K1fMBa3/LtX+KvRvAul/avJ3fdrzVX33Ea/wC1XtHw7ijWOOq5iOXmkb2uad9itV2qtef3Xi1rJvLZq9I8VX8KQt825q+e/F1x/wATTcjfxMtYT5ZEc0uY75fHUfl/M1cb4s8Qf2o3ytujrmbeeR/vM1TSbWVfu1lA2+Iw7r/WN81V1q1eJ81U/uNWEjeIjUm5v7tO3f8AfNR79y1Ix/8AHSMvzfLTKeu3dUgL9xaT7irR/vUf7tADlahdrN8tN2/N/s05floAWmL81O3L95ajZvmoLHL8jVvaCm+Zd1c+v3hXQaGzLIv+zXPP4Tel8R6No7qsaqv3a6izZdtcjpMqqq/w101m7ferxqh79M2oXVl3fL8tWoXrLjZquW8v8VcpuaUat/eqdUaoLd1bd96rUaUFjtn96nKv8TU7ZVeRqgCwrf7W7+KnNtZf7tVY3bd8tO/iqyCWRl3fLUTP/tVDuZ1+WiR/l27l3VZJXmZtzVTmb5qszf8AfX+zVSRfmb/4mqIkEO75lq1t+X/ZqO1i/vNuqxNF/d+Wggrqy/N97bViP5WWqvzI3+zUit81BcZGxbv+8WvWPhv/AKyNq8fs93mLXsXw9+Voa2p/EEj6C8Ottt41rrLef5a4XRbjZGvzV0UN1sWvbj8Jzm017SfalrGkuvSmrdb2qgsbi3H+1TvtPvWPHcf3aFvdrfNRygbSz7lqRbhf71Ysd1Un21agLGp9pWs3Wtstu27+7ULaiv8AeqrNerKzLuqwsfKP7THhJrq3kvIo/wB5H8y1z/wL8fLYQx2rt80fy7Wr6E+I2gx6zp80bx7q+P8AUtBuPBXihplXbCzNt216+Fr2Pn8VTlQqc1P7R9bap4ojv9L2p/EvzV57dal9iuNy1z/h/wAaxz6au+TbtXbWHrniaOe+jVG+X+KvfjWjUjyyD6rOFP23xSPWrWfz7fd/FtrJ1Jts3y1x9n43jt1VWk/h/hrNuviJDe6osatuVVpSnT5TbLP3mIjGoeqeH9J+1XUPzNt3fNX0N4H8K2c8aqyrXy74d8ZR2skbeZXrXhf4ww2E3+sXbV0qseX3T6PPcro06PtIn0ZpfgbTfM3eSv8A3zXVWeg2NhH8saJ/wGvE9B+N1u7M3mK3/Aqd4i+OEcVvJ5DL92iUpy05j8y5Yx+ye3TazY6bC25lVa4PXPG9i6zbZFZf9mvkfx1+0JfXV00MEjbfu1j6f8RtSvIfmZvm+8tEVTh9oz56lSR654q+KEmk3Eio3y/71cTdfGlvOVvO2/8AAq8t8YatqGqLtTd8y/w1ws1nqiTL5cb7fu1U8Ry/CVSvH7R+inwZ+L63+lwrPN8237zNXbeLviXZ2ti0jzL/AN9V+e/gPxpq3h/arrJ8tXvGXxL1rXIfs6b9v3qzvTlL2kjWMuU+itU+K9vdNNtkXbXMt43XduWT71fNces6pF8rM22rVv4g1Ddt2tWkK8T3MdXjUw8Yn09J43V7Pa0n3Vrh5PiRGutfZ/M+bb/erymTxbeW9u2f7tcRp8urXHiS4vnVvLb7tVKvHlkZZLONHGU5SPq+x8cx/bI/3it81e8eD/H1nLbqzSLtVdtfA8ms6hax7vm3L/drQ0v4sappduyvuVv7rVjGrGpHlkfo+f47DzpctOR9yeLvjJpulq37xflX+9Xwb8YviXH4t+ITXCNuhhrmvGnxVvtR8zdM25v4a8m/tGSW68xm/eM1E8TTox5aZ+P+wlWqR5vsnsGqeMoVsVVWXzGrvPhrq0Nqq/N/tV83xxXV/JGzfwtuXbXc6TqN9psO35mauWFflN5qUpczPo/UPFEN58qsu37tcbqVrazqzN/rGavKNQ8ZXVhatIyt935dtY2n/FOa6kWNm+Zv4a6pYoIRjzHrlva29rdbl212Frrdrp1v95WXbXhMniC8ddy7qo3Wvapt2rub/gNR9ZOyvSjGPunsniDW7W/jba275a8J8dXkel3DSVNHqmrbvn3f7q1geJNE1DXPvLJ9771c068pG+GqQjDlkchfeNN7bVZvl+9V6x8Zbo1VWqP/AIVVfXDfLHJ/wJq0tN+Ed15isysu2vK5avMdP132fwmLrWrTajDtVqx7PQZp5lkZa9i034VTbdzQqyrW9H8Plt4f9XT5P5jklV9sdJ8Db2PTlt1l2rX0Jr3iG1fS2XzF+7XyvD52gsrRbl2/LWl/wnN5dL5bMzV6UZ+6edL3RutL9q8UXEi7ttXLNt8e1v8AgNTaXEt0skx3bmX+Kn6eqvqW35dtR7XmL9lyRiTx6dJLH92prfw/cO3+r+WvSvDugx3Vusm1f71dRa+Go12sy0e1LlSPJYfDV48e1Faov+EHvv7zf99V7vb6DGn8NWP7Dh/541XtZD9jFnzq0X+zWHqlv/dVdy1qTajCn8XzVj3V+r/d218LClE8+RyOsWS/N/tVgw6WvmbWrrtWmWVflrLt1XzFauarGMfhKjIvWOlx+X8u3/d21Y+z+V8tWrXaqrRMm5q5g5ivDu/3ttaUNxs27qqx2uz7vy1VvJ2t9zViHMb0N5+8X+7urfsf3u3bXm1nqO6Zfm/ir0DR2VLeP5vvVmyzUkXyvl/hqnJa+a275ty1JeXHlLurPXUf3n3vlqeblIiZ+qaasSsv3q5GaL7PcSLXc3U63G1fvVyGrW7faJG21vGoWZzLu+9WddWXzfe21sRxeaqstNmt/l+7WsY8wGDHFtkbd/drYs7Vnjbb81Q/Zfm/vV0Gm267du3/AGa1jHlAx2gZGpse5K7D+xllj3KvzVXuNG8pvu1vy8xlzcpkWe7zvmrZtb/7P9771VYbVYpG+XbVW6Rlkb5vlrjlE1N618QbbiT+L/Zq9/wkG9f9mvKbjVGi1ST723dWvZ6ursu77zVwziP7J3a6pvrrPA9/5t9t/wB2vM9Lut//AAKvTPhzb/8AEwVmrbDS94g+htFg+1War/s1i6x4f82ST5a6rw6iraru/u1JeeW7N92v0XDe9TOerH3jyu68IKzfd+9TbfwbHF1jrvLqWFW/2qzbi/jX7u2uvljExMH+yI7X+Ff++ay76XyvuLW1dXXm/dZahjsFum/ho90XvHD3z3ErfJurDvLW8lZvmkr16PQYf7q02Tw3D/d/76quTmFzcp4XcaJdSyfxbf8AdqxY6DMv3lavXrjw/bp8zLtqrNYW9uu5lX5fvVnKlE0jI42ztWtVbc1RtdNLdKvzbf71Wte1SGBdq7aq+G7Vr+43fM3zVASkekeD7Jvlb/ZroNUn8qHbRodl9jt1Zf7tOuovtHytXdTMKsvsxOHvopLqRvlrJuPDTPur0aPSd/zbac2lr92nKJlH3Ty1fCG9vu1rab4Sjib5o67pdJXd92rEdhs+XatL2Y/aGLZ6NHBHu27a5vxpqkdlayN935a7jVpVtbdv9mvnP4xeNI7W1kjWT5m+Vavl5TXm5jxP4peIG1TVGjWTdGu75a8n1SXc22um1C4aWRpHbc0nzNXPXUSvJXnVfePcw0OWJnW8TO3zVsWcH/fVQ29urN8tbFmq/wAXzVjTgdspEkMSovy1LtqVUXaq/LTWX95XQccixa/3mq15W6q8aL935q0I4t9axMpEccTL/wDZVYZ9tO8rarfxVVuH2r935a1fwiHSXSo3zVXa9+VtvzVVmlV2/urVWadVrCUjSMZE0l1/tfLWfJLv+7Uck+6o2fdurLmNIxHb12/NVdmZ2/8AQac27/apvzVPMdESOT7u2mbaf/Fu/hp3y7mpFEXzfdqD7v3qkZv4qqyXG6sZS5Q+IJJfm21X82o93myf7P8AdqxDbs38NZ/EV8JJDEzbatsnlLT40VFqjdS/Nt3Vt8JnIms5We6r0bw34j/s2H/drznT4N7bv71a9xP5Vvt/4D8tXADf8ReN/N3fMzNXnt9dfbbppGpbqVmaqDfe/i3VxzkVCBahfft/2a0Pmdazbf8AvLV7c3l0RLMu+f8AeVRart5975qoN96sJGkRG6U2pP46T/gPy1mXYZT6ZT9m9v8AZoJBf9qhvvUf7VL/AB0AI33qX73+7R/HUdBY7/ZpaZT4YvNk/wB6gPhJrW3Z5Fre0+38qb/Zpml6d/FtrVkgWJa29l7oRl7x0Ojy/wDfNdHav/tNtrj9Jl/vV1FrL8q187VjyyPoaUuaJuQy/L822r1vWXbtv+Za1LVq4zriaVuvzf7NaUabVqjCnzLtq9H93dUGgN8n/fNVZv8AvndVpv7v/oVVZn+ZqACP5qn596ihX+7Uit/FQQRsvzVC0So1Wv4qjk61ZJTZKh2feb+H/ZWrEjbm/wBmhlb5aoViON9rU5pfvfNv/wBmoZG2VXaVtu1qCZEjNvb+7TleoF+9833qlji+agDW0v7yrXsnw/X5o2/u143pMW6RW3V7Z4F2/u/92uqhH3iJHr2lvtVW/hrcjlrnbOf92q1aW9/2q9WJJrST/wB2iO4X+9WSt0rNUyy1pzEGk0/91qb9o+b71ZbXio33qh+3qrfeo5gN6O6qOa8VN3zVhtqX+1VO41Td/FSuBsSaj833qj/tH/arBa/psl5sqOYDUvpVul215X488EW+rq22Nd3zfNXfNeLUMjxzq27bVxly+8OVONSPLI+Vda8IalozMtuzMqr/ABVyM0WqedtZW8z/AGq+uNU8OW903zKv3a52bwNbu3+rX/vmuqOJkZSpyjHlifOtroOrXW7du2/7NNXwvqFhJ5jbmZVr6WtfB9vF/wAs1p114Vt5VbdGv/fNH1mUjKnQlTlzRPnm3v763+XaytWxocuqXEis+5V/2q9Sm8B2+5maOP8A75qW18NQ2v8Ad+Wl7eUfhOyrVq4iPLUkQeGZ7iCP55GatTVr2SW1kVm/2aPKjtV2rWXdXXmzeXup/Wah531WjE5z+wVuLpWb5/4vmrvdH0iGK3jVlXdVTTdO81t1ba2rIy7d22vTpe9H3jxK7jTlyxiaFj4fs5fvKv8A3zWt/wAIRZzxq3lr/wB81m2KSQbWathfEcdqvzMv/fVaGEOWXxRM+TwNZr/yzX/vmoV8EWat91f++aj1L4g2tvNtaRaw7j4m26yf6xan2hfs6ZuSeCLP/nnH/wB81XbwXZru+Vax5PiXbt92Razbz4lx/MqyUe0K5YmpceFbFpPm+Zf92tax8EWPkxttX5v9mvL7j4mqtxt8ytyx+KsawqrSUe0IpuKlI7q48EWrR/dWuP8AFHhK1tYW2ruqCb4rw7f9Ytcj4o+Jcc8cn7z5tv8ADT9oaSqKUbnkHjyWOy1Bo0rDsdrzf7K1T8Was2papJIzfK1T6e+6Pcv3qynL3jGHvHp/g+1t5du7567T+zrXb95fmrx3R/ErabN95dq/w10y+N1Zfl+Wsvae8dMXHlNzxJoMLQt93bt+7XlNnpC2WtK38O6u0vPFq3EfzM1cTqWrf6UskX96iVQhwjL3onuGh6bay2MbN8zVrf8ACOWbt8v8P+zXlPh/4gqsO3d92ugX4gr/AM9PlohVNXynoC+FbPb/AKtasWvhezRl3Kv/AAKuIj+Icar8sm35fmpn/CxlRvlbcta+0Mfd+I9Qh8NWO1flX/vmtCHw5Zrt+Va8lj+Juz5lkb/vqrEfxTX+9upRqFfuz2JdGsVX7q7v92snUrO3SFtu2vN2+Kq7tvmfNWTqHxQWVWXzG/4DR7QLxZe8SRQ7m27d1YCxRpukXbtVqzpvFC38m771V7zVPKhZtzba15jm+I7GHVFtbXcrfw1Q0vV1/tbdurg5vFW5dvmLXReFYGv5lb7zf3qmEuaQq/2T6K8G+II4rWNWrurfxHa+XH8y1833WqXGjW+4NtWsFvivcW8nzM7VrKPKOnVj8Mj64XxLbr8u5ad/wkcf/PQV8lx/F2T+Kan/APC33/vP/wB9Vh7WJvc5aTxksv8Ay2X/AIDTV8RrcN97dXlsN1NK23dXSaWjL8zV8Z7TlPM5TsI79Z2/vMtSR/NMtZOnp8zV0lja/Lu+X7tc0pcxhykkdxV6GWs2T5GqH7ayNUSiB0Mkq7f92sTWJV3N/wCy1VbVP7zVXkull3VhLmiQVbPdLqEaqzbd1emaW+9VX+GuJ8N6b5t55jL92vQNLsP3dTD3i+blI9enZbeOOsdpWi2tWxqEH2i+Zf4VVazNSVk+X5dtFWPu+6YRqEX2r+7/AOPVRul3tuaoVulWRl3VJv3/ADfermpc3MbxlzCrb7I9396mXEW373y1PuXbVS6uNi/xV3RmalaZfl3VPptx5U33qptL5q7flohf94rVpGQHoOn3Ebw1naxeLAtY+n6kyM392quvXm6ParV3Uo8xlKJJDf8AmyN838NTTL9ohb7zNXN6OrS3Em5q7CxtW8v/AGVrCrH+UqPwnnt1ZyNqkny05UaJv7u2ugvLVftUjfxK3/jtV2st33a86rCQo/CQ6fqXkN8zV7J8NdUjeZWZlZq8bbRJN25Vb/aru/h60lu3zfdVqeGjL2hR9U2etxxWKtu/hrJ1DxbGrbd1cjJqkiaTuSRv7u2uSuNUklb5Wavt6WI9nTInHmkd3eeK1/hasebxRu/iauRaeZ/4m3Vn3V03+1WssTImMDuofEa7v9ZWtZ+II/7y7a8qhupHb5d33q37OKZ9u3cy1dKtKQpx5T1Kz15ZW+8tXpNRXbuZq4fR7WZfvM1aV9dNFC1elTlI55k2qeIY7fduZd1cTrHiuSfcqfw/3aj1BZr2b5WbbVjTfC8k7bm3VUuYiMuY5u3sLrWbjdu82vWPBvhxbWOP5asaD4Vji2/KtdtY6ctrCvy1cYBzcoMm1dqr8qrVX/lp81aEi/LWXdSrb1qY/FLmNLeqR1Gqr5m6sf8AtTbVq1vPN+9Vcw+U1lg3U28SO3hZty/dqNb9Yo9zNXD+OPGkdhayfvF+WjmDlMH4ieL4dOtZG8zb8rV8e+OvEcmvalI27dGv3a674nfEGTVLqSFJG+avIb6fyv4vvVlUn7p24alzS5irfT7G/wBqsO6vPmpt9f7m+VqzJH81q8ipV+ye7Tjymzps/mqu2ukj+WH+7XO6Ku3azVuXVwsSqv8ADW9L4QnEuQvuZcVN8rtWXp9xuk+Xd/3zWsq/xNW8ZHNKPKXrNFfb8tXI22ttb7tUbdvJk/2asNKr7q0jLlMpe8SXE+1W3Vk3Vx8zbW+X/aqvdakqbvmrLmvd/wDvVM6hpCHMWbi8+ZlqpJPvb5WqFpfl/wBqo/8AeaubmOvlJGbfTv4f9qkXpSf73zVYcorf7XzUxvnb5advXd8tP2/LQBF9z/dqFm+b5WqST/Zqu3y1kykQyPv3f7NV2+epm2/dohi3tXP8QDY7f5t1aEaKq/8AxVNhi206Z1/8dreMeUPiIbqXav3qpwp5slEz7m2q25avabZebU/FIkvWcHlLuqrqF1sb+H/gNaE22JWrm7663yVrKXLEUfeK8zbmpvlbv4t1NZv/AEKpFf5tv/j1eZKXMdMYkka1Mz7I/lqOP5/vU5n+X5fu1UQM+6/1jVU/jqzcNVXfUyAa33jT93y1HT23Iq1maIKF+9SL0pF+X5t1BI9f7q0n+61C7ad92gBjdKZ/FUny7vu0RxbmqimOhi81q39P0ltysy0mj2auyttrqrO1WJV+7u+9XTSp83xGMpcpXs4PKhWobxvvVcmlVf7tY95cfN/7LXTPl5RR/mL2ky/Mu2uw0/5412/NXD6XL+8+Wuy0196q1fLYmPvH0WGl7puW/wAi7q1LOWsu1X7talqv96vMPSibdr0q6vy7fmrNs/4dtaX3GVf/AEKoGH97+Kqsi/MtXdn/AAGopkXdQBDG2xqnXpVRk2/w1Yhf5asBdvzbqik+8rVYqOT7u6oArqm1vm+7/dokZajml2f7VRtL+8+Vl21ZJHJt/hqPbuX/ANBqb+9/FTfutVEFVotvzVNG29lprOu771Oj20Abmi7fMVa9U8K3n2XbivK9JfZt2132h3G2Ouql8REj1qz1nYv3qtf2uv3lavP4dUZF+aSn/wBtmvSiZHotvqkbbfmqw2or/C1eYx68yVcj8Qb/AOKqA7S61Rf71Zs2ufN96ubk1Tzf4qz2v/m3bqfMB1jay396o1v2b+KuZ+3/AC/ep0d/UcxcYnSNeNt+9Tf7R/vNXPtqXy/K1V5NR2/eajmA6hdRVP4t1O/tSuR/tH5vvNTW1Tb/ABVPMB1zaiu771Qyaiv96uTbVG/vUz+1qZB1v9oR7du6m/2ov8TVyH9r/N96opNU2N95d1PmA65r9f8AZqjcX6/Ntrnf7W3/AMVU7jUqQGpfX6/NWK1/tuvvfLVO41H5fvVz99qixXDbG+Wt4mNQ9k8K3Ucqr83zV00lxDErNXivhvxUsH3W/wBmtDWvHKrG21vm2161Kr7p4lXl+I7jWvF8NlG3+r+X/arynxN8U/m2xSfNXnfirxvdXs21Gbav3q42S/mlkZt25aJVTi5ZSO6vvG9xdSM3nNt/u1jzeI7hm+WRv++q5tbr5qGuPmrm9rI0jSidB/wkdwjL+8amyeI7j5maTdWGstNkberNU80iZR5TQm1lmb733f8AaqzDrMzL8zN/31XNfMi/Mv3qct1so5pC5ToJtUkRWbc3/fVZt5fzMv3m21Ta83f3lX/aqGS63L8vzbq2jIXIZd9KvnLW9of71V/2a5fUPkkbbW74duvlXcy1cZe8axH6x+4m3M3ytUMOqSOrfMv+zWlrkH2iPcv8K1ya/umZayqx94Ifym8upSfK27/gNUb663L8tRfaNzfe21BdfvV+9WJoSaXetFN975W/vVuLdSL/ABVysL7Zt38NbSy7l+98v92go1f7SkWPduao/wC0Wdtys1UPN3LtqNv71WTKJrQ6vJt+9uobVm2/6ysNW+9/DTWlZVZVb5agOU1v7Xk/vN/wGiS/kl/iasVbhvmpqy75F3fdpfaHynYaTe/d+b7zVY1q/wD3ci7qw9Nlb5l+WrWqNvVq9Dm905Yx94wftjLdct8v8VewfDm/j8mNa8RuH2zN/stXd+BdU2zKqturOhPlkTXj7vuntPiqWOXT1/3a8J8QXHlXjfNtr0zVtSaWx+Zq8b8RTst183+1XXXl7pzU/jJlv2/vfNTvtP8AtSVkxz/3l+8tHm/7P/j1eYepynWWOjfvGauks9LVY1Vfu1JDbx7vl27q6HS7Lf8AvPL+XbXykjxypb6X5Sq3/svzVs2sSrHub7zfNUqwfu/4qS42xQ7VrIgzLplfd/FWXMm6rk3z/d/hqFl+X+HdVxIMm4ZlbbUK3Ssy/wB2rl4rKv8AerLt3/0hf9pttVKAHpXg+zWWFW2/er0K1tVihZmX7q/LXH+C0VY49v8ADXoFwypa/wC192sIx945avux905WSLbJJJ/E1c/rUq/My12F1b/u9tcb4ggkdWVFrSUTljI5NbrdI3zfL92riz7VqnHp027btqRtOuN3y/dqY05SO+nItLe/K237tMkl3rxVb+zrja1WrOzkTdvVm/hqZUpRNYyiVFiaKRt1R/avKk+atFrBnkZdrbaxb5Wik2rVRNbmpaztuVl/u/xVJIvn/NWXYv8Aw7f9mtiHpXVTnyklrSbONJN235a6KPasKqtZelxM6ttq1MzItKUuYiUjHulWWaT5dzbqk0+yZ5N21aq28/mzMu1a6bTYI9q1hMqJpWeiebbsrKzf71SWOnfYLhmX5a19NlV1Vau3Fn5se5VqacjSf90sWd+stm0bN/DVCOy3yfL81Upnawk+b/gVb2h/v2Vlr1aVXm90XNzFWay2ru21kXVr83+9Xa6hAqL81c20W6bbXrxj7phzDfDuh/aJPm3N/DXpGm+HFWOPau5VrL8J6d/q/lrul228f92vSw1MwqSM2TTo4I2bbtrmdalVflrY1zWY4l+8qr/tV53qWvLLIzD+9XZKXKYfEdNpdnGzbq6Szihib/arz/T/ABB5SqtdBo+stezL/FUxmayjyxPSNN27dwrQkl2LtrB02fbDu+WpJLpnk3bq3jIwkaUlwqK1czrF+u5ttXLy62rXK3UrTybqJSDlLFvdebJ/s1sW8rJWfY2uyPc22jUL9bKFm3fNUxNrB4g8QLZ2rfMq7Vr5x+KHjdpfMVG+auk+InjxYlkjWb5fu/71fP8ArmrNfyNJL/e/iqyqcOaRj6hes+6SX5mb5q5HVL/fI27/AMdrQ1bUlX5dzVytxKzN96vOq1OU9ulTIZH3NUlvFvb5qjhiZ227a0oYFWvPS5jr+E0tNi2qu6p9Q3N/tVFZusTL81XvKW4b/wCKr0Kfw8phLmDTbVv9pflrc37Y/vVVtYvKjWq95dbOjVvH3TGXvDptRWJvvfLVdtb8r7v/AI9WTcT72bdWfJudq5qlQ0jEvSX7XEjU1ZW3VSjXYrfdqzGnyrXPGUpFcvKT1Kvzru21HHt+aptny10IYb/mo/i+Zacr01U+aqiA7Zsk+Vt1P2rtpV+f5ab/AAr8tWBDI2+oZKsN8v8AFu21Cy75KiQRK/lL5lWo4v8AZojWpG/iqIxAjkdUWqE0rMyruX/dqeZ/vVVjVpZOKmUgJbWDzZK6Gzg8qP5qo6fa/wATVsTMsUP8Nawjy+8TKRk6pcbN1cvNLuatLVrr5mw1YzVy1anMbUoj/wCGnK396o9zfxU5ttc5oWI6JJflqGN6jmf71WBDI/zVBT5PnpeKxKI6dv8Alpv/AAGnL0osSNpV+8KfxSbf3lSUL/HQrfM392nf+PUscTPQA3ZvarFrF81Wbey/2d1XYbfymraMBSL2musX3q1PtXy1iw/K1Wo33/7td1NmXLzElxdNt+bb/wABrHuLhnatCbpVP7OzNWdUI/FylrSfkb722u40t/lX+KuL0uJfM3V2mko23dXz2JifQYX4TorXbu27v4a1rXb8tZNn8zfLWxZ/e/vV5Uj04yNSzTfJ/u1pKiuq7vvVTtfvK38NaC/N/DsrIsj2bttMZGqyzfLt2rtqKRFVvloApMvzfeqSP/x6nbfvU/8AgoAi3/N81QzSr5f+1Uky7V+Vazrif5d275auJDGNL81Cvuaq7S/NuoWVW/i+WqJLG9d3zfdqNpflpu+k/wB6gBFf5amV/m3VX3/My/w1JH8zUEG5pL7ttdvprbI/l+7XDaS2xttdVYz7a7KQSN5rj5ab5/zVltdb6RrrZ/FXdzEl9rrau7dTob1t1ZEl5ub71RLdfxK1ZhynUfalZfvVDJcfNWHHf/N96pPt61UpAbX2rb/FUa3nzVnfbPlX5vlqlNf72b+7QgNxr/7zfd21Vm1LLVgyX67aryajtqoyA6BtU/2qhk1T5a51r/8A3ahk1L5flqbAdL/aTfe3fLUX9pN81cyt+1EmqfL8tTzAdL/aP+2tQSakv97dXMtqmz+JaqSav8zbWpRlyhzHWrqipVebVP8AarkZNXqvJrPy7VrWMjLmNy+1ZV+9/wB81z95q6vNtX/vms281Tfu3Vk/aGeZdq7qqMjGR2Wk6l8q7d1TX100sbMzbt1Zuiozrub+7U2pKyL81d1M8WqcvqW3zm+b5ay2+98tXtQb94ytWf5u5qqfxEArfNQzfNto3K+3b/wKhnV5FojEmRD5q7toapllXb977tV2+SRmX/0GkZ/vbWq+WQcou9f4vm/2qarrt+7UUkrNtpF3bfm+9VfCTGI5n2L81VVl+Zd1WGfzflaqMj7W+7/DU/3jQbfRb/mqvpt79lm+b7taDP5sdY9wmyTcv3ap/wAxP2jvLW6W8j/h/u1z+raaySNIv3ap6Xq7W7Kv/jtdEssd/H/wH71VzRkUcpG/zf8AxVPaX5a0r7S/m3LWS3y7v/ZqwlHlKImb5v8AZq/a3Hy/7P8AerHmb5ttWbOVt21anmA1/N/2tq05X+X+Jqq7/wC9RHKvzLTAl8wf3aRZd8f/AI9ULP8ALUe+gB8j7N2G+9TF+992nLtdqd9ySgDa035WX+KrWrP8rNVPTbj7q/xVJqkv7uRa64yjymMo+8cneO3nM1dP4NuPKmXd8u6uUu/vNVjSb9rKRdu6sKcuWQSjzHuFxdR/2f8AeVty15X4kaP7QzD5q0G8Rt5O3/ZrkdSv2nuPm+7XTVq80SY0/eJlb5qn88/3aoQtu+7Vnb/vV550Hq+jytcTL838Vd1a7Yof92uO8O2uxVkaunkl2Rx7fu18t9o8IsSXqxLuas+a/wDNXd/DWPcao09w0at+7jqTzWRW20iIlpp13fL8rNTv4eNtY8d/95Vb5atR3Xyru21rEsdeJ/DWTaxf6cv+9WozbmVaLODzbj7vyr/FXWuXlIkdp4fuvIb5fvV1M2rKzRru/wCA1xFr+6/75pt1q/8ApTLu27a5DGceY9BW8WVaoXkSyx/3f4fmrn7PVGRfmarDasu3523bqqMuUj2Zct9Lh+XatadvoMbL/q6wYdejSRdrVu6f4ghl25b5q0hV5ZD5YkknhyN13baoyeHNm75a6BdZhdflqrdatC7feWt3VjIyOXuNI8pWbbXH6tatFN935a9Evr+F42w33a4XxBdR/M396uaXKdMZSMOHbBMu2tW3uI1/76rmFvF8zb/49V5b/wCbb/DXNL3Tc7zRXV4//ZasX33d392uZ0HUm8lvmXcrVuXF1utW+Xd8vzbaUeYiRx9je7Lpt33fMrtNP1SPy/4l+WvM45Wabd823c1aVvqTRbm3NXQ4FRl7p6Zp+vKsyruX/gVd5p90txCq7q8CtdZ2TLub5fvV6b4X1xpbda5eXlHzG54si22rSL/CtWvBtx5qx1X1L/T7Fo//AB2ofB/+i3G3d8u6uqlL3iqXxHcawn7ndXN2sHm3Srt+auo1LbLbrWfpNrvuK+spy5oxMJe7I7Lw/a+VCtTa1deVG3zVNYusUP8Au1i61ulZv7terT9046pwevXsl1Iy7vu1zckUzt8y13n9gtdNu2/7VTQ+FfNb7tEqfMZwlynA29hcfL96vQPC+nNFGu5drVraf4SVGXcu6tyGwW120RpcppGZJu8qHatNaXbGrf7P8VU7q4/ef7tVZr3avys1ac3KSOvrze3H92q9mm1fmqHf5rfN92plnWCOs+Y1jEuXF/HaxszMvyrXj/xG+IMdksiiZVWtL4geNF021kZJP4f71fJPjbx5JrOrSRpIzRrRKpylxj7SXLE6LVvEDa3eSSNJ+7rm9QuN6/e+WqsN/tt1X+981Zt9e1PtD1KdDlMfUF82Rv8AZrP+yt/tVrfK+6o2Zdzf3a4ZR5jr96JXt4lSpJJViqOSf+7VeaX5ay+Ev4ixDdMlxt/hroNNuN/3q5OGX95urcsZWVVrSnP3iTobiVUX71Y91Krt8u7/AIFSXV55rVTkl+auiVQiMAZ//HqryLUrNvanMny/7tcvxFldV+b+9U8H3abs+VWpy/KzfNRGIFqFKc33TVdZV/hapftHytW8ZEis/wA1OWX5qh3fepvm7v4qvmAvbtn3aPvt/DVT7RSrPu+9Ue0AsSJvb5ars+xuP++qk82P5qazK9HNEqwitvWlZ9v8NN2U7Zuq/iJKci/N/vVJa2qp/Dtq0sX/AAKrFvB/eaojAotWaqv3qh1S62K3/s1Tb/IVvm3VzusXW/5VatakuWJEfekZd5Lvkb+Jar7fu/3aazb23U6vMl7x0xiO30M1Nprf3d1ZlEu5agkem/8AAqWi44xG/fWjb8tJ96hfmqR3E+41L/Dtpq/PSUEj6X+OkVN27b92rVrZea1VGPMBDHb71rUtbX7v8W6rFvYbdvy1c8pVb5a3jTFzBDBsqORV8xm2rU275t1R7PmbHzVvy+6ZSkEfyK1TK2yod+2o5m/ho5hkzSq1G/ftaqPzPJVyGJnX5vvVPNzDiWrP/XrXYaS3yrXFw/upFauu0eX5VrxcXE9rByOqs9r7fl+atizTb/D/AA1iWNbdn9+vFkeujYs/9XWlHu27ay4dqVpQtt+9XObC7di/PUUn96pWZaikbevyt92rIGNS/e/hptN3fMy1YEN43ytWZJ9wVoyPVOTc9BJRaLd81Cxf+g1Pt+b5qYyfN8q1QDV+SnN/tUfNu/2abJ7LQJlfeu75V+WrVrtbbVVvvfLVizX5v4qDI3rFNjLWtDdbVrFt2+X/AGal8/azfN81d1ImRryXvy/equ1//tVjzXW77tV/tW7+KtQNpr35f7tN+37l3Ky/LWG103dqha9/h3fLRzAbn9pfNuaj+19qrjdtrm2v9/zfeala83rR73xAdKus/L97ctRtqnyt8zVzLXrL92oW1FkX+81XzEXOhk1HZ/FULXq7fvbq5xtSp323/a3VAM2G1Ffu7aryapu/vf8AAayZrr+KqrXH3v4avmA1mv8AZUf9pfN8zVjyT1C1w396oC5qSX7OzVXa9bbVFJfvfepv2j+7/u0cxPMXGvGX7v8AdqrJefK1V/NZt396o1iZ926tUZyDe1xtU7m/3auW9vu27vlWo44Nm1Vq1CmxfmWtImR0mkyrFHt/2adq06vu2/3f4qyYZ9i7f7q/epsztK397dXZCR59c5++fdIzLWbI3zVvXmnfLuXatYt9AyfN/DVnHzFf7Rt243JuqRZ/urVFm2fe/wB6meft/wBmnH3SjRV1dv8AaWnM2/5qz47pU+Wnef8A3Wq1LmKLUjK23+9Qu3dVXz1b/eo81U/iquckkmdU2srVn3H3m+bdViZ1dd1VZHqJSAIZf71OmTzV3f7NZ7SsrVcs51l+X/gNTGX2QKFwrW7bqu6Xq7RfxbVqxeWqvH8v3v8AdrBkiaKRmVWolHlA7Rb+O6h+XbWXqFqsrfL/AMCrIt7xk+633auw39HMURtAu7aqrRCm1m+WpmuFdartK1TIC/vXb935qg/4DVXz/mqZWV/4qkBzP8v3qhkans/8K0nlevzVYBHL/d/hp0ku5t1N8rY26mtuZqANjS5am1aX92y1Hp8Xyf71Q6w+3ctbfDEz+0YNw+5mqSzi/fbqqzS/vP8AZq9p7+bJurCMveKNyOD9z8vy1zuoJ+8Zt3+zXTSS+VZ/ermryVWm/vLWsyhluyxfL92rv2iP+9VBWXd81P3f7tYAfRGnwLFbr/srUGtXv2O1+98zfdrWWLZHuWP5a4vXr9ry+ZV/1a181I8F/wAo7SYvlk3feataZP8AR5Nv8K/NurP0v/VtWgzrLC3+0u2uUZzay/vGX/aq9G33VVqr2thJ50n+9Wp/Zrbdrbq6YyDmCFt7fdrc0u1+ZW27qzo7LZIqr838Ndfpul+Vbr8v8Nay94grTRKiszLtX+7XNXVx/pjba6bWovIhZm3Vx8ib23fNXMSblndL/u1X1K6aJflbdWbDebdqt/dqvqGpK0m1ayNeUjbVJEb71aVjrckW1t22sP7O0rbauraqka7V+7WjjzEcpuyeK2i+81Ubjxvt+822uf1C3b5v9r5q526ikf5lb7tVGBnGJ3H/AAniszL5lZGqeIftX3Wb/vquQVZNv3qjXzGk2s3y10RgbxgblveM0jbWWtRX+Xcv3aw9PTau6tq1VmWiVMs6Lw7/AKv5fmrrJIm+xsqt823+Gud8MxKkf92uwWL9zJ83y7a3hSMZHAw6b97bu+81Tf2TJPtXayqtb2n2Su33VroLXTY3/holLlJicba6DsX7u3bXVeHUa1kXc1aX2BUb5aryMsFxuX7q1yT94o7TT3WWP5qdbp9lvt33VrDsdR/dx/NWkt5u20oy5Tuw1P2kjuLdlltVWrmj2TNMzf8AAaxdDull212mlwLur6jBz9pExxNP2dQtM3lQ/drNbbKzbqvak/lR1zrX/lSc17nwxPKl8R0lnaxv8v8AerSt7CP+JVrl7XVNn8Valvq9axmRKJ01vBGq/drF1ydYN22pl1RUjbdXI+IteXzmXdVSkTyle81Ha3+9VWOfzW+9WG1011Nu3VtW/wC6WuXmOmMS55rRL83zVg+JPEC2Vu21qm1LVI7WNvmrwX4rePls4ZtrfN/DUykacpw3xk+ILXEklvFJ83+zXj9i7Szbm+9SaxqU2qX0k0rbmp2m/e/8erhnL2kj1cNQ5fekbUkrIv8As1l3Ev8AD9+rtw3y/wB6syb5GolLl906OX3hrXDfw1XkuGehn+aoP46wlKRpGPvD/N/vVHJLTpH2/eqnI29qnmL5S3a9a27dvlrCtfvf7Na9vKu371VTI+Ekmf5t26q/m7aJm+aq7Mu6rlImMi4s9TebWbv+apll/wC+aiMipRLX36X+9UHm0u/5a15g5eUez/N838NN89v4qZuWoZH+b5amUiYxLKz0NLVFpdrfLTvN3UcxXLylrf8A3qb5u1qhZ/4VqNn3fxUSEWvtXy/eqSO93VmU+Nqi8jTlNiO4X+9ViN1/vVgrKyLUy3X+1W8anKRym9HKu75amWXZ96uf+2/3aG1H5fvVr7Uz5eY1ry/X+CubvJ/NkZv4adcXTN/FVSuac+Y0pxE+5Tv4d1M/h+ak3b2Vv4f7tYXKJd/y1Fu+WnM392ot1SULvpN1Iv3hS/xVQpCR/wC9UioqU1Vpy1IxGpipT2pV+VqALVja+bJXUWOl7Y1bb96sHTZVWRdtdZb3Ubxxr/drrpCkRyW+1apsjbvu1sbfN+7Va4i2feWu7lObmM5VXa396oZJdrfe+anXEqqy1nyXHzM1YSka290sNL8rbqar/NVdZdzVNGm9vu/NWQFiGL95urQVP7tVYUZV21Yj+8a1iLm+yEiVv6Ky/K26sCT/AL6rW0V9u35a8zGRueng/dkdtp/3a3rH+7XN6e2za25q6Czl+Vd3zV81I96JsQsv3Wq4rVRt3+X+9V5dtZGobt7VIv3Wpyxf3qVelBJG33agap2+Vvlqtu3yfeqwK8istQsqrJ81WZPvGq0lESiuz7N392msnzU6T733flpE/jqjIhb5PmVaRm2VJJt3f8BqJvu0AQt/CtX7Vaprt3VoWqf3asDQj+Rdv/oVV7iXa3y1akdlVv8A2as+Rmda7KZlIrtcbo/vbar79tOb+6zf99VXb73y/NWkgJ2l3bqqSS/L/DT2+7VKRtjUcoDt9R7tvzfLUbN81LI3y/NVkMRrhtq1Vml3/eoklb+9VeSWoIBrht391ad9q+83y7qqs3935ars+77392iMeYUjSa6Xy/m+9VeS4/2qp7t6sv8ADTt/8NWR7xYZ/wC987UL/tVHG29V2ruapo4mb71HKPmGt8lKqf3Vq3Hb+q1NHat/dpRiSUvI37afHb7a0FtdlTRwfe3fwrWsYllFbf5dy0SJ8v3q09q7flaqVwq/8BqoyFylaN1RdrN8tXY23t/u1mqzOv8A47WhbsqrtVa3geZX+IkmRfL/AIaxbyDfWxIq7fu/981h3W5ZPvfLXdFnJIybqw2bqoyW/wDs1pXE+9m+9Vf5UZvmqZERM1rf5qNrLV9v9nbtqs396olE0K+3yvvLQz7W+7Vrylf/AGaY0Xzf7NTygVmbZUX36nkt1+bc3zLUar96j4SSrIny7l+7tqGFvKb5qtNFVW4Rtzbfu1JRehutyrTmtfN3bfmX71Y8c+3bWpa3/wAzf+g1pGX8xJTmgZN237tU2lZPu10XlR3S7lWqtxo3y7lquT7QFGG6aVl3VNIu5dy1Ra1mt5Pu1ctdzq2az5QjIi8r9596r8KLtb71Njt2Zv8Aaqx5XlUcpRC0XrTo9u5VNNk+8KjX5Put/wB9UwlItTbW+aoVTdItSLyrL8v96iFG8z7rVYG1a/uo/wCGsvVpdzfNVqSdYoW3fwr/AA1z91cM0n+zVyl7ouUrrFum/wBmtK3i2L8tU7dN8m5vu1oK6pHWIht9ebY1XdWSzfNVq4fe3+zVf+Ld96olIodD/rN1W+Pb/vmq8cX3dtW/KagD6I8QXH2Czk2/e/u1wvzeYzN96uw8Qbrq42q33a5+SyaVtu2vl5Hz8f5htruT5V+9XXaTpO+NmZd3y1m6TpKpIu6u6tbfaqr/AA1MolnKtpcdruZf4qqyS7F/h+7V7xJqUdgzfNt21wWoeJllk+Vl+b+7UEHa6Ci3V9t+8q16RZ2qta7q8x8CszW/nOv3q9U0+dVtV3V0RkEjk/GS7Y9v92uHm+98tdZ4qv1uGumRt38K1xd5dLbru/i/irKZnAz7yXyGba1Z/ms7bi25qi1C682b/wAequsu+TdUo3ibdrP838Naiz/d21zdrcNu/wB2ry3TI3zNW8QNKZ1aNtu1v71Y9xAqbttWJJWdv4XaqqrvZv8Aa/2a1Ap/YN0bfdqrJpvlSfMq7q62x01WhVmVt1LcaM33tvzVMZcocxzdjB/s1sQov3aJLBrdvu/+O1Hv8pt3zV0c8Rc3Mdh4dX/R66qSVUtZNv8AzzrjfDN0v2f71dFdTstrJ/DuWiNQmUSnp90qfe+9uroLO/j+8zV55HqTRN8zbqsx69tbazVnKXMEYnfXGort+98392s2Sfc25a52HWVlb7zbqm+3/vK5ZSL5DoobrZtXdWta3vmqvzfdrl7Wfcqqy1qafLsbbt/2qzjzHqYH4j0Tw/f/ALxdzK1eoaK2+NWrw3RbpkuFb5VXdXsnhW6We1X5q97L6nLLlNcwpfaL2tKzQ/LXH3ETeZzXeXkSzx1R/wCEea4Xcq19ZH3onycvdkcjHuZvlrYsVaKP5q1I/DnlN8y026gW13LVcnKEZcxk6tqn2WFmbdXA6hqn2q4b5t3zVqeKNR81mVfmX+KuVhb9426uSrU5TqhDmkb9nLs27v8Ax2rN5qywR/M3y1gtdfZVb95XD+MvGq2VvIu75qy9sbcpN448dLZQyfvPm/3q+a/FmvTazeNI0jeX/drS8TeKm1SZo1k/8drk7x/lb5qJT5onVSpc3vGbI61c0/761lyS7pP9mtTT/uiuOPxHoR940Lhvl+Ws2b73y1auH2blqjM+3/gVayCJXkb5qj30rffqJv71YSNBsj1Eq72pJPmqaFakCaH5Vq5bvs/hqD7lTQ9a0+EmQ9mqFqlk6LVaRt7VQcou/wCal31D/e27qWoNkTs3yrTt/wAtV2ehX20EcpMzU377bqj3b/7tN3v/AHqXMIfT1b5t1Rq3/fVPXpRzFCs/y0n8NM3U5fu1oKI3/apaKYr/ADVAgV/7tOXdt3NTW/vUfdoAduqNm+alaomqABtu6j+Kmr81DP8AN8tBQ2l3fNTG+8aSpFzD/wDeplSNUdAwqRaYv+7Tvu/doAE/jp9MX725qPvNQAjN/epGbftpd6+lRNVFXJFnaJvlrSs9XZNvzViM3zM1JG+1qqMuUzO+03VtzK1XLiXctcZp95s+Wult5/Nj3N/drsp1eYmUeYzbqX95We0v7z5mq7qH3mrKZvmrKQRRbhbd/u1p29Ytu/8ADWpby7GoiUaS/I1Txvu+7Wc15833vlqFb3YzfNW/PEz942G27flWr2ky7ax4brdV/T7r998q/MtceJ96J2YaXLI7uxf7qr96t6xb5tr/AMNczpr7o13Vvafu3bq+WqRPoonQWv8As1pRts+as2zf5W/9BrQj+6rbV3VkdBYaVXpvm7Pu1Ez7f4v+A0m/+KoJBvnZqh2fN8zVIr7l+al+X5d1AEEm1G+XdVdv71WpFZWb/d/iqrJ8m35Wq4lFWaLf97dUa/LU8lJCnzbqDL7RGy/LUbLsq/t+X7tVpEX+KqKsV41/eVpWcW2qsPySf3q1Ld/3dWSNuE/d/eaqLfP96rV5LWe0/wDd+au2nH3TKRHJ93+9t/iaqMkvzfeq1cNvVqz5Jdrf7tWQK0qqvy7qqXDbvvU2SXavystUZrj5WoC5cWVahkl3L96qvn/3aha69fu1AXJJpV+9u+Wq6zru+b/equ0u/wDiqGN9zfxVrH+8Z/CX2l3/AHfu1Bv+ao2lX+Ko2lX+L7tOISkXF2s38K1J5S/d27qr2/72RVbbVy3T5drfNUBEdb2+1tu2rkcX+zTYV3VqW8Xzbttak8o23g+ari2/yqyrU1vFtVWVV3L/ABVcjRXX+GqiV8RR+z7fm+WoWT/4mtWZV/h/u1nXHyNTK5eUrsyrHtrLvH+VttWpLise+uFK0EFNZ2875WZlrctZV8v5q5r7RsbzKv2d/wDwrW0ZHm1Ymk0+xmU/drH1SVf71OmuP3n3qz7j52bdW8ZHGU5LhUamrKrfeanNEr/e3VC0W1vlqo8wFptr/wC7Uexf73zVCzfw7lprP81axJJN/wAzUNL/AA/eWmr83+z/AL1NkZaQBdSq3zfM1VVZfl3U/wCZmX/apmxdtTKXMUNZ9/y1Xmi3/MtWPlXdUbI27cu3/drMDPki/iWmLLs+61WpE31UkRV+7QBoWt/5TfN93/dro7O6hlj+bbXEbm/hqSG/aL5aqFTlKZ3H9l29x/CtOXw8qLuVV2/w1zdr4gZdq7vu/wANbFr4oj/i+aumM4/aMZRNKPRl3bqkuNJXy2+X5qjt/EMLr/DVxtUhl3bW+XbVyUZEx5jlbi32ybdu2q/2dnrppII7ht1QtYK6/K3zUpUub4QjLl+I5/5fu7dtTQwbK2G0v5W/vLVO6Vbddzfdo9lylc3MZt43zNWetv8AN/vVNNe/vG3U2S4VK5pFDf8AVfepkzfu/vfLUEk7O3yrQvz7VpAH8K/M1TKjfLt3UQoqs392rG1d3y1BQQxbv96paT5lbd/6DSbXosB9Arb/AGrb/earTWEdhDueug03TVtY1Z1X5a5nxBqSy3DRo3yr96vmv7x8/wD3SSzl2TK1bl5qi28Pyt/D96vN9U8UR2Crsb5qvWeqNqlvHI/8S/dWs5FRjzGH4+1Gb7VCytuVq5XT4Ptt1DHu3fNXV+Pov9FhmX+H71VPAdh598sjL92lIcPdPTPDtl9ntY41/hrpNUv/ALBorf8APRvlWqdjEsUbfL81ZfiS9We4t7dZPljXc1TzcpE/5Tn9SvWis2Zv4v4q5O+v2l/i/wCA1ueJNy2e5fuq1cj5u7du21pH3iYxIZmb5W3feqFZdjMy7mqab71U5G2VnKR0Glay1qW/71ttczDP/tVu6PLvkqbyINuGz3KtWI7Bty7flq1Zoqr8zVajlVW3fwrW3MR9oks4FTbWotqrrurG/tLY1XrPUllZV/vVhLmJ+IfdaTvX5VrndW0NkWRl/u121vOrL/D/AN9U64so5/vbauM5GUuaJw+gwSRRtv8A/Qa6f5pbf+L7taNnpCrC237u6rUmkMlq27+Ja3jLmLjM8xmibzJvm2stZM08iN/vV2U2kMqyNH83y1yd1at9o+61QbxmQx38kX96tbSb2S4mXduZahtdJkuF3VrWOmrA1EjSMzrtLt/NVW/hrcaw8ja38LVn6C6sq7q6CZ18lf8A0GpjLmPRw3uyKcNw1vMu6vVPAupM6qvy/dryORvlrvPh/dfvFVmruwsuWoepjIc1M9e81dv+zWtp8sflrurBmdVhVqz/AO3PI+XdX2tKp7p8ZUj7x119PDEv3q4HxRrKxRybfmqPUvErbfvba4XWtWaXd81E68TONMy9Wv8AzZGrNkulibc1Q3lx+8rlfEHiNbWFvmVdteNOfNI9CnD3Sx4m8Wx2cbfvNu2vA/GXjKS/umjST5am8ZeMJJ/MjVvvNXAxu07fN/eoR1U6fMalu38TfNWffXG5mq/vWKH/AHqxLqX95W/wxOz3eblI1/eyfdrXs221lW6fvK0o/lj3bqyiaSHTS72ZaqyNv/h+anf7VR7/AO7VSkIbvqGRvlqRvmqvJ1rMfMRqlXrdflqnH87VpQpQIPvVNGv93ay01U3K1Sfd21sQRzNUG5alkaoWqZFjWak3fNQ1N/irMokX7tJ96kWl3/N/eoAWihvv0zfuqQH/APj1JvpP46SqAXd81JvopN/zUXFyklM30yigYqtsoZvmpKT5fmoJH7qiZqdv/hpjUFC7vmo2/NUVP31JI/5Wpi7d1G+kXpVFCt87UN93bTKKkkkWl3fM1MXpRuoKD+KjdTFehqAFpjOqU3fUclUA1n+ak3fNTqZs/utUlMtWr/N92um02X92u6uVhatzT5f71aUyIl6+T5mZfu1iSfeNa943y7l27ayW/wBZW7Mwj3I1Wlaq8ab6mVKgsdJLUbN/FR9+SpFWnECS3l2fKG/3q3NLf94u35qy7eD+KtC1i2yLt+WoqR90unL3jvNJ+796umtfu/N93+GuV0mXevy101m8jqtfNVfiPpaexuWsvyr96tKOVt3+zWTas1aluq/3lauY6iT5vmanr91t1O2/L91dtIu3bUANVf7v3dtHzfL8q1KtJQBHIlVZFq8y1BMq7qsixnMnzNtqSNV+XdTpEpq1QxzfdaqszbP++atyVUkoFchhf5lrSjl2r/s1nxoytV+OriSQXUvzNWZJOqr8zfM1T6g21m3Vg3F1+8bbXbE5vtFqa6b+GqzS/wDfNVftWz5t1QSXW35vvf7K1ZI64l+Xj71UZGbbt3UTXVU5Lj+6tAEjXDfw1G1x/eqvJcbahaXerVfKRzEzT/7VJ9oXdtqtIy7abG/3aqwy0su/b/s05dzM3zVDH935qmhfa1SQWoV2bfvferSh/hrNjlbd/s/+hVchn3Mu3/vmoNOY2YWVvlq/bt935qx7WX5auwy/3qvmKibNu+/5V+arSsq/M1ZkN0v8P8NTee1XGRPwlhp9/wAtZ033dv8AdqTzWqncS/xbvlq+Un4jPupV+b+FqxbyX5qvX1x8rfN8392saaVm/wB2qMpEDP8AN/wGpLWX+L73+7VOb5W/v0Wsu1trfdoMJR5jWm2+X/F/vVXjbe22nK/mrtVqqyNsb5q3jI45RLEkWxWrNk+Vvm/hrSWVWh+8v3d1Q3USs27+HbVkWM1W+b5qkWX7zbajmi8qoVZf++aCSwzfL81R7/4aYzfepm/71VzASbaWljemyfd3LTAcu3/epJEX+FaiV9rVN5vy0AUWVv8AdqGSL/ZrS2rL92oZE+ba1LlAyJItlRMtaM0X91f/AB6qki/d+WpAptuRqhWWRGb5quSLULRVIEsN/ItadnqTf3masHbtarVvP5Uny/NVRJOytbhpVXburUjZovvfw1yen6kq/wAX/fVaE2sr93dXXTqkyhzG9Nqkaxtub5q5XVtUWdm2/Kq1n32rM3y/3qzZJWlbczVnOrzBGJI0rOzNTlZj96oVqaNlrA0HfxVIvyrTVXfUixb2/ioAkhi/i/hq4r7aij27aeyfL92gCTcvzfw035fekbdt3fepPJ/2qAPq7WtSW1sW/wCeleT69raqzbG/eSVqeOvFq28KwrJuWvP7W6+23m523V85ynhQjzSK+oRTS7m+auo8K6j5tnGu37vy0n2OOWPb/FtqhYq2nXkkar8rNurKXvROnl9mdL4wg+1aK2z5mVlatXwLpv2WxjZlZWZdzVFo9g2rLtZd0ddLpsX2X93/AHazRz/aNG8v103T5pnbbtVm3VwlrqjXi+c7fe+ZWq18QtWWLT1sYmbdJ96q+h6HM+n2qou75fvNRUM4+9Ir+JpVXSZPm/iWuPZvvf3a7LxtYTRaT8y/ekrh2ikVV2ruqomseXmK9xLsVVWqMlwzN96rF4/3t38NZrfe21rGHMaxLUf3l2tXRaTKqfNXLxy7K1rOdk20cgSidxHf7I/mqrcaz5Tbd1c/Je7I/vVRaVn/AIqr2Zhy+8b02t/M21qda63/ALX3a5/yGZaktUan7OJXKeiabrfyru27a6Kx1ZZV+9XnOly/w7vmrtNHt2nVVX5vlqOUzlHmO402WOWP/gVaknl/Z2b7y7ay9J02SKH7tbDWbJb7f9moOf4Tmfsscu7+GstvCS3Vw0ir96uitbVt23b8v+1XZaDokcu35f8Avqs+b3jSMfafCeat4a8pV+VttV5tIWJdzK1e1XnhVfL3Krba5fVvC+6NlVW/4DWnxGUpSpyOB09mi3f3lret5WeOo5NBktZNvzUKjRLtojE9bB1eaRHcfdb5q3PBuqLb3i1iTf6uqGn3jWuobvM+VWrWnLlkfVVY81M+jPt/n6erL96uT1S6ZZKueEb/AO1WaqzbqbrlqsTNX1VKfNTPi69PlqHJ311IzN97/vqudvrxvm+7Wxq11HArfN/DXm/ibxRHaxyMkn3fvVhIIxHa94gjtY5G8zbtrx3xh4v89pFRt3zbaq+KPGTXUjRpJ/tVxdxK08m52ZmaojE7YQ5ircStcSMzU63T5qbJ975at26/datYx5jrj7ol4yxR7RWNL96r+pN81Z8KbpKJfylxL1na7trVYm2ou2pLVdqr/s1HcfephIr/AC/7VN/ho3UlQIikeq1TyVEvSgolhX5qvQ7UX7vzVXt0+7VyP5d3zVUCSSNN25v7tNkf/vmpPl21Xm/2q0J+Ej3b2qFmqZU/iqGTpWcihu+mr8lL/wChUjPUlC/xUtIvSnfx0AJ/u0m6ntTP4qAF+81FNX7vy0/+CgBu6m1ItMZKAGsnzUtMb/epakBd/wA1DfPS0VQDG+amydalpjUAR7vm+Wl/iptFBIUUUVJQn8VLRSNVAC/OtLSLS1ICfcqPfRuV6N9UgG7dlI3zbaVnqNn+agq4fN70b6av3m3VIu2pJHx1oWsu1az46tW/SqiUzRkbfUG35vlp/wDtfw0lbEiLS05f4aT+JqAHKuxvlq1Cq7vmqGN6kV9jfLVoXwmhDtX5qkjdfMrNjuGSpo7jc26on8JcTuNDl+6q/wDj1ddp7rXBaDcb13N/u13Okuvy/wB2vna8eWR79GXNE6OL7tWYX2rVa3+Vafv3VwnYjSjl+X5qlXpVKN12q3/fS1cj+6KgYu5c/wDAaWN1Zd3zf7tRyf8AjtRxy/dqx8xa31VmdWb/AOxqwr/3qjkTdQTKRVb51+X5lpqptq1tVars2yqGRyJ8tV2VWqaR/mqGT5qCBi7d3yq1X7eLetU41+b7zVsW6/u1q4lI5vXv3Tbv9muPvLrymZq63xNL5X3vu155qF1vmk+au6nHmicc5e8WGum+b5qhkvdn+1We0vzNtaqs07Ky/M1aRgZc/KaEl1u+9VeSf+61UWumb71Q/aP4f4acTPnL0kqs33qhafZ96qMk6rSef/wJq05SZSNH7Qu3ctNjuKz/ALR/dp/2j/vqmHMacM/+01WIZfmrDW4+b5Wq5DdVFioyNiP7xqxbu1ZK3X3drVet5fu/NQaxlE3LN2b5avK3zVk27fM3zVoRv+7b+9UllxZVSrCzs1Z//stNa4/hqiJSNJpV/wBqqs0q/N/u1XW62/L8tV7q6+atOYkpag/96sa4b5mVfu1euJfmrIuJ/wB5975ao55DJJdm1ajjl+X/AGqhkl+bdVdpdu6gz5jYs7zYqq1WplVvmrnIZf3n3v8AvqtWG83Ky+ZtatEYS94mVtjbd25fu1YaXzf4ty/7NZ8k/wB3bTo5dqru3VpGRlIW6Rd1VvK2q33VqxNL8zfK1Q+btb5q0kQQtE38PzUbG+VqsRuv+1U0ar91fmoiBR27GqdelSMmyTdt/wDsaZs8pvmquUCNk+b5ab83/AqcsrI38NSLKqK3yq1Ikh37aN+75m+7UzIzsu6o2XazK1WBTmi+b5ahaD/dq1Ju+7Vf5t3zVnI0RVZF+ao2i+ar0n+1t+7VORP4lqSSBoN7bm+WovK+bd92rTbfmpfK+X/aqSysvyUea33WZqk/i+ZajZf4qgghZvmpv3W+WpPKanbf9mgsav3vu1NGvzLSxqu7+9U3/oVXEBFdlqRW/efM1N8r/ZqRV/76qiCaNPmWrCsrNuquqfdaplT5loLHSfw/N8tN/d/3v/HqG3Ku2o9/+7/3zQQb2qXsmpX0kjMzfNUNrK0EyyV0UekqsbfLVWSwVa+a9rzHjRly/Cb2l3Cyxr/E1TTWu+4Wb7zVl6b+6rpNNT7VIq7qxlIqcuY67wrYbbXcq7VqbVn+xN5nyqtdFpNgsGnxrtXdt+auH+KF01hpczL8rN8tOETmlI4uTUV8Q+IJG+by1bate0eEbCGW1jX/AGa+ffC8vkLG38TfNur2Twv4rjtYV3Nt21nV5jspcsY+8db4k8OQ38Kw+Wu2uIuvA0KK2371dUviqGdtzMrUTapby/NuXbWXPKJEYxkeReIvBqwK3yrXBalprWsny7q908QTx3C/Kv3fmWvONcgjlVty16FOoZ/DI4iGLc1alnYSOq1Yt9JZ9vy/99V1mk6G0u3d8tEp8pUpGFHpDOtM/sllkr0vT/D6yx/dq+vhJW2s0e6q9rEx5pHn+m+HGnZd6tWw3gVk/h3f7teg6boKxfw7dv8AerVuLBUh3baw5yjy+z8Lraybq7zQbCGJVrNvnjik3fLTodWji/i+ZaznOQRkekafFHt/hqxcJGkMi1x9j4jXyd26p7zXvNj+Zl27a5feFL3i/wCUqtuXbtrpvD94q7dzV5XD4qjlXd/D/s1vaPrjbvvf7u2lGMi6b9nI9mW9jlj27qy75Y5W+X71c3Y63+73fNVj+1FeT5q6iKvve9Eh1KwV2b5V/wB6ub1Cw2/MtdNJdK/91qy9S2vG3zVcZBQlyyOQm/2qwrxtkm771b2oJtZq5vUH2s3zVqfcUvepxO/8G+LVt49rNWr4o8b26Q7mk+7XiI1SSwkZkauZ8VeKLpo2VW3V6uGqy+E8jGYb7UTqPFnxLXdJsbcrfL96vH/EXiqbUmaNW/ds25qy7q4mlkkZv4qpbfm/2a9BHmxpfzEC7pZKkkRttTwou3dUE3yt975f9mrOv4YkSpvbdVpV2LTI/k+7U0n3fu1pERj30u+TbUNr97dTrj71Rw/LWUviNIm1GyrH92qsz1Lb/N8tRTda0I+0QUxvlp9Rtt/irE0IJOtCrvob71SQrUgWIVq4vyrUUP3fmqVf92tIkjt3y1C1OZ6I03VoHKR/L81V5PkqxNFsaq8nz0D5hm6kb5Kb/tUtYiClX7wpKKAJGqOns1J/FQUNopGehf8Ax2gCRWpG6U2pOKAImo+XdRv+akoAX738X3aP96o1+T5dtG/dQLmJNtJ/HSK1L/HQhjNlJ8u6n7fmpOaAIv8AZpaVfu0lSAUU7+KhulH2iyOmSNRvpP4aoSD/AHaX5XX5qRelJv2rQFhu5d23+Go6Pvbqd96gkVtzNupFf5qWk/2akqxYhX+7V63iWqML7f4qvQy7G+WqiFi5t2qtQt941JHOv3ahZ9u6tpGYv92lj+7/ALNV/N+apo2V/moAsR/LTW/vU1X/AL1NaX5qABpdi02O4bd96oJrj5qgjl+apqSLiegeHW3qtd5pe35WrzXwvPsXa1ejaTL/AHa8LEfEe9hpe6dRat8q1aX71UbNt1XF+981cB3k0b/N/DV6OXevytWfHt/iq1Gi/eb+GpKLDP8A5ao1+f8AhqRdr/NS0EWFX5d1NkfYrN/47Tm+So2fcq/L8tAWI5H+b5W+Wq7feNWlT5vm+aholqhlHb81Nb71aDRL81U2X+7QRyhCm1q1ofnhX5ayd2yT5W+WtC3n/dr8tXEpHJeNH/c/7teXXl0u5trbK9M8aN/o7bq8hvJds0lenS+E82rL3iT7Y1VZrjfu2t81QNLu3MzUi/Mu6tTn5iRrpkpPN/u1Hz71btdLmnb5VpcxnKpylXdvqPfW9H4Umlb7rLSzeEpolZv7tR7SPMc/t4mF5v3dtP8ANb+9S3Vq0DbWXbVXzfvL/DWh0RlzFiNtjVYWX/Z21TWVX/4DViFvm/vUDNK1Zn/2q1LV927+7WTbuq/drStf4Wb7tL4joibELf7Nacf3flrLt0bb8v3avw/Kv+zU2N+YkaXf95qq3Ev8SrU/+y1ULh/m27qPiJkQtdbJPlb5abJefMv96oJPvfxf8BqlNLsb/ZqzAffXW5tq7d1Zsjs9LNL83y1X83d/tVZyy+Iazfd/9mqNmXazNT9ny/xVFJuTd/d20FELN825furUkMvzfe/2qr035laqMTYjbeqtTlb5vmqjby1YWXfVklz5ZV/4FRIn/fNV47hd3y/eq1HKrr95a1uYjPu/LSrK1SLFv+9TWi2qzfL8tAE0fzK3+1UMjM3/AAGo1lZF+VqazVXN7oC/x0i/xfLRt/76pf4vl+7UgP8A4dzUSOz/ADLUfzbl/uqu2ms7eZ96rAa22omqbdTW+69AFb+KoW+9tqw397bRGq7qgCqsTfM38P8Au07yvmq8qVHIuz5qAM+ZNn+996o9mzav3v71WpFXcu5aZHF8zbv4mqQIJItrMtNVfm+Wr32dfvL81RtF833aOUsrrtRvmqb+Ff4aGVX+6tO27Vo5SAX/AGakj/8AHaav+7Uke3bVAO/4DtqRmb5aaqfN/eob5dtSBIz/AN6m+atNV/vfNTv3dUB6ZM0arVGR49zN8v8AwKsWTVpNvytuqu2pbvvV8rGlynjcprLcbZNsddd4f/dTR7vl/irkfDcH2ybzGXcq11io1uysvy1u4c0SWeqWuqL5PzNtavOfjJdfaLexhRt3mNuao5vEv2dlh3f7y1h+Ir1tUuI5GZW2rtWso+7IHDmMWxXyFX+7/tVautXktYdqM3/fVRfcj3fwr96sK4l+2XHyt8qttq/iKkdRZ+IJolVWk3Vot4tmVflZa5aG1+X/AGaJomT/AHaz9nHmEb03iWS4X5mqr9qa4Zfm3Vj7G2srN8tXrNNn3quUeUVjptHtY327q66xVYl2qtcjprr5e1fvV02ms0sn+7XNLmkSdpo8Cv8AMy/w7a6DyFWNaydFT5VVq6GRfKt91XGJHwmFqF0tn838Vc7qnihfLkbd92n+KGkVZP7u2vMr66m2srszNR7Mz5+Y0NU8S+azMjfdqjDrckv8Xy1i3Xybm3fLUcN1sVq0jE0jE9A0e8aWFvm+Wtm8lb7HJt/551zHhOXdZ7vm+Vq6i62/2fM33VZWq+Up+7E4nS7rbt+aus0nVPKZdzMvy1w9qm1qtfb2iZtrVlyjiesWPiD+625a0v7bX726vIdP1tlrSXXGZd3mNXNLmiQenW+s7m21NNeq6/e3V5zp+s7pl+auts7rzYV/iqIz946qVPmkM1B9zNXO6gi/8BroJPmb/Zrn9U6V3RPs6H8M5u8+fd8y7a4/XrfetdVeP8zVzusJvX5VrsoS5ZEV481M4G4i2SNVVttal9F+8bdWbt+b7te9H3onz/w+6H3VqjJ88n+zV6b5FrPZvmrQY5X2tT2fcvy1H9+kZPloAz5l/eU1V2VMyfNRt+WpkWSW7/7VOmSo46dI9IBjffqNulSVE33mXbUAQ/xfLViFPmqNatQ9KEBYX/x2pGb7tM/3qib5VX+KrAcvzTKta9var5NZ1mi7q2vlit60h7wGPqSqjNWZu+WruoS72/2ao7/7tRImIn36G6Uf7NH3KzNA+/TaTf8ANTl+daABdtK3Sm0UAMb5PloX+7Tmpq0APopiutOagkNnzU3ftpf4KRvn/hoHEa33qNn3aNlC/NQIc21mpvzbqd/u/NSebsoKE37advprNvo/i3LQSGzbTKf/ABfNTflqSh33ahmb+61OZ1Wombe1UP7PvBupP4vmpNuynb/moGhm/c1Nanf3lpn8dSSJ2an0ynLVAC/e+am7fm+WnKtL/HUgLG33amWVt1QrQ1BZajlanKzM1U1f5qmjaquKxY3ruqaNl21CrqjU1n+X5asUYlhparyXFRtK1V5HZv8AdqJSHYlaX5v71Oh2/wANQbqkhb95US94Edh4Zl2yV6VpLfu91eV+H5dslemaLL+5+WvLxMT2MNL3TqrWX5fl+StKP51/+JrDhb/Z+7Wpby7/AJa86R6cS1Gv+7Vq3f7qtVeD71XLf5l3Mv3akZP937v/AHzSRvTm/wDQaF/vUAO2f3qGRdv3akV6bv3bvu1RRDJ8n8NG5dv8VJJ3pv3lb5qDKQxm/u1G38W5WqTfs+U1HI/92gCHZv8A9n/dq0qsq7aj3r97+Krlvtb71a0wOH8ZIzW7fL/DXkmrf6yvoHXtGW/tWX5v+A14p4u0ltOvG3Rsq/3q9elT93mPFxMuWRzC/NU0aMzbaau3zK6Pw3o32y4Vmj3bfmqZz5TmlU5Ylnw/4aW9mWR42b5q9G0fwbHtX5flrW8L6DH5cf7tW/u16FY6GqwqteNXrng18TKUjg28MxxL80fzVQ1TSI4o2+X/AL6r0m603ylb5flrhvFj+RDJ/DtrGnLmMaVTmkeIeLoo4pm2/wDjtcg3z/NXR+Jrpbi6b/ZasPytzfLXuUfhPpKMRsKs1XbdPm+WmQ27fdWtaxs/m+7Wh18pNY2vmrW1Z2v3dy06ztV/4FWta2uz+GsjpjHlG28G9akVfK3bvvVajt220SRK/wB75aqxoU2TZt+Zqz7hNsjVrSI21vl2VRuovl+X7y1pExmY8y7G+X73+9Wfcf7taV195m/irPm+9t3VRhIoSfx1Aq/NUzbt1R/doOcftP8AeqCaLb/F/DUm8/3qhkfd8u6gXMVZlX5drNUbfe3VJInzUz7jVQye1/u1pR2rMvyr/wB81n6f+9kVq7bSdN+0Qru/3q0jEykcjJEytTrd2irrrzRl8tmVf4a5m6tWtZvm+796qkQWIbhfL5b+GnsyvVCFmVqsx/d+WjmCQxovm+ao2+X+7Vjd/wCO1Cy/+g1RBCtWI33r/D/dqNV+apNtABJ8q/w7ajb+Lb81SM392q7fP8tWA35fen/w/NSK3zbQvy05fu1AENC7Vap/v/7tRf8AAaAHL83y02bbt+WnfKvzVHu3tUyLiR7Pmo2fLUyrsajaz/7VEQ5hi9KRm/utTpG/h+Wm7P4aogjZdjbaT7qt/wCzVN9+hombb8tAFbZ/dqSNad9n2Mv+1/dpypQA/d827bQz/e3UxfkpZP8Aa+agsRdtLupkf8S0lBBvyWEm3+7UdvpNxPMq7fvV6RrXhT7FcNGq7vmq94d8Kb5PMZfu/wB6vC5oyPA9r7pT8N+H2t7dVaP7ta2pWX2K1abb8q111vo3lR/7tYfipVeNYV+7/FV+78RlKoeV+VJcahIzN8v8NajWvy/Lurat9IVGXcu7+GtJdOVl+7XDOXvHTGfunm+vS/Y4fl/i+WqGmxb/AP0Kut8SaDv3ZWufWza3b5fvVf2QjP8AmNi3iVFVv4qrX33m3f8AAqZJe7Lf5flasW41FmZlb7v+1URGX/Oj/u1Zt/kX73zViwuzruX/AL5q5C0nzMaJFyOm0mX5q77w7Erfery+zupImX5a7rQ9WWKP733qwIPTLOdbX77bf4qnk1mGVdv92vPL7xH+74k+WsFfFrLM37yt4yOeR6RqjR3UbbdtcJrmkbt3y/8AjtWtP8S/avvNu/3q198d+v7ut4+8TY8w1C1ZVZdtYDSszKvzf8Cr1bVvD32rdsjWufXwg3nNt/4DRylc/KaXguJns12r/FXYX1n/AMS2T/rnTvB/hxorVY9v8W6uo1TTvKsZtq/w7dtYS92RMqnung6s0W5f4laq7bpV+X+Kui1TSWVvk27d1V7Gw81vu/MtWRGXMZ1nazI275qutbzJH91vmrtNH0FZY1+X733q07jwrsX/AFdRKPMXz8p51YrIk235vvV6Bou7avzVjzaG1vJ8q/L/ABNW5pcTKq/LXJy+8d+Gn7xekVf+A1zmsKu6unkVtrVz+rRb1rrifaUfhONvE+ba1YuobXXb/drotQTazNtrBuk3My7fu10xKl7xxeqW+zdWbImyuk1aD+LbXO3Sbfmr36E+aJ87Vj7OoZl5Lvaqu3fUsys0ny1atbDc1a/FIy/vEdvb76JotitWtDbqirn7tUdS2ov3a05OWIcxjSVEzU6SqrP81YcxrEsRv81SN93dVZf7tWP+We2puMj/AI6YzfNUm35qRqAGR/eNXLdP7tV4V+bdVpfkqyQZtlNV/mok+9/u06FfmoHEv2cX91afeT7V2tRatVLUpf3zKG+WtI+6RIpTS7qaq/LUVKz1mUJx70rbWpu/5ab99vvVBRJ8tJSdN3zULVkgtLRTN9QUOk/hWo2+WnL81Nb5GqQBf9mpGpi0lUA9f9mmtSM1I3SgXMO/jpG+992mr94UN940DEp2/wCWjbTaESP+XbQv3qZTv4akoc23d8tR0q7d3zVCzfNVAKzLUTfJRv3NSUAJv3Ufepfu/epP4vmWgBu5qPutTvvUv8dSAynLSfx0qtVFIX7v+1SM67qX+OkapGCt8vy0Km3duoWj+L5qCByv96nK3zVHt+ZtrUtBVidZabv2f7VQq/8Aealb79BIjP8AN8tLSNQtEixuypo3qPfUkf3RQSviNjR59tx96vU/Dc+5VWvILN23V3vhnVNu37vy1x14c0T0MNLlkem26blq/ar/ABViafeqyr81a1vL/FXjHrxNKPrWjb7f4f7tZkb/AC1chZdvzbqRqi63SlXa/wB2o1f5v9mpI2/u1IwprfeXbRI33d1N3ru3Fm/2aoAZflqPZR5qq3/xNH2j+H+GgjmI2+eq7f7NSNKv+1tqjdXW37rLVxjzEFj7Qf8AZqWG8+Zf4v8Aernpr/5vlp1vetu/u16FDDylI5p140zvLfbLD95d1ea/EzTVuIZmX+Guqt9UWKH73zVyviy/+0R/e3K1fQKMadM+fr1eaR5fpOltcSfMu5Vr1DwroPlbdy/erntDtV+0fxbWr0/w7aqnlsq/LXy1epzS904atT3Tp9BsPs6ru212Vrt8uue09diq1a0c+1f4fu1zey5jyZfES6h5awt97d96vHPiFfrBbzfN821q9I1rUtluzbvlrwX4jay0snl7vvNVU6HvHdhqXNI81vpftFwzU21X5mqRbfzW3Ves7X/Z+WvXj7seU+opx5Qs7fft+Va2rO1+b7tNtbLey4rcs7LZUs7IxJrG1/iWr0cX9771T2sX3dv+7U8dv/31/doRZXVaa0W5Vqx5XzfLTmi+Var4iOYz5Pvfd+7WbdI3zLW1cW/+zWbdW+9fmX/d/wBqmZSkYM0Tfw1m3UX+zW9cQbV+Ws66T5drVZlLlMSZdjVV3bF+X5qv3ETbm3fLVaRdvSgyKsj7f4ahkZn+arDRbl+aomRvl/h/2aCZEDP81RyPU336rzfLQIuaT+9kX/er07Q4lSGPd/drzHQ/9ZXqGjvvt13fwrXRE5zQmiV4du2uT1bS/wB421dldh/D/erNvrX722unl90g8+mgaKTbtpFn+Xbura1Cw+Ztq1z9xE0Tbv71c3KVcuL+9anLBtWqdrLtWtJdrLtZvmoGQqtEm5d1WFX+9uqG42/w/dqgiV2aNKj+6zU7/abbTWdvlb/vmggbGn+1UzKqrQq/xNUjfP8AwqtAFf5Vb725acq0fN/7LTZvk3UAR3DfLtqO3XzW+WoPNZm+Zvmq3apt/vfdqSyaRPl+VdzVXX5GqaaX5Wqu3yNRETJFdUb+9upP42o3fLTF+b71VYkc33qbH/D/AHWqRV+Wm7fm27vlWgBzbe1R/NTv4m/2aPvUFgqbvvfw07Z/d203+H7tOWgCPyv9r/dp3lLTl+6tP496CD6c1K1W9uvlXdWzpOh7Y1+VW3VoWfhlvM3Mq1vW9n5EPzL91a+ajL3T5Uw7qyW3hb/drh9Std8jN97dXomqfv8Ad8tcvfWDN93bUSmEY+8cfIvlKy/eos5fvbq0r7SWST5V+X/arNurWaKRdq/xVzc3vHVEjksFumZdzfNVObwr5sfyru/2q3rO1kST5vvbq7XR9G81V3r96q9p9kJHg2oeGpLVmVt3y1i/2Nsk3MtfRWveD1lXzPLrgdW8LrB83l1PvERmecx6aqL92plgj/u1qXlr5DfLVVbWSWThWp8spG3MVvKVOi/NV+1lby60LXQ/3fmMu6q81r9nmVdtbRhIOYhuopGt2kX/AHdtYbbu9eh6Xpq3UO19tUPFXg9rWP7RAu/+8q1XLzB8JxtretE3yfw13HhXVN7bWk+Zf4a4iO13bmZdv+zWvor/AGeZVb7v96pA9p023jul+arq6ND5n8Ncv4f1bym2sy10M2txxMvzVUZ8phOJ1+i6bCsK7V/4E1GtWX+hyL/s7d1UdB16N7Pduq5rWpRy6fM38O2j2nvGUo+6eWalpqvJ/sr8u2qVnYeVN935a3mdX+b738VZ91KsS7qCqUTpNF8tV+Xb8tdA0sLQ/wB5q81t9b+yt8rVrWviPzV27lqZS5S5RNS+gjRm2rUdvB/dpYXW6X5vmrQhg8pVrKMuaRdP3ZFaaLYv8VYepRV0UlZepLv+at4n3eG96jE4m+t/m/vVg3kDbmb/AGa6y8iXc26sW8gXay7a2Ok4vVIG8v5l+auZureu21SJfm/irkb7am7Nexg5fZPGxlP3uYymtVVqnj2r/wCzVVmn2/dpvmtt216vNynmx94uNKqL8tZOoS76sx/e+9uqnebdvy1nKXNEsypP9mqlW5PnqqyVgXGRJC+9asb91V49tWPl2/LQUCrQ1Pj+8KRl30ALb/e+ap2/1bbWqNfloqwD+61Sq+1v9mot9NZ/m2rUAXI51iqjdS76X+9VaR/moJBaWov9qigB9Ju+amr83zfw05vloKHfeahqbvpu+gBzfNTWal3N/wABqOi5JLH/AOO0jUi/epW2vQUIrfNTVf5vmoX7wpyfx1ICtUdFFBIUm6j5t1H8NUUP3U2kX71H3KAFpV+8Kb95qGbYtACyf7NV2/vUjS7qZ/HUkjv46TfuptMqi/hJP46T+L5qVaTfuqR/aHN81H+7SLQtERjqXZ8tMWlWgBaX7zfLSUfx0ECquymtRvo+9UFi0i/+O0q/foqyY+8N2/NtpV/8epFpy/fokUJvp25Wb5aT+OkWgVxaeu2mfwUq/eoGbFja7vu1rWsUlq3y1X0PazfNXXLYK7fJtrSMPaEe05SfR9XZVWuptdUX5cyL977tcnDZqjf3auL8jVhPAnVTxvL8R20OqfN8zfNVqPVFSuF+1Mjfe3UNqTJt+asPqJ0xxx6JDqi/xN81Tf2zGn8TV5r/AGy3/PRmpra9Ii7Vas/qJf16J6NJrK/3qrtrMf3d26vPf7cbb96o21lv4W+aq+o8ofXD0GTWVX5d1RLrn95q4FdWZvvNTv7WZfvNWsMHEwljJHaTa9/Du+Wsu41dn/2f96udbVN+7btqq2qfe210xw9OmYSxMpHSfb127maiPVFRv96uRk1Rqcuo/wAP3a3jKMTllzSPQLe/a4X+KqetW8ksayfeWq/ht/Pb7zf7Ndk2kNdR/drLEz905pKMYnF6XE0Un3Wr0HQ7rYq7v4apWfhX5vu1vQ+HmijXav8AtV8pze8ebOXMdBZ36+TTbjV/++aydsiLtas28lkiVm/hrsjPliZ/EJ4m1nZGzBvu/erxDxJf/bb5m3blWu28UX7Osi7q85m+aRq6qfve8e/hKX2hLeL5tv8ADWvZ2+5lqja2/wA3zNW1Y2+xv+A1bPcpl6zt/m+7W1ZxfLVexi+Va2LWD5t3+z/wGpN4hHE392pFX/vmrPlbf71J5W9lqg5hscCvtbbVhbff/u0+GJVjX5mqbbWkTORnzWv3mWsq8Tb/AA7ttbVxtWs66RX+7VGHxHNXXyN8u6sm6SugvIm3fP8AdX+7WPcJ+8b+KqMOX3jDukXd/Ft/2qpyKv8AerQukqhL96gykQMm75lpkkX97bU23ZUG/ezKtAyBlbcvy7ap3G7+Kr80X7uqM23bUkGhoMX7xVr0zSfkhX5a898Op++jr0Kz/wBTu3VrCXvGRob9vSqdxt/iqVrr+7/3ytZ1xLvZWrs5yCrcJ5q1j3Wl/LuVW+Va2mbfu27WqvJ/easpEnLyW7RN8v3f9mpre42f/FVpXiq+7FZNxF5X8LbawNS6ssbqv977tQSIz1VhuG3Krfdq9D+9X+98tXEgq7dv+7UPzbmZWrSkg/dqytuqm0HzfLVAQxs275qkbcvVvlo8rb96igAV9/3qhuGVl2r92nSS/wAVUZJ/3iqrUFIdbxbpP9mrzL5S/wAVR2KfvN3y1ekXfu20Ema33jSVPJFsX/aqLbQA1f4dq0m1t1TrFv8A7tM2fN/dosA1W+ZVb71Tb/4tvy1CvyMu6pG2/LtoAX5X/wBmk8pfl+ambqfG1ADmT73zU5V3/Nt+6tC/NuojRkb71ACSf7Py1HzVlqj8j/aqQP0GmtY4vl+X/gNZeoKsUbbahk1tftG5m+Ws661dbiRvmXbXyUZHh+wlIp3St5nzVXmSP+7u207VtUht4d277q1x154rjTd+8q2T7P2fumxfeWzbmauf1CWFZFb5dq1jX3i35m2turEbXvNk+Zq5ZR94Z2Freq94qtXaaPqiqyru2svy15Dp95/pG5m3fNurqtJvGluF2/do5feCR6ZdajHLCy7q4vWIll3f3quW8U32jc27y6kkst0jblrqhE55HCzaM1w3+rrS0/wv8vzKvy10UNqsUm1ttaiywrH8y7a2j7prE5OPRti7dtYOraD5W5tvzL81dpqF7HFJuSo1iW/Vdq791PnJcZHN+FbVmba3y1115pC3WnyRuu5vu1Ba2UdlN8q7ttbKyxsu77rf3amPxC5ub3TwnxFo0mjalJHt/ds3y1nx3Xlbdy/dr0zx9YR3UbTKvzLXleoIyfLtXa1VKMRwl9k6LT9Z2tu/u1oXGt+av3mri7dmRf8A0Kr0c+1f96uOpEuUeY7zR/FG2FV3fd+9XRN4l3afIu75mrx+G9bzPlroNNv2lVV+8u6uePNErlOojvG8mqd1cb1/2qbbvu3b6dIvy7f7zV1RkR8Ji3HnNuZansbqRG2/NWpJZrtkb5mqstht2/K1EveD7R1Gi3W+Nd38NdNDKrLub/0GuN01vKVv7tdBby/u1VammaR96ReZlaTa1UdQXcrVYjem32141rpifc4NctM5G/8Avf8AAqzZIvNkX5fmrWvk+Zqxd3lTbmatjpkNuPD6zr8u1t1cH4i8NSQKzKv3fvV6ha6lGq/MtZ+rRR6jbzfKvyr91v7tdFKcoyPPxMOY+f7hWik2/wDjtOV1re8TaT9nm3K21V+bbXNyfuv4q9yMuaJ4nwlxmXbWbeS72209pf8Aa3VQml3tVcw+XmI2TczNUDVZj6VFJ941mUEf3DU1Rx1Y2fLQUNj+8KKTdTW+agCdWWmt0qJaFouBIz/LUKy/NTWemVIFmP5qhkVqkt2+WpJk3ruqgKezbTacy0zf8tAC0Uv8FH8dBImzbS8U1elJ/E1SUPao6KT+KqJHK/y0v36bSbqAD+GhaazrS0FCt900lNak7NQA7/dpfvruZaYr7Plpy7qCQWjfTV+9Tmf5qB8oN/eqOR91EjfNUW75qC0N3/NRupn8VP8A4qkkbRTl6UqrQAypFpFWl2/LQA1elOWk2baVaAlIT+L5qdvpuypFiZVoHzEf+7Rvp3lM38NP8g/3aA5hi/eahWajZQtBQtKtP2fNTPK/2ajmAj2fMtO2/NTlVqSggRlVW/vULRs2NS/x1ZcQpI/kk3U7Z81Hy/dWgDY0u62t/vV2FjqXyruZd1cDp6V0sK7YVrSMpRJkdKupRvTvt61zP2ht1Sx3DJ975q19rIy5YnQretu+Wo2bcu35mrNt7j73+996r0cq1HtZF8kRrbqbskq95saqv3ad5sbfxUe2FymayN8vy1G275c/w1oSXEe371U5Lpfu1MpykaWIW+Vd1N+0Mn8VNkul/hqrJcVMZSJJ/PaoGuPmqH5m/wBqnLEyddtFiRyy72q3bwNLJ827bTbe33tWnYxbplVVZlraEAlI7LwHZ+fMu3/dr3bR/DXm2q/LXl/w1sP9IXcv3a+ltB0tfsPy/eqcTH92efP3onH2/hyNF/1dWJtGjRf7tdJNEtqzbqw9Qvfvf+y18hL3ZHmcxzN5patNXO6xZxxRyK1dBeap5UnzMtcnr2os0bf+O7a66fNI1ox948n8ZXCpMyr96uUVN7fLtrd8UO1xeMzNWPbxfdVfm/2q74x5T6zDR90sWsH7z7v3v7tb1nb/ACrVGzi+augsbf7u77tNnp048pJap93/AHq2rX7v3azY4ttaVr/D81BXwlxV+ak/5aU9f4akaKrJ+Irxv97ctTLKtN8pv4adGrbvmpxM7FW4Vdv+zVFv++q0riKqM0TKtUZfDIxb5PvVi3G35v8AareuIvNZlrJmi2NVGJgXP3aypn+bdW7dK237vy7qwpvlb5aDOXxEMjqv3ttNXbu3UfLu3N81N2bPu/doMyVvu1mXCru2rVyT7v3ttZ8zfNQVI1dFbYy/7Nd7Yszxr/FXA6Km6Ra9E0df9W22rhH3jAsLas25ttU7iyZG27a6aGL/AGqqX9q26u6MOYzb5Tnvsv8ADQ1rv27tu2tLyNnzUxlV/wC7uqZUxGM1mu5tq1n3Fnv3fxMtdBIi7fl+b+FqhaJf4v8Ax2spRKORmsmi+7H/AMCWo97RN/s100lr5u5m+Ws2807bu21nygVYb9dvy/eqaOVZY1Zqymt2Rtw+akWVomo5gNKaD5fl+aqvlNRHe1dZo3X5aoDKuv3S/erNt4t0n3a0L56bptqzNuapLLUKLEvzVI0u/wDip0yfL/7LVVv4tvzVRA1tz/eoZFpqtsbbU6uqL975qAGR/wCr/wDZajb52pzP5W6hV3/NQA35tzU35m+WpG2pTd/92gBrJuanqv8As7qF+Zm/i3UrNtZaAJF/2qsR/NVVX3f3akVtu3/aoAkb7pqPfQz7/lpNi+tAH1HN4h2bdzUR64qws38TVx+pK3nbfm20638zy/vblr4yHxHnU6v2ZEnijxMzW823+Fa8ruPEdw8jbt3+9XYeKN0UPl/wyfNurlf7LV423f8Aj1d/2RSh7SXNEba37T/MzNWpasrbf71ZEdh5X3Vq3Yu0Um3b8tc04GconVafF5rL/drttHZbfbXB6ffqvl/+g1abXvImXc21aiMTM9w021jurdWX7zLVXUE+wN838NZHgPxfHexrHuX+781dT4ms1urXzk/iWuiIq9P3eeJxepazHAzM1c7deL/m2rt2/wC9VHxNO0UzKzbfm21x83zyM1Z3MaZ1U3iFpW+9uWtTTde8qP5a4WP5mVVZq2rWJkhXc3y/71Zmv2Tto9Z81fvVNHrar8rN8tcT57RMy7qgbV9v8VVzE8nMdHrWqLdRtH95a4O+sG877u5WrW+3/aG+9V61tVuN26nzByHJx2Um7asbVam0aby/lVq9E0Pw5HdXCqVrqI/B6yx7fLXb92q54lxjKR4ja6HJK0m37yr/ABVtafpc0X3l2rXeSeGfsszR+X92rkegrt3bazkZ/Ccva2bNt+WpprCRZt25f92urh0hYvmZafHbxy/eWsIy+yVGHMcn9yP5vlqRbdX+bbXQXWjLL8235aryadV8kiOSXMZsf7pflVdtXo7je1UZNOmRm2/MtSW9nMrMzK22p5eUqMveNqGVW+apLj5121Bar83zVLMv7vd/46tddOXMfcYOXNTOf1JP7tczd/fauq1KKuZvF2yN/drqOqXxGLNdSRN96l/tSTbt3N92kuIl8xvm20WultcLuXcy/wC1TjHm+EylynP65a/bFbctcHqll5EzfLXrd9pu2NlZa4XXrBt235flWvWoRlE8OvKJxP8AwGq0nztVy8i8qRqqV0mcRi/+O0SKtK3+zUTf71Ax0fyfw05m+Wo1ekoAXeP7tJSbqG+9UgSVHuqNmpN1ACs1IvSm0i1RJJG+yrit5q1nrtqxDL8y0GliSaLarfeaqlav3lrNm/1zVUjMZSfNuo+X5qbvqQlEdv8Amo3VHv3UfdoAcz/NRvpu+hfvUFxiP3/7FMVvm+amUVIh7fepd3zVH/C1JuqikO3MrbqF+em/xUK9BI9elPXc9NjXe1XI7VnqSrFdahZfmrWh0tmq2uiM9UgZzixNupzW7bvu100fhxnb7rVfh8LszfdbdQZnFR2bPUy6azt92vQLPwbI7fNHWxb+Bd//ACzoHynli6W275d1SrpbP/C1etR+Bd33ttaVr4DVv+WdHKETxldEbb/q6f8A8I/J95lr3eH4fLt+aNW/4DTpPBEcSriPdWnsxHhK+H5P7vy1Mvheb+7Xu0PgiFm/1daEfgaNvur/AOO0RjEnlkeCw+DZrhfljatC1+H00vzMrV75Y+CI1ZflrctfBsKN8qr/AL22tYwiTKMj55h+G8m3ay1DefDySKPdtb5a+oI/CsaL/q//AB2sfWvDlukMjbVX5f4arliHKfI+saHJZN8yt8tZaxV6t48sI7dmrzOT5ZK4ZlRGwxb2/v1YWw+Wi1X94tajIqLWRvGJztxb7N1Vq0b513fLVFk3VVyBjI38VIyruqxtpy2rO3yrT5ikVV+9Ttn92rTWUn92oWg8pqOYZp6PFvZd1dStqv2f+7XL6W/zf3a6CS/VbetYyJl8IR2q7m/iqaOy2r8tVrW/V/4lrRhvV3VvHlkZf4SFbLYzVNHE0TVOtxHSrcKm5m2/N/DWns4k80insZd23azN/FUcjSJt/u1ea4jVvvVXadfm27flqeSIyqytubduqLa9TyTr/eqFrr5agsbHFTpIlVm3UnmrupfNXy9zVMSAji+b+KplgZ2+XdTrP97J8tdRp+krKqtWseX7Q/e+yYtnpbSt8y11uk6I25vlVasWdlHE1a1vKtv8q0c3L8JPJ/Mdj4Pt47WSP5a+gPDt1Gtntr5x8O3jLMrNXq+j+I/IjXc1ayp80SuWPKb/AIiuNsjbf4q4u+uvvbasax4g+2SfK1YM14v96vHeXe0qcx5McNKUijffPMzMzVl3Fksqs33lqxfXuzduZdtYf9trFIysy7a9WGDjTielTpU6cjlfE3hyNGkkT+H5vmriY4GWT/ar1TUr+OeNtrbt1cLfWu663CuavTjH4T1aIafFv+995a6K1X5VrJsYvlX/AL5rctflWvLPUiTKlWrVNrf7tRx/vav2sXzfLVCJY4v4qk21MsXy01YqqJEpEawb6sRxfL8q7qkjTd/s07ZtqohEz5oNjfdqncW/zbtta0ibqrzRbV+b5t1UZSOZurf5vl3fLWPdW+7b96usmt99Yd9FsZqDI5a8VU3bv++q5y4+Rv4t1dJqSVzt0/zVRhUKav8AvPmobbub/dpq7f8AgVG35f8AaoM0E23+L+7WbM+5lq9J89UWXfMtAM2vD6fvv71ejaXEvkr81cT4Xtf3legWarbrW9MyNizVX/hqG+i31Zs2+6vzVBef6z/Zr0YGFQyZEqrItaEybVqrJ97bRMI+6UdjIu1qjZd7Ltarkn8W2q/lb/m+WuaUSiFom+Vl3NUMy/e+X5ttXJk/hX5apsi7vvVgzRGPNb/vG2/KtZ81rv8Amrfkg3M23+KoPK+b5V+Vqy5RnMyRNEy/3akWWR1+WtqbTd9Nh07+992kyoxMdrdn+Zl21at1WJf722rV9arbqu37v92suRmqIyCXumhI0b7mWopIt7fL/wB81Qjuvm21NHdf3m21tGXMSOaJqj8rfuqZZY3X71O/duq0yCq25V/vLTVbY3zVYkWmtF/vf7VUA1n3/dZWpn8dTra/NtXdR5XzfMtAEPlNQ23y/u7dtTrTdtAEcabfvU9vu1NDF5rfeq3NZfL8vzf7VAGN5uxqm81aLi1+b+81M2/7NAH0vfWH+kNuX5m/hq1Z6Svk/KtbWpad/pzLV+1sPK2/LuWvjJSlGR4UTzrxN4a3W7Sf3furXJzaS0DMu35a9y1DTo7qHavy/LXF+INE8pmkT59v96n7f7J0Rny/CedtYfL/AKvdRDokjt8lakkTedtVvmrodLsFZV3R0Sq8pfPGRyS6XJbru27WrB1ZLj5m/u/3q9iXQ1l+8tZuqeGY/Lbcu6nSqRkczPOfB/iObS7xdrM27+9/DXv+j+Jo9R03azbt1eHXnhzypvu/8CrpPCN7JZr5LNurWUveNYz93lLXxAtfKZplXd/FXC2cUl7M395q9O1aBtUs5I/7y1g6T4Va3upNy7dy/LVfEc0Y8sjF/stolVq1LNY3+Xb8v+1Vy8VYrWRWXayr/FWFpuo7F2n738W6pnHlKl8Rs3Vmu3cv92uXvrCZJG2rXUWd59saOP8Ai/irpo/Dkdwq/KrNXPGf8wRjKXwnlMaN5bN8y/3q2NLvdny7q66+8JLtZfLrnpNBmt7jasbeWv8AFVy940977R3vgt915H/Fur1jTbCNo/u7q8b8Fu0F9Du3L81e5aKi7f8AZrglLlkb0fdOQ1Ky8q+kVl+7VCRY91bHiz9xqUn91q5mS6ZGqXX9486Uia+ZYof71c/Hf7ZP4a1LiXzYVrDuLX94zLThU5ZERlKJqW97uVvm21ahfc1c2u5WZVatKxdlk/irr9r7p2xrnQW+nRysrH/0Grn/AAjyuu5ao288it8tb1rfrtXdXL7WUpC5oyMG40tbdm+VlqnNF8vy1015+9XdWPcRfu2+X+GvToH1+Xfwzl76BtrfKtc3dRbJPur/AMCrsL6L71Ybac15J92u+MeY76kuUwbHSJr+bbt+XdXaWvhqOCH5o/u/xVtaD4fWDa21W+X+KtDVPLt7Vtv3v4q9KhQPJr1+WJ5b4oso7fdtrzvWNOaVm2/LXqWpRNeXEm5aybjw8vzfK1enGnynj8/N8R4jrGkNF8235q5e6spEZq961Dwvu/h+WuU1bwb83yr/AN9VEqZUZHku1k+8tM3V2154QZP9qsW48OSI23a1Z8ppGoc/RWlJo0yfw1WbTpEbbU8przFRnpvmr/eqw1hJu+7TWsJE/hagnmK/m0M/937tS/Ym20n2Vlb7rUFcxDvX+JqduXd8tDW7J/DTWgagOYdvqSNvmqHym207ayt92gdzSjl+Wqdwy7qarNt+Wmtu3VQMj/4DSSP83y0Mjfw0zb/s1JIb/m+7Rv8Am/vUjRN/DTvKbdQSG5aTfuajym/u03ym20FBu+b7tCv/AHak+ztt+ajymoLI92/71NqZbdm+9TvsvzfdoIIm+/SLVj7LUkdq1RzF8w21Xf8Aw10Wm2qsq/3mrLs7Jlaum02LZt3UBE2LHSY9vzLurUt9GV2b5flqvZts/u/N/erWtbhl2qrfLRzF+6SWujRv/wDs1rWeiR/K21abay72+Zq1LW4VPlajmILEOlwxVpw6XGzfdqgt7/tfdq5b3XzfeqoyLNW30uN/4a1bXSI/7vy/7VZtjcfd3N/wGtyG62rtaruANZRotUZrVd33avLdKyt8y/3ai496rmMStHaqjL8q/wC9WhawLu/hWoY/nbc1TQvt2su2iJcjUt7eP+7WzZ2Gz5tv3qxtPn2N83zV0lrcR7f4aqM+UnlK8ln5Sturz/xhqK2sMnzL/druNc1SOK3b5vu/xV4L8RPEy7Ztsm75aJVCZR5Ty/xxqi3lxIqt92vP2dt1bGsXXmyM396sdfvfLXJKQRiXLf7yt/DU1xdbVqvu2KvzVWml3t/s1Bt8JFI29qatH8VOVKomMS5ptn9qm2stdxpfhLz4Vb+KuR0eX7PNub7teleH9ZjVV3ba8+vOUfhOmEIyI7X4fNcfw02++FkjR/JHXrnhF7e6/utXpdn4Xt7q33Ku75a8eWMlTkX7DmPi7UPBt5pDMzR/KtZN1uVdrV9XeOvCVulvIzR/dX7tfN3ijTfss0ir91a93B1/bROOcfZnJR3DI1W479krOZdklWrW381l2/8Aj1encguf2oyq3zfLTl1Ztv3qF0OSVdy/dpraDMrfNWlpGPNHmE/tJn/ipn9pfN96mzaNJErVnfNE21lqZcwzT+3s/wDFR9srLZ2/utTlWRtu1aPekPmiaUd0v96nNfqv8VZskE0S7mXatRK/zLuamVzHV6LcNLItd1Yy+Vb/ADVwvh1FSRa9CtbdfJjpRjzGliSGWRpP9mtC1ibzFptvbqq/NViOWOKu6nSjEjlNrT5ViVflrYbXmRa5CS/b5drVB/aTNI25q6fhEdl/azN/FTZNSZtq7q5uzn89q1PIZo/l/u1nOvGmVGI68vPNXbt/h3VyuqXHlMzL92uhXan+7XOa9tRWb+9XH9a5i+TmMddb3Nt3VNb/AL1q5NmZrratdVpat/3zXHXnzHVhomtZwf3q0oVZFb5qq26fd+XdV5V3r8u7bXEepEkt2ata1/1a/wB5aoW8W5vlrXhVfl27arlJc+UsRxb/AL1SLFsX5lpsf3vm+7Uv/oNVH3Ql7xF8q/NtqPzflp0n3l/iqu33v/HqozHff+7RIqsv+7UO75v9mplVXj+9VAUbhN1YeqKvlsv92t642rXO6tL8rUHOcnqCbmrm7r7zLW5qVxtb71c3dS/MzLQYVJFfZ+8qSP8A3arq3/fX3ttTx/dFBmiCZ/lqn/y1WrE21/4qhT/XUAzsvCqfMv8Adrurdm2xr/CtcT4Zi/dqyr822u0tfu7dvzbVbdXRT90yNa3fb8y1VvNzNVmP7q7aguNrt825flrugc1Qz2f+9VVl+atDylVfm+ZqhkRV3VUpBEor95vlp6pv+7U3kfLVaTdA3+1XNKXvGwtxt+X726syR9+5ty1akbzfu1FP2rACtt+Zvm/76qL7lPZPm+b7tN2s26suYsjaX5VbbQrK8f8AFuqZYmX5qYyN/DSYFK8iaVVb5fu/w1l3Fr8v+zW4sW37275qa1urR7fvLWZUfeOXkt9n+7VWTctblxB8zf71U5LX+7VEmWsrJu21ZWdv9mpZLX5mqFrfZVXAkW63N96rUd1ub+GsltytTllZW/4DT5wjE2FuN/3aGdVjrJjnb7vzVI0rfLuo5gLW9d1Oa4V1/wBmqLT/AC7ahklZdzL860c5Bt286qvzVZ/tL5f4W/3q5lrz/Zpv21mX+61HMVY2prpW3LUf2pax/tTUv2r2o5h8p9x3W1rr5q6C3tY3hVv9muVvJdrK395q2NN1Zfs+1m+b/Zr5OPvHjKMY/ELqUXkTNtbctc9qUXm7l2/eWtfVrpZVb+7XNXl+sUi7m+WsJxIXvHP3Glr9ob5fmX+Ja0rG18pW3L91d1WPllm3LVqZNi7dv+1XPKRNiFb1Ytu6pGdZ1+ase8f5manWtw0qr92sJSlR94kw9ct9l8237tZNrdLa3S7v71dVqFn56/drj76wkS4b5futXVQr+0KjLlPQNBvIZ2Xd/wB8129npMM8ittX7u75a8g0O9a1aP8Ah/3q9E0XxGu6Pc21q9GMuU3jKmZviTwr/pUmxflauDm8HzeZJtbb/dr2q6uI72Nm+8zVn6fpP224+Vfl/wBqtJTJVONSR534Z8KXVrceY67q9AtbVol3Mtdlp/hqPy921VqxfaNHa2bNu+Zl+X5a5XyykdsKXsY8x5zeXS3F95cXzbV+anXGiNcL/q9rV0+l+F42m85l3M1dCugx+XtqvZGKqy+1E8zs9O+y3Ubbvutur0rSbxflXdtbbXK61pckEzbKuaS825fut8tc9WkEJRkTeNH33ULf7PzVyN03zLXWa1ul8nfWTNpe9dyq1efKl73MebKn7xj7tke1lquyK/3atXVrJuVVWq6wSLu3VMYyJ5SSzsPNk/2a6S10H92rKtZelq25flrrtNuN6/Mv/fNdcOYuMYnO3WnNBMu1a1rGy/c1oXkSyru2/dqK3uo4vlraNL3uYmK94oXitA21vmqjIvytWlfOssny06x01rpvlWvTpxPs8uqfuzm/7Oa8k2qvy11Gg+EF8ncy/wDAq6Kx8LqiqzLXRRpHawtuj2r/AHf71ezQoF4mrE42+05bCP7q1xesbrhmrutcnWdm21zk1kste7Tp8sT5upU9pI5KPS9/3l205tIWuoj03/Zqx9gZ2+ZVq7Dj7xwtxpH3vl+X/arF1DRl2t+7+X/ar0iazX5lasu60tf7tHKEuY8vuPDKs3NZtx4SX+GP5q9Uk0tXX7tZ9xpv+zWPKUeS3Xg1W/hWsubwQvmfKteyNpe9fu1H/YMcv8NHs4hzHjLeBt/8P/jtV5vBG3+Gvdf+EeVf4agm8OK3/LPb/u0+QvmPA5vBWxv9XVeTwU33ttfQEfhBZW+6tW/+EIjZfu7v+A0eyIlM+apPBsn8K01fBEz/AMNfRzeA13f6unL4IjVf9Wv/AAGj2BMah84t4ImTbUM3g2T+7ur6Qk8Gxt92Oqs3gVfveXVewiHtT5tk8Lzf886jbwvIq/6v5q+jG8Aru+aNap3HgPb/AA/+O1P1cPbyPndvDzbvu1D/AMI/J/d3V7xceA9jf6vbVdvAu9vusv8AwGsvYGvtTw/+wW/u0Lobbt3zV7ZJ4FVV5jX/AIDVf/hC/wDpnU+ykP2v2jxtdEb+7R/YzJ/DXsi+CN33VpP+EH+b/V0ewkP2p5B/Y5/u0n9jN/dr2P8A4Qhn/h+WmyeC9q/NHuo9hIqNXmPHV0n/AGanj0nf/DXpMnhJU+6v/AabH4cZf4d1ZezlEqNTmODh8Ptt/wBXVqPw8391a7yHQf8AZ3Vcj0H9392o9mXzROBh0HY1aMdh5X3V3V1X9h/N93/vmp49Eb+7up+zYvaROaht2RvmWrsabVXd/wCPVuf2Iy/NtqSPRmRd23dR7KRfOZtr8rfN/DWl5vy7qcuksjVI1g393dto9lIn2g2O4/2lq9b3S/e+bbWetqy7ty1Zt4G+Xcvy0ezkVGZv6fdLuX/drakvdi/eWuds4pE/hrRZZPLZqrkkTKoXY7ze1SNe7qyWdov4vlp0crPRGEhe0RsR3q7mXdtq1b3W9v4axli+825qnj3Ivy7mqo0x83Mbkd/5TVYbXPKjb5q4+81ZYvu/3aybjxGu1v3lYyNIml4s8W7YZF8zbtrwvxNrLalMzM3yt/CtdF4q1vzZGjST733q4G+b71Yi+0Yt8+6Rqq/xVJcfO1Q76kZJv/hqu3z05mqNaoBypU0MW9qhX7396rlr8zfLUlxLUMFalrO0TfxbaghRvl/u1Kq/NXNUjzHTGJ33gvxk1rdKrM23/aavojwf4yjls49zN81fH9vuik+Tbur0vwjq91awxq25f7vzV51XB+0+E0hV9n8R7H8QNUjltWZfnr588XWv7tm+9u+avSbjVGv49rt8q1wviza0Mn+7XrYOh7GPKebV96XMeQzRb5vlWtTS1qrMn7xquaf8teiTE6az8vyVVtu5auSRQ+WrfxVz9vKyK1bGnytLH8y1205fZMZe9HmHTWHnx/KtYsPh5rq6b5a7q3dZbPa21f8AarLjlW3kkX+Jq35YmDlL7RVj8ERvbs237tNj8MwxdFrpLfW1Wz2/Ky/dbdWLJqn+j/K1V7pMuXmMfUNJjW3b5V/4FXGzW+y62qu1a7S6nZo2X+9XP3Fg3mM1clU3plzw+n7xdtegWLbY13VwukrskX+7XXW87LD935qypHZ8JsSXu37rVVmvf9qs+SWTbtXdWXcXEis29f8Aarp5pGfNE3G1Jf726pLe481vlZflrmY7hpWrY09m/wCA0uaRfunV2M6xKv8A49WrNqkMVv8AM3y/71cLcXsiL8rNWfJdTS7ttctalKpIcZ8p0WqeI1Rm2t/u1z99rMl58v8ACq7apw6bcXUm5t3zVrWugtt3NuqaeH/mJ5+b4TNs7VZZtz/w/dWuos02R7lrPa1+y7a1NP8A3q/LWFePKd2GkXrf/Z+atK3g3bd33ar2dvsb5qsTXSwLt/u1hCHMdcpcppLtX5du1fvVJ9q2t/DurnV8QR7trNWhb3scvzN96tJe6c1/afCa0Nxub5quxy/L8zVkRy/L8tWrdt//AAGs+Y3iXG2y/N/FVeZV2/3adv8A7tQzP/d+9SLIP4v4qVZdisv8NQyf/ZNUMj7l/u0EDbi4/u/drndWl37m3VqXUrf3fl+7WDqjNVEyOU1Lc7NXPXUvzV0GpSr/AHq5m6/1jbaDjqBD81WPldf4t22qcbqlXIVoJK80X8S7f+A1HY7fOqa4/u03TYv9IX5apEyO/wDC9rvVa6vyvu/7tYfhmBlhXd96umWJdy1sjEsW8W9fmWobyL+LdWpZxfLuas/UEZJtu5WrugZziZM0v92oWlZv4vu064Tc3/AqhVN3+zVS5SY/EWVbetULz5m/vVe2fL91azZl/eNXEdJX+/8ANu207ZuqKR/4mpvm76gB7RL8v92k8pd1IsqqvLUit83+zUgJ/wACqGT7rKdvy1PxUGz71Zssi3bKYrb/AL26pNn8P3qbD8zNuVlrMCrdRLuaqci/71a0i/8AfNQyRbmbb81Acpisv/fVQzItaFx8n3f++qzbhP8AeoApyLvb5qb5W9qcy72o2fNuoANjI22oZt275amb5Fb/AHqryRb/AL1AEfm/NUbOu6hvvNTf95moAX+Kmfdan7qVvn/h3UARr96lpNn7ynbG9aAPuDUomZm2/wANZ8Nx5UjKtb0zRy2rN/FXH307RXXy/wDAq+Y5j56Pxe8a3n/aGbdXO65/rFZfu7q0LO63tt/vVX1iLerbanm5glEj02681lreXa3zN/drgbe8a1uG+b+Kukj1RV+Xd/DWEYhEkuovmb5ao2v7qr0N+ss38PzVc+xxvHtb7zVUqUZRNJe8UVlX7y/xVn3lrHO27arUalK1hMsdVFvW3f3q4o0vZyMS7Z6RHKv+rX/ZWtSPQ5oP3iL81Q6LdK0i7q77T4o7iOu+EipQ90w9PWTy1310GhyrFN83zfLVpdGVI2wtVLhWs1/u10cw6fu+9I62HVI4oWZtu1VrmdY8ZQz3G3d8q1y+veJmt7GRUb7392vPri8uPMbbIzbmqOU2niZSl7p7XpviW33Ltauuh1m3a1Vl+avmfS9ZvPtC/eVd38VekaHrMzR7WpB7eUonTatdLcXDf7VWNHiX/wDZrk769ZZq3PDeqf3/ALtKc/shGcftG5q1qq29UbXy2X5tu2rGrapHPat/sr92uH/4SHyGrlkZxnGMjpryyhX5vlbdVH7FG/yrWeviD7Qu7d8q1Ytb/wC1fd+7UxidcZUpEzWvlMu35atWd40Xy/eqGRtjLu3UNP8AN93b8tdMfd+IwnS5v4ZuQ36yqyttqjNtSRvu1TWdUotVa9uFVPm3V6FLlqS5YnJOnKPxBa28l7cRqm5lr0jwxoO2Pcy07w34VVFWRl312C262Ef92voaWFierhasqcTNuoo7eP8A2q5nUpZG3bWra1S63L8v3a5+6lV2r1adP2ZnVqyqSMW4i3N81V/KXdWlN87My/7rfLVVov8AvmtiI8pC21F/2lpm5aS4Wq/lMy0pFRfvBN8v3lqjMtXmTd97+Gq8ysn+1WRXMZc23dt+XbVOaJWb5avfZWZttTLZ/Kq7Vo5eYmMjF8r73y1PDb/LWrHpy+Zu21Y/s3/Z+WqjEox2tfm+7R9jra/s3f8Aeqb+zlRd22tYmUpGbZ2scS8rtb+KtK3ijf5Qq0R27fwr92r1nYMzbqYc3MRrpccrfMtSf2Cv8K10VjYfL827/gVaDWC+X92gxOF/4R5W+ZVbdU3/AAj6+Wu5a6xbLd91akks1RW21YHGNoMK/wDLOqFxocafw12V1Ft+6tZFwmxmoK5jkptBjfdtVaq/8I6tdd9l3fw1DNa/NtqBnIyaCu3ayrVX/hHo933drV2S2u/+Gqtxa/NQBzf/AAj0br92nf8ACPx/3f8AvqtzZ8u2pPvyUolmKvhyPb935ao3Xh6P5vlrqpG2rtrPmdnpgce3hxWb7q1G3hJX+6vy12VvB833a1Le1VlVWVajlA83j8KKjNtjpy+HP9lq9Mk0lVXdt+Wof7I81vlo5YyL5uU85Xwusv8ADQvhxUb5V+WvSpNIWJaotpa+Z8q/N/tVXKRKRydv4aWX5dq/981Ybwau35Y91ejaXo2xV3L8tajaTH5f3a1jGIuY8XuPDW1vm+X/AHapzaJ/D8q16pfabGsm3btas5tBWWT7tRKJPMeZf8I5I7fxbf7tTQ+H2Vtu1tteoQ+Hl27ttVZtJVZP9Wu6j2Y4yOHh0bbt+X7tWv7GZlrro9NXb92rkemq9TylSlzHn0mgs/8ADSW+jf7Py16QujK/8Py01dB2N92jlI5jh49E+Xdt/wCA1j6sn2VW2/JXpGoWq2sLfL81ea+LJfvbf7tTOMeU3jI4HXNX2ttrjdQ1ttzKvyrWh4guvvbmrjZJfNkb5tyrXizO6JJcXDT/ADPWHqVx8zfxfw1o3U/y1gX0qs1ZFlSR/m+Womb5qX+Ombt9UA1vvU3d8tOaloARW/u1atZdsnzVTX/x2nb/AJqvlCJvW8/zVej/AHv3a5uO42NXReH7dry4VVVqw9mbxqHVeF9B+2TKzLXqWm+Glt7f7q/drL8J6WtvGvy12NxqkNvDt+XctbwjymUpHJak32Btv91a4jxFdNKsny10viK9WVm+bdurj7xGlb5V+WuyMTGMjiLqJVkb/Zqzp6bmq7fadskbb/vVFZweUy/xf8Bo5feDm5S4tnt21p2sWxlWp7eJdq1NtVPu11xgcsp/ZJI5WihZV+9VJrJpZGq6rqvytUnmxq26tjCMiktg21d392k+wbG+b/gNWZLr+7TF8yVqA+IpSWq7qpNYefJtVa6S30tm/h+Zq2tP8Ob/ALy/LS5f5jWPNI5XS/DcnmfN/wCO12Gm+GmeNVaui0/Rtiqu1dtbH2Dyo2/2fu1lzRidEV/McrD4XVv71Nm8JRsv3VauiuLj7Lu/iWs/+240b5vl2/3qz9uOMaZxt94ZW3k3Kvy/3qjt7VYPl2/LXVXl/DOrfMtczcX8cUn3lZa1jOMi4x5RzWCu33amj0uOo49Zh2/3qq3HiCOKq54xDlNqG3hiVm/u0TXkMS7d1cjdeI17NUEd/NdfxUvacxXNym7cSrdMv93+GrlvOtvH838NZNjLt/iqHUtR8r5V21zThzFRq8vwm62r7fl/hqhdX8lxGzLu/u/LXP2+pNLNt/h/irrNL8t4/mrkf7v4TePNV+IwbewuEk3VqRz3ES/xV0dvbwuvyrUv9lq7LtVfu7ttYc3ve8dPsOX4ZGXY6tJu+Za6SzullVW3Vz91pvlfMvy06zumt2+992q5eb4SYylT+I66N9//AAGo5Nv/ALNVGzv/AD1b71SNK1ZyjynTGQ2Zti/+hLVC4uPut/wH5alun3bv9qs2Rm+b+GmTIJmV/wC9WLqm7a1aM0reXt+9/u1i6lL95d1BMjltSb5mVt1YMn+s/wDHq1tSn+9WPI/zUHCx1v8AM235f+BVcj2r/DtqvC/zfLtqZW+7/wCzUAR3T7N26pNHXfIu771Q3TL8235lqzo/+sWqRMj1LQU2w7v++a2VdVZVrJ0eL/RVary7vM/2a6IxMTct7hUj/wBqsvVLpUkbb81SK7dvmrJvmb7RW8TOpIrSSru3f3qRf96k20sKfvv9n/dqgiaEe11/2qy7xVXdukVf96tRUV46oXybJOfmrkZuZEyqm5vvLVdvvfL81aE38S7aqsuypArr81SKrf8AAamjgXczbads+WokWQ7tlG7/AIFTtv8AFQy/3WrICu372T5vlWhV+Zl2/NUjItP2MvzLVAQbW/i+7Uci7Pu1cVdy/eqNoI/4qkDJmi3s277tZ9xF/wACWtxl+b5qz7yJUX5f++aAMVotrbWo+zqi/wB6rDKqt93c1P2/N8tAFBosru/2qhZf++avSLsVtvzfLVeRVVqAKPlfvN235abJEu75vu1cZPlqFovvbloApr/tVN8u3+61DKu75acsW+TdQBC33vvf71SbqP4vlWpvs5/2aAPsXTb9pbVVas7ULXzZK2LewW1bb83+zTrq1+b/AMer5aMT5zmMNbdotrVHqETTru/u1vR2qy26sv3qo3EHzfL8tYxiHMcLeRN5zfNUa+Z5ir821a6zVNEb5ZPl2/3lqFdIVlb5acYyjIqHve6YtnLJb3Ss25q7qxdZY1/vVzq2fzf7tdRosHn7V/2a35i/hOb8XWvkNGyN/tVh2NnJdN8v3ttejapoP2r7y7l/u1Jo/hyGBtu1aynHmlzGUIylIxtB8OTIyszfL/u13un2X2WNasW9nHAvyrVrzY1j3M3+zRGJ2xo8vxEbXrL/AArVO+iW6Vv4vl21U1S6+Vtjf981PpLtdLtb5q1ic0pfZOF1LRpFuG3M22s6TRlaSvU9Q0Tcqtt+Va5PVNN+z/M3y0SOa8jnV05bdt3y1rWb+Vt/3f4aqyN8u6i3bdJWUqpXMazbZ/u/w1csYmVvlqHT7fdHuataO1+Vdtc3NzAVbrdtbbJuri9Stbj7QzItdtdRVXjsFnbbVSl9kJHG2fnK3zK1d94Z0tfse7+9U0egxxfw1rafEtuu3+GpjKQR/vFPWIFtbNpl/h+WuVXVF8z73y10niS48+38lW+WuTh0Oa4kVU3f981teUi4V5Rl7pqWcv22TatemeD/AAuu2Nm/u1i+DfBEi7ZHj/76r1TT7P7HCvy17uBwcubmO6M/afxDUtYo7O3X+GsfVr/duVW+WrF1dNt2rWTNBJPX11OnykTfMYd4/m1Rkt2dv4a6CTTartZs275fmrYgw/IVG+Zajkg+bd/DWw2ms38P8NQtYN/doK5jJ+yr81QyQLuZdu35a2FsG3VHNpbS7flZWqR3/lMGSKoZLf5m21uNpbK33acuks/8Lf71RYfNzHNx2W5m3VJHasv8NdZDoyp96pF0ZVbbtqoxIvI5WO1bcuFrQhsWZflWuoh0Zd33avLpcarVRD3jj49GZ23basf2C0u3bXaWulxv/DWpDpca/wB2qiTyyPP7fwu0rfdrYt/DnlL91q7a106Orn2CPb92r90jlkcTDpzIyrtrS/shnX7tdAumqjbquQ2qrtrT3RHHw6G25m21XutLZFau+a1jrNvrJWVqv3QPM7qybc3y1ntprM33a9Ak0tX3f+zVnzacqyfdrIVjk10tUWs28sGX/artpLJazZrBZW+aoLOZjgb+6q1VvrBX+6q/8Brqv7O+XdVebTlb5VWoLOJWybd81WIdO/vV1UejLu+7TbjTlRfu0AcfdW+3/eqCHTmlb7vy10smnM0nzL/u1cs9GpSiOMjmbfSW3fKta0OltEv3d1by6WsX3aseRsX7tEfdNDn2svm2r92pIbDbWxHaq/y1N9l2UxWMOaw3fLtptroivJuZa6KGz3Ntq5HYeV0q0ZSiZ9raqi7f7tNmiX+7Wo0TKtVWRm+781BJzsmnM0jNUkek/wAW1a6SPTt38PzVJJZrF8tAHMzWqqvy1kyQebI1dVcWe5vlWm2+jM7bmWgDm49J+X7tOhsG3f7tdkul7F+7Ua6b/wABoK+Ew7ew3rViay2Lu21uLZrFHurJ1a6VI9v92hhGP2jgfFUqorV4/wCJpfmkavTvFE/m7v8A2avE/HWqfZWkVWriqz+ydlKP2jznxZefvmXd96udban92pLy4ae4qvMyrHtryJS947YlG+lVd1Y83zN/s1avLj5v71UZJd7UwG76ZTt1NqQCk3UfxfL81O2f3a3jEiUiPb81OVV3U/8AipN3zfLWvKLmJLeJriRVWvWvh74ab93I61xPg/Q/tl5Gzr/FX0R4P0NbKFfu0cvKTH3i5Hpq2tr8v3ttcPr2qSW/mfN/vV6NrEu2FtteS+KP9Y3/AH1VRjzEy+Iy5L/7U21qdsVl+WsZmZZFb+GrNve/8CreLNSS4tfNVty1R+wNFJ/s1rR/N935qkjtd25mWrJlEzY9yLt/iq0u5o/9pa0I7P8A3auQ6Wu37vzVpGRzShzSMNYpH/hap47CSVt1dDb6Wu7+GtC10tf4qvmL9kczb6MzN8ytWxZ6D8v3a3rew/iVf+BVpW9l81HMTyxiZtnpap/3zW5Z2Cuv3atW+m/Mv3fm/vVt2dnt/h3bawnUNP7pUs9L+baq1tW+g+av/oVEKLFIv3d1aVnfxp97bXlYmvKnE1hCMpcpz+peFY9rMq15t4u0j7EsjK33V3V7Pq2t28Vqyqzbm+X71eO+Or9bhpI0+avNpYqVSRU6UaZ5PdeIJIpmXzP4ttZNxqzOzfNWxN4cmupmb7u77y0n/CITbflh+WvbjKXKZRkYf9ryf8CqCTUZpWbbWlcaC0Em1larlnonm/8ALOt4wlIvmMOx8y4mVfmrrLO18qPc1XNP8OLA33dtSatcLYQ/3a3UIxMpGfeX62rbf4qy5L37Q27burFvr+SW6Zl+atTS4Gnbb8tc06prCPMXrFf3n+9XQWq7P4qp2elsjbm+eti3tW+Vf7v92sIyjI6eSRJHqjRbVb7talvry/Lubdt/hrPay3Vj31hNbyblZqqUIlQqyidp9vjn+7/F96qNxBub5dvy1x9rq81q21921a2LfXo5121yR92R180anxGpbytEy/NW1DPuX7v/AHzXG/b2e4/2a6PS3Z49v3F21tKXMY0vi5Se4dU/irNuG+atCb+7WPdS7WrA3G3D/wB1fu1zOrXXzN/D8ta91db1+98v92uU1a4+981UZVDIum3/AO7WduVm4/hqxNLuqrH/AKzb95f7y0HMWrf52+WrG35WaobeL+7Vhvl2/wB2gCrI/wAv8NaGhr/pCrtrNmVfm+796trw3Bumj/3qCZHqGiy/6Pt+7trQ2q0i1m6XFtj3fw/dq8qfN8v3a6omJcb5VbavzVh3j/vG/vVpSS7P96sO4n+bbWsZClHmBW3/AC1at03f3VrNjb5q0Ldl+bcrfdqpSCJe+VV+ZvurWTfS7pNy1cup1VVVawZpWaTcN3+61c3xGhIz7/m/ipD/AA1FC2/73zU75v4W2tUljVdvMVlan/7u2olX7v8AsrQvyfdqAHtt+XdTPvLtXatCvuqT5vvf5aoAiXpSb2Vvm2srL/3zUn3Pm20i7XqQIo127v8A2anyfIu6lVf3jfNSSfx0AVJJV27vu1n3C72bc3zbvlqwyfez/vVXk+7uoAz2+981OX7rbdtOk/vU1VbbQBH/AAsu2opvmWp2+So227vutQBTb7pqP5WqxIv8P8P3qhZPmoAh2qi06NKk2/xbaaq/71QUR/xN/s/w03/gNTsvzNu+9SeVQSfZ19db7j5f/HadI6sq7qprE0rM235qhm/dK1fKxkfOGlYt+7kVf4aq3Tqu77tQ6Td/6Qy/eq5dWDT/ADKtaRKcfd5iq0scsfy7dv8A6DVGNl875VqxHasvy1ajsFXczNTCMZfZMeO1aW6/2WrtvD9gqL/s1zm3ym/2q6Tw/eLtXc33aDphD3feOhmsI0jb5V3VmxxLBJ/tVpXF5HLH96uf1DUlRl2/e/2azn70TCM+WRq3l+rRsq7awJr2Rpm+ZlqRbpdrM33qp3V7Hu3VlzSJlKUpFhU81fm3NWxpLLBJ/s1zceqK3RqtQ36oyt5n+1RzSJPTofLnt9v3t1cv4i0hdrKq7vlqvpust/e/2q2ll+1R0+cmUeY8vurBopmjWrGn6b825q6TWNL2zM1UYf3X3aylH3jJE1rF5H92tK32t8tZMl1tWiz1LypFb5fvVrTplR5jWutL3x7v4aj023WKZfl3VqW91G6r81Z81xtm3L8q1Uo8wcnKb2+H7Pu+8y1jyXG+RttV2v2ZW2t8tU7V/wB4zMzNW1OmUoyqe6a1rpH29v71d14X8ER7o2aNa5nw3LH5y5216t4fvIYo1+7Xu4bCR+I7IYX3veNix0GO1hqveQLF93+GrU2sxoq7WWsO+1mPa25v4q+ipxjTidcofZiOkt1qSGyX+KsddbjVlXctWl1uP/notNVy40jUm02PbuG2smS1XdTpvEEar8zVl3HiOHd96j2xLpmt9iXb/s1Vkso6p/8ACRx+TuZqqt4hjZvlaiNTmKlTLUlrHu+WnRxR7fmrLuNZh3fequutr8y7lqpS90nlNSSKPd92nLart+WsNtcXzPvVqW+qRvt+b+Gso1Q9kaEdrVyOw+VW21Vh1KHctaUepQ7fmZa3jUJ9kRrBsX7tDRN/dp0mpRr91lqOPVI2b7y1fMLkLlvEyLVhX21R/tKNf7tQtrMaf3aIilA6Cz3VoL935q5mx1uPdt3VeuNcj8vbuquYhw+0aHm7mq1Crbv9msOxvY55PvVvR3EafxVfNEj2cviHM7VVmib+KtCPazfeWo7iVYmp8xl7ORh3EDfwrVGS33VrXF1Hu/2ajXy2/iWp5jSNMwfsrM1Nk05v7tbnlRq1WlWFl3bqOYv2Rx8lntX7tVWta66a1j+b7u2qMlqqf8Co5ifZyMFYl3fKvy1HNa+av3a2JoI1ptvErtU8w/ZyMmHRqvW+mqv8PzVvW6x+Xtao2iX7y0RkaRp8ph3Frs+aqckW9q6C6Xcq/KtZ7W6rJRzEcsuYox2dHlVaaVV/3adDtej4SuWX2Rtvb/d3VoQwLUlrArLUy7V+9RGQ+WX2ijdRKq/dqnb2e5l+Wr1w6u3H3avWMS/K22q5ifZ+8NtbBVX5t26qd9EqVrSSqvy1h6ldfM392jmCUSqqru3VpW/l/wCzXNyXEm7ctNtb2TzlqeYUeWJ1jRL/AHVoWy+Xcy7qjsZWljXdWpCv7uq5ivZ8xg6kixRtXA69O3zbf4q7rXm+Vm/hWvM9culTzGZqmdTliEY+9ynD+Krxbe1kr5t8eay1xdSRq1es/EbxN5UbRo33q+ftYnae4aR23bq8WdTmOyJnq/8AF/dqneT1JI6/w1l3kvzbawNeYp3Eu+qvm7vvU6f71V2rWMSCwr7lpy1FD/s1Nu2VfKA7+KpYYmdahj+9urSt1X+L7tUUhn2Nv7tLb6d5s22tKNVb5latzw7pvn3Ct8v/AAKpjIUonafDnw592SvZrWCO3tY41+VfvVy/hGwjso1b/Z+Wummul27d1acxPwmfq3zq1eb61ZtLIy7fl3bq9HuH82P5qyJtIWVm+X71bxkYSkeYXGjfNu2/LUEOmsvzeX93+9XpVx4cZF+X7tY8miMsjN5fyrUz5ioz/mMG3sPvfL/tVajsNzfNub/gVbVnZ/8ATOtK30hfvbay5pGvMc/DYb/l2/LWlb6a277q/wDAa6CHS1qwtksTUcxEXzGTb6Xu2r5e5v8AZrUtdIb5flrSt1Vfu/71XIZVWRd22j2hduYq2+jVej05YttOa6jiX+JWqKTVlVdvy1i64ezLq2Sq33amZGiWsGTXlWSnLry/3lpcwcpq3Erf3tzVjXWpNF/e3VaXUo51/wB6qt1EsrfeqZxjU92QRjyy5jAvNUmuN25v++ayP7Oa/kVm+7/tV0raTub5Vqzb6b5S/KtZU8NGnLmiVKXN8Rj2vhmP+7Vqbw5H5f3V/wCA1uWtvsZf9qtKG13R/druiYnlureEvNk+WOqlv4Za1kVmXdXr0mkq38NYWrWsMCtXdEhHm98v2WNtysv8W2uB8SX7TyNXceKrxU8z/ZWvNLrdcSbamrMI+9Izre33NurotJdUk21nW9k25f7tatrZt8rbfvfxVhGHMbxlGJ1lnPG33q0IXXbuSuat7Wb+FmVa3LHzE2qy/LXNOlKPvHoU68ZF9XWpvsqzr93dVZfkZWar9rKq7v8Ae/irSPvU/eI+GoYN5oaszfLWauhtE3Fdhcf3fl2/7NV2Vfl/9BWue50ckZe8Y9jpfzK21t22tyHbFH/u1D5qrupslxs3fN8v+7WZUYxj8JNNLv8A4fu1h6gy/wDAavSXVYd9P5rN83/fNUEjPvLr5a528l3s1a19cL8y/d/u1zt9PvqTlqFGb73+zQu3duFV2lZ2qaH5G3baozNKF/lX5V+7SybdtQq392kk/wBqgCuzb5FWuo8MoqzLXL7P3m7d81dR4bRkkVv+BVSJkejWbqiqq/Mv+zV6P52rHtXrYs1rZGJDqCfe/urWFI33lX71dDqi/uW/vfw1zcm3zG3Ky/NVcwBGvy1oRsyRx/e21XhXdVhvu7drfdokUiG6f938rfN/erJuPkk+Zq0pk+X+Ksm4/iZvmrMciaHa7LVhvlX/AOJqG12v97d/urVj+Jv4f7q1Eiyqu1/mb5aX+Opfs7N821mo8jbJ81QBD5WxvvUrP/FU8if3ar/c/wCA0ARyS01ZdzfwttomiZ2+X7tQ7lRvm+apAm3K3zKtRyfKvzM1N/1X3du2iRN8LNuoAp3Uv3lX7tU2l+b5vm3VYkg+bczNuqnItAEcn+zQv3flo8pnpsa7Pl3UAOVKVulPWL+Ghk2fLQBVaLatQtF8zfL92rUj1Xbarf7VAFVvl+61OVPm3VJsXd92hfk+X+KoAa3z/wB2m7qk3ru+b5qTbQB9hyOsTfK25WrP1B2+bav3q2o7JXX7q1VutN3fLtr5DnPB+IydB+XUF3rtr1C1sIZbVvu7v7teebPIbzP7v92ur0nW1WFdzM1aXl8UTro8vLyyKerWq2skjfKv8VY/9oq0bfMtWvEmo/avMVK4PVJZoo22t83+1WvLzEe0jT+E1NU1yOJdqsv935ao2PiNopF+b5WrnZrhm3feZtu6o41b5fmrCZyylzHrmk6v5tv8zb1rP1S82MzVj+H7pvJVd38NXL6LdG396qhL3TGRUbW2VfmZqzrzXm/iqxb6Qz/ept5oaorf3VqvZcwFex1SSVtytW9pt00rKz/LXN7Y7Xb81N/4SOG1b+GiNKRrE9Q0uWOJfvL/AMCroLXVI1b5W+WvDf8AhYMMDNukqGT4sQxf8tP/AB6q9hI3hA9+1C4hurf5fvf3q5W8uo7XdvkX5flrz/R/irb37bfM21J4o8SrLZrIki7l/u0qdKXN7xnKl9o6C61aN/4v++ajt9Uj+X5lrxW4+ILedIvzfK22prXxuzt975q9OnhpSKjCJ9A6frPm/u9y/LVvzfN/irxTR/GUnmK3zf8AAq7HS/ErPG2W/hrtjgZD5YnaSXS/Ku6qc2orA27dXPx6s0u5v7tUZrxrhWb+Ff4accDLmOjDcsZHoWk+I1ikj+au4sfGSxL/AKxdy/e+avnmS/kt5FZW+X71Q3HjqS33fNXqckqMeU9CU4yke9a18S47VWXzF/76rk7j4uRt8vnLXz34g8bzXU23c1c83iGb+HdVc0jD7R9K/wDC1Y9zbZPmpq/F9d3+sX/vqvmiTW7h12tJJ/u1W/tm4RvlkrCxrGZ9OTfFpdrbpqo/8LXXd96vnNtZmf8A5aNUa6vMjf6xv++qI8w7n0hJ8VV27fM+7To/iku3d5i/71fNrazNu+WRv++qcuszbvlmaqjzGcpH0Y3xTXzP9ZuoX4nLu/1lfN/9qXDN80jL/tVIurzRN95mrVy5ieY+kF+Iyt8zSVpWfxLj+X95XzPHrk33t1XIfEckX8TVnEqMj6ak+KEcXzLN/wCPVJb/ABaj/wCen/j1fLs3iWbzG/ef+PVX/wCEguFbcsjVpzD5j6wk+K8O3/WLVVviqqt/rF/76r5bj8TXW75pG/3d1DeIZmb/AFlVzyiI+rP+Frx7flm/8eqv/wALQVm/1m7/AIFXy1/wkd1/e/8AHqfH4muP4mbbR7YD6ot/igsTbvOqw3xcj27ftHzV8p/8JLcbflkaqreKrrzP9dR7WRPKfb3h34oQ/Z/MeSt5fila7f8AWV8J2vjy+i2qs3/j1XP+Fg3zt95m/wCBVPtZGjPvzR/iRayr/rFqv4g+JFvAu7zF/wCAtXw7p/xT1C16yNTdU+KV9ef8tN1axrkT96J9dSfFWHd/rN1WLP4q2v8AFIv/AH1XxbH46un+XzG/76q3H43uk/5aVEqspDj7p9n3HxQt3Zdsi7f96nR/FK33bWkX/vqvi3/hYN5u27m2r/tVLH4+uk+Zmb/dojUkPmPtVfiXas3+s3U6Tx9bv/y0/wDHq+Ll+IN4jbmkZf8AgVWY/iXdbfmaT/gX3qcqgcx9bXHxDt9zL5i1Ha/EO33f6z5a+Q5PiDcMzN5jfNTY/iDdK3yyN/31SjUDmPta3+INu0f+sjWpLrx5a7V/eLXxrD8SLyJdvmM1SSfEu8l/5aMy/wCzVxqESmfYH/Cc27Lt3LVNvHNqrMu5f++q+T7X4k3G5t1wzf7y1aX4gzMv3qXtQ5uY+lLjxvHu+WRaIfG8f8Mi18wTfEGbdtWTcv8Ad/ipq/EGZG+Vv++qPah8J9d6f45t0j+aRadcePIdv3lr5FX4pSW/8TM1K3xQkl+9I3/fVaxqhKR9Ut48h8z73y1pQ+PLeKNV86vkGT4jTbt3mbV/2aJPirIvy7vu1Ma/8wj7C/4TeF/m86subxfDK3+sWvlH/hbUzL8rN/urUP8Aws24eTd5jLWvtwk4n1kvii3f5WZakj8R2u77yo1fJ6/FO4T7rf8Aj1H/AAtq4WTd5lR7cV4n2lpfiO1+XbIv/fVb1vrMMv8AEtfEum/GeRNu5mrutH+NOyP55P8Ax6r9vE1j7x9CeJryP7K3zLXhvjTXlgtZmVvuq33mrN1r4wx3VuyrI26vOfFHiX+0reRWb5W/2q5atfmDl+LlOF8WavJeXU3zf+PVwN5LvkatzWLzbJIqsu6uVuJ23NuauEqJDcXFZdw29qtTPu/3azbh23NWlh3IpKh/jp33vu0ipuk+X+GnEciaNqfSxr96nMuytRMI3q5btsqitSK1ZSBGxbz/AHVr0DwbB+8XdXm9i3zLXovhG9VWXc1ERnrun3HlQ1N9q3SNWDa36sq4+atKN1+Xb/49W8RM0oW3/eq9Dt2q396stZWT5V2tVyO627drLUmPumgtqsrbflb+L5qjk0NXVvlXcv8AdqO1ulRtzbflq6t4v96t4zM+X+Y5+603ypG2/dpkMqxfLWhfI0/3dzVmtZMv3V21EvIUC0su9W/9BqRVZ2/vVVhiZ2+atCFVXbtZazNYxJNuyOoWb5l+b/vmtBZVTdhvlrNvryOJWZqAtyyKtxcM33vu1VaXevy/erM1DXli/u1jXXiXa3ys26p9iXzHSMm1vvU1pVX+KuNk8TSP827c1V5PEc22tPZSJ5ondf2isX3Wqa116PdtaRa8um1y4bo22qja9MvzbqmVORXPE98s9Rt5f92tLzYdv3lrwKz8azW/8Tf71asfxBb7qyfd/wBqp98v3T2pZYfMX5q0IZYU2srK1eI2/jqaX7rf8B3VeXx1In8TJWkOYx5ons0l5CsLbW+avP8AxdqkcSybfmrnZPHMjx/e+WuW1zxRJdSbdzbf4q7If3jOfLL4SDWGa4jb7zblrB03SfNk3bWatixulum+b7rfL81dFoulru+bbt3fdrSUYy94PhMmz8JNcLu27v8AgNW/7Bawb5o69V8O6XDOrLt+bdU3iDw5bpasysu6vInjfZ1OU09lzR5jzex06No9zf722pGijik+7ReXi6XIysy1jtrKtIzfLtr14TjWiX8JrSbUVqjt5fm2rWW2qbvm3Utjcfeb+9/erkq/u4m1OXNI1ZHVm3VC0vzfL/FUa/xL/D/tVC0vzV5x6JJu+Ztzbl2/xVDI/wDd+7STS7F+9VSa4/2vlqgjIZNcN83/AKDWReS7JG3bd3+zU1xdbt2371ZN5L8zL/F/FtoMvhkV7xvlaufvJa1LqX/arFuH+b5vmoMJfEQVZtW3rVWFN0i7WrQhi2/doJLCp8q0ySrkf+r+bbWdM3+zQAW6b7hdtd14Ztdm1f4m+9XG6XFuuP8Aer0rwzZfu1ZqpGUpG1HEv/2VWrWXY396pvI/dr/DWbIsituX71bImMi5qEqvGytXMzbftFak0Unls33vl+bdXO3DMszfe+WqjIRt2cq7m3fMtTySx/e3bawbedk/3adJetWcpFmjNdLtb/drImdX2/NTGaSVvvfLUSq27bub/vmgDQt3X5m3Luq0sqou5vvf71Y8bsn8NSea25vmqJFmo08fzUv2pf8AZrIZ2X/vmm+a23dSYcxo3F0r7fm+b/ZqvNdLt/h/irOmZnb+Kqu+Z6zA1JJ127t3/fNV1uvlVl/3aox7tzL/AHlpOf8AaoAt/bV3VG118zfLuWo5It33WpViZ/vbvl/u0+UBklwz1D/Ft/8AQqsLat/e/wC+ak+wfL975v8AapAZv97+Gmt/s1a+z/K1R/Z/7tAFdZW3U5t1SLEy7vu1Iqbl+WgCj81R7H/u1oNF8u2hYlb5fvVAoxM3Z/C1OWL5v9r/AGauSRf7P3aI1Xu1Ayi0Tbdzfdp3lVf8r721ab5X+zQB9lxuu3czLVG8uo4mqPzW2/drC1SeTzPvf7VfDRjzHi8/L7pqMqyx7Vaorfci7Wb7tU9NvF+XdVy4lXzvlrsi+WJnL+Yhb/WfNt/4FUF5ZLdR/MtV9Qumi3NtXbTIbz9381VGryi96UTDvtLVG/8AQdtRw2fzLW1NKstXNPtVlk/2ayc+aRnEr6XE0Um7b8taEz7ZNv8As1ofYo0ta5nWNXWyVv8AZWuqnAOXmNKG/jt927a3+9WXq3iG3ihZSyrurzXxF48+ysyxM27+9Xn+teP5p1Zd1erSoSkbxpnea940jVm2SL/d27q4fUvG8zM3ltXE3WryXEjbmb5qq7pGr0I0IxOmFLlOguvFE0rfLIytVFtZuJf+WlU47VmrSs9Bkl/hrpjQ5jeMoxLWi69cQXCr5ny16jpurtf2qqzfw/NXBWPhSR9rba7LRdImtdq0TwPN7xlKcZR5TK1Lw9svvMT7rVf03RvmXdtZq6ZdIZ1+7Tf7OaJvlr0qFLlj7xhGUYjbOwWL5q6ix2xKv/s1c9Gsm75Vq2v2ha6nE056Z0TXkcSrlqmt7yP+LbXEyS3HmN/eWnWtxceYrL8y/wAVZcvL8IozjzHYXUsbL8u2uR1aJfmZdtXlnmZfm+Zao3D/ACturiqz5viNqZxOpI0UzfL/ABVVX+7/AOhVqat88zf71Zuz5tv8NYG4ffX+Ld/u1CyfN/u1cWLZt+ZqnWBWqh8pmKuzdTWTf92tBov92oZFVfl+9UmZV8r+JaFTbV1VXatRSRfLuqjTlK6/3qkZVVvlpse3dU0m3bU8xHKU2+SpI5fl+ahv9qmsn3dv8NUInmupLplaVtzRxrCvy/wrUSov96l+X+9Sxsr/AN2gcRuxv4v/AB2jZUm5f9rctJ975t1AcozZTdv/AAKj7Rsb5mohl3ttqZFDm3Kvy1T2fNVyaXZu+ZflqrG33qgCaOL5d1WI0Vd26q8cv3d33asSNvWgoavytUmzctVY5d8n+zVrftVv/ZaIgSR/I3zN8tOZv7tVWuvm/wDiqjaf71akljdvqdX+9tWqCy/xfLToZWf+7toHEvNL+7/hpu/Y3y0ze3l/w1Ua439PmZay+IRca43t8u2iO4+8vy1mrL/ebb/wGnQys7fN92tYkGms9J5+1f4fmqvH86tUckTf980FlpbzY1SSak33d1ZuxnZadtZ9rUMgvfbd7bd3zUef/Fuqir7fvVNs/wAtUlhJcN/eanLLuX71R/Z1+6vy06OL7q0ASLuT+Kj+L71O2N/CtDLQAqv97a1Ju+b5m3rTVibzPl/u1IsH8P8ADQA2R/mb722q6tsb+GrjbaiZV3bf4qAFtWbzN27bV6S8kWNdrNt/2aqwrsXczVDdSsi/eqC4k1rqU0szK7blX/araur/AP0Pb/FXK6eypJ/vVevrjbbsrfeaolI1j7sTH1af7zCudkl3bvmrRvrhWasxl3tVIiRXmb5az5n+ar11VPyvmb5a0iQV/wCJttTQp81Ojt/mqZYtv8VUBIq7FpsnSnNVdn3VEpAJ937tKv8As01flanL96pAuW7/ADf+PV02i3rRTblrnLdN7Ltrp9B01pZv4q1jEcpHpXh+6aXazN/DXVLLGzbdrVzeh6a1uv3a3o93mbv4asiUi9H/AAt/EtTRuu35qpxs26rG9WkqCDQhdqtW6b/92qNvu3feratYF+X5qsCSOzV1+WiTTdv3lq2sqr92pfv/APfNWP4jn5rf+7Vfa27ctbk0X3dv/AqptEu5qz5Q5ihcStBHu3VxXiDV/s6sx3f7tegXFmrwsu7ctef+KtLk/u/LVU48xM5cpyrXUl1uYfdarEenbm+ZqfZ26/KrVdjXY1enTjEceXlK66GrL826pI9GXd8y1pQsu3d9/wCarS1tyxFy8pg/8I8srN8v+7UDeHlf5mVa6mlVVqeUn4jhpvD237v3ar/2CyfMq/8Ajtd81qu7c3zUNYK9TyRJ5ZSOHj0vb/earUdq33drV1X9m7/vbf8AgNRtpe3c1X7PlMpRlzHJzW+1f92sHUH3bmaus1K38pWrkbxP9Ib/AGayqBEt6K//AANV/vV2FjefZ/m3Vymm2rfLt+Va3lt28lfvf8CqYxLlI77QfFC27bmatTVvFUctmy7l+X+GvK1aS3kpt1ezSxsu7a1ebXwHtJcxpCv7vvGb4s1fz7ptrVhx3jfdXdWh/Zck8zbvm3Ve/wCEUuNu7b8taQj7GPKVzFO1eR9qqv3q2NNtZvM/vLTtJ0vZIqv/AA11FrZxxMu35d396t5U/aRLpy+0UZrJvLVlrMmlVZGX5ty12bNH5LL8rLXF61tiuGVfu/erxeWUZcp6UahVuJ1/8erNuJ/mb+7Uc0/3vmqrdS/e/eL935aoq4SXSpWXJLuZqc0u771V5G2bttUYSkVbiXd8tZsiLuqxdN83zVRZt7UEli3Rf71advFvrPt02rWna9aCyWT5I/vVlTNvZavXDsqtWbJu3f3qCGbWhr+8X5a9S0PakMa7fu15bob/ALxW/hWu+0vUdir/ABVcTmkdo0qsv3aryQK0jMv3ayY9Sbbub5a1LOXf96riVGJN9jXy/uq1cjrUSpNt213ixbYfmrjfEUTLcVVxGSqb1+X7u2mtF81SW6sy/dob5m+XbUxKsNjg+b5vmpzQbPu/LQrbW+WpW+dV27mqJGkSo0H7z5W+WnNF8rVMy7f4aNu5dv3aVwK7L/dqFvvf71WWVlWoPm3bttZgI1uvy7ab9nqzG3y/7NRyfP8A7tTzFWKjQfN8rU3ytv8Adq6yblWov4vu0cxPKM8pVX+H/vmmyLuX7tOkl2fxVGrt5e371UUiFU2/Nu/4DUu/5d25f92mbfvVC33jUD5R0ku/5VaoV3NJ/eqVXVGZmqLzfm+WgRJJFtXdu3L/ABVGr7G/hWiaXeq1Xkl30Eksj/N8tIzfLuXau35ahVvm+am+b/C1AE2zdJWto/hq41KRWVW27vvbar6Ha/arpV/hr3LwToMKwx7lX+9WkYnHXr+zOBsfhjcT/wALf7Xy1sf8Kg/6Y171pejW/lr+7Wtr+zbf+7XQowPDniql/iOLt4N8dYutWu3d8tdJbuu1f733ax9a2t5i7q+Bh7p2Sicja3XlXDK1af2jzWVlkrAvP3VwzVZt7r92q/erWJl9kv3Cea33vl/2qp3EWzd81W47pU/75+aqV5dL83zLUcvNI7oR/d8pV81lj2s1aFrrccDfM3zbfu1xmseIFtWZQ1cZrHjLyt21q7KWElI440z2S88awwQ/LIv/AAKvHfFXj7z5plWT+Jq4/VvGU067VZq5G4vWuJG3NXuUMLy/EbxoXNDVtckvG+9WTuaVqFRpa07HTWl+6rba9KMP5TqjGMSpDa+b92trT9BadvmWtjR/DjS7dq132i+FflXcq16NKgRKqc7ovgppVVtv/fVdtpfgtYvvKtdJpekrF/urXTWtlHtX5a7o0+U5oy945aHwvHA33Vq3Hokat8q/NXTfZE/u1D5Wz7tUUZMelr97bUi6Mrt92tZV+b/ZqaHpWUok/CZMOgq7btq/981M2iKi/LXQW8Xy/N92m3G2JVaiPvCOYbw+rs3yrUH/AAj6pXSblSj738Nb8ptGMTmW0ZU+7977tchrS/Z2bdXp9wq+Wzba8/8AF1r97atefiKfu8wublkefXjb5KqKys1WLhG/u/LWfI23+KvNidkTQjuP4fm+WiS6+X5ay1uP3n+zTvNb7y/doNCxJdfeX+Jf7tV5Lr5v9qoZHbc237zU1kZv96o5hcpIt0ytt21I11VNkZG/+KpqszVfMMtLe/e+Whrxvu7arp95qjb71AFj7R/e+7Uf2jY33ahb7u2m/foJJpLj7tNWX5v4ah8pty7vu1Mq0FEnm/e+Wpt+1flWoP4v9ml3bf8AdoAbJ9771OhbZ81R7t7bv71TrFsjoAYzr8393bViziXbuX7zVTb761ct7rbtX+GsQJPKZW3fw01mWWnNLv8A+BVVb/gW5fvUAMaXY3y/dqT7Rv8A71VpfvU6H7yrV/CBY3Mzf3t1O8pt3+zSbv8Aaqdf9qrJIY4Pm/3amjib/wBmpyt83y0/j3rKUihZNvl/7tU2X95uq1u2RsqrVWZv7v8AlqqJI3b5sm2rCr/CtRwozfM1WP4W2/eq+YA+VGXa1Ob73zf+O1DH95t38NOkf9222o5ig+VpKbu+Xc3y02P5m+78tTbd6/N81BJHHKrtViNl+bd92qrf6zbt21ZjT5flaoHEGX95T1XZt+WiE/Mvy1aWJX/ustUxBGvzf7NSLFvp2zyv+BU5mVNv8Py0XKK7ReV93/0KkpWdt3y7aj+bd/vLUgRszbttNVP4WqZombb/ABLQsW35avmJI2+RazZpfm2rWldMqL/frK+Xd/FSuWT2rKlU9UvFVfmb7vy1ekTbb7v4a5fWrr5mVazKl7pTkuPNm+9Vy3XetY9v87bvmrWt5flrWMSCO4tfm+7UPkfLV5nX5l3VVmnX+FqsshaJV21GybV+X5qdJcfLVdpayAGaofvt92nbql2Nupogj2/Nup8afN92nKtWreLe3y1oBqaPYNLJ93fXpnhfRvKbcy7a4nw7B++j/wDHq9S0faq7VqiToLO1XbtWrElkv3lb5VqO3T7u35q0F2/xUDceYz5ItnzbflqOFm3f3q1pEV//ALGo44N8jf3f9mgzJ7Hc+3+Gt+FP3f3aoWNlsXdW1DB+7aqj7wpSK/8AHSs/zU5omiX/AGttRfNu2/epkc0vhH7Pl3VDNArN8vzLUq/dpWX5d26nEXKQxou77q1j69pH2iNvlrWXbu+9Vpdt1Htb7tEZcsjT4o8p4nqVm1hdN8rLtot5927d96u88UeHvtEMjKu35a81vre4s5G/ur/er0YyMIy9n8RrQ7fu7v8Aaq1DL+8+Wsixv/Nb5vm+WtSGVfMrWMzfm5veLqvu2tuqwvzrVVU/2dtTRu25v4lrQZYVN/3Vpyp92o43+9t3fNVhWXbtqhfCHlfd+7Tbhd3y/Ku2pVZfM+b+7UGoSrFu+bc23dQScr4gfbHIq1y8dr9om2/e/vVsa1dfaJGVf4fvUaTbq3zMv+zWEiI+8TWNhsVdq/LWzHb7I13/AMPy1ZhtVSPay/N/s1I0G1vu/wANXGJnKPKUWt49396q81qu7d96pZn8pvlqlJft/D81Im5oaTax+cu5dy16Fpel297bszKteVR6t5Tbt33a39N8b+VHtZlWvEx0ZfFE7aEvsmh4g0hbOZmj2rt/u1g/2pH5jKrfdqPxN4t82Hhq4+zv5HkZv71Vg6tTl5ZDfLGXunZTav8AL8tcnqF79ombd8tTXU7eS3+zWTHazNIrfM1b1afN7xUanLLlIZp/4fvf3qpzS7m+aui/sGSeH7rbvvVg6hZSWEnzq23d96vN+0dNynI21t22myfNTl+ZflbctNmZVWmVymXdJVFf9Z8tXpm3MzVFCm5vvbaCSWH733a1IYtke5aowp97+L5q0F2pt/u1JUSrdP8A3aoM2+Srl5t3Mq/eqlCv77b96tEZyNzR7dm27a6q1g2fN/wGuf0dNtdNa/3WpmJoWu7bW/pvzferCtfnZf8AdrobHbtXbVxA12l/drXF69Pvmauqmb/R2X5t1cnqiK821aiRsUYZVi2/3WqOS4Xcypt+7RJZ7du7/eqHb8vy1ADlf5vlq9C6v/CrbazViatC3RWVVX7tBSJPu/LTW2uq7akZdlV2b5lZV+X+KsjT4RzKvy/LUawr/Ey1Gz/MtN81mZmoET/Ltqo23+GpPN/vbfu/w1Tkfc1Ap8pYjbavzU1kZl3fKq/w1DJPsVf71Na6Xb/eoCITfxN8tRr8n8Py1HJdKzf7NPhuv733aA90STa6/LVWaJUb5WWr27f1+aq8iq67moDlItrIq/xUn32+7Um1fmXdUMb/AHvmX+7QSK3yLtqLZub7vy1LI38LKu3+8tMk+VW2ttoAbsXb8v3VqORfmXZ/49RJ935WprO396gk67wTbq0y7f71fQnhWy2W8dfPngeXypvMb+9XuOk+I47OxjbzFqHUjTkeHioylI9OtVW3j3NVY6zHn/WGvONU+JcMULKzbv8Aerg2+J/zH73Wh1ZHCsNI9T+37du75WqtdJ5rN825aFg+0bWWtK3s/l3MrV8hzcp3VJHE3WnM8jfK1NtbDfcKrL92uwuLBX/hrLmgW1k3MtaR94wiZupWv2W1aT5dytXmuveJVtdys23+KvQPEWqKlvIv8O3+9Xzz4quri6vpFTc617uGwntDpjPlkU9c8UNLI22SuXur+S4+81Xm0a4ZvutUi6JIv3lr3qeG5TpjymDsZ2+9Vi3s2lataPSN7fKtb2k6D/s/981rGlIu5l6b4ekl/hrsNJ8L/Mvy/LW5o+jR+X8y/wAP3lrorWw27dqrtr0KdKMTllMr6TokcSr8tdNZ28aKvy/NVON9jfLTvtXzNXXEw5jorOJf4VWtSH/a+81Yekys+3cq7Vrejb/e+WjmNYxHNLtao/vfL/dob7x+9TlWg3iN2D+9Rs2f8Cp2z/gVO8r+9QRIsRz7dtR3V0ssny/dqHZUf8X8X/fNYcvLImPxEits+b5qfu+b5aZv3/NQrb9uK15jUdJ97b/DXL+JLDz4ZNtdQ38TLVG+g3K3+1UzjzRJlHmPHbqw2s277u7+7XP3iKjV6Fr1h5EjNXB6wypI22vDlHklynTSd4mX/FVjbTY3Xb92n7vl3VkbEe35qZt+7Tmams9EolXIZkb5t1V/u/LVjfvVty1X+81ESQX5qcyfN/vUbd607+H+KrAj2fdpu3azfNU9RSP81ABQr7G+VqF3U9V3rQAjPubd81Rs9SN/31UP8VUBNHtf+Kr0e16ox7d1Xli2rWLKRVmi2yfeqD5kqxN8rbt26qzdf+A0IktQ/e/8dpt0zbqbG9Nmb+KnECuzU7dtb/ao2fNUcm5KsC0stOWWqcLb/lq1Gn3vl3UAWLf5GZqtffqmq1J5qo21aiQElV2Rt3+9Uu/fI21vu0scXzN8zNuo5iR1un95qmZf7q01Ytu3bTlloKHN86ttX5qrffqyr7t1QbW/i/ho5SSRVX722lZ9sLblWnQfdqw1v/e/iqAKMcW+T+JatRxbNtHlfNU2z+9QOIKnzbWqZfu7aT7jUv8Ad/u1TGNZ6hkuNrL/ABrUjPvk/wBmo/K+b+KswBXbzN38NOVf3m6nLFs+X+KjZtb71UBN8qN81QyOqt/7NRubdVS6ul2sy/w1ZSK15Luaq0H36XzfNm+b7v8AdWms/lLu3VhzGhcvrpVt2Vq4PUJfNumbduWtbUrz5flasNvvM1XEicuYdH94VaV9tQxozN8q/Ltra0/QZrrb8taRM5S5TLZmZqhZJK9AsfArP96NttaC/D5nX7tHMYe1PKWVvm+WmrE33q9c/wCFb7/maOiT4c/3l/8AHanmiT7c8nWJt3zL8tOVWr06T4bt97buqnN8PpF+7G1HMVGvE8/j/wBqtTT0835f7rVuXHgO6Rtyxttqj/ZslhIu9WSqgV7WMjc02LymWu60Wf5a4PT7xX+7/DXRaXf/ADbd3y12SjzRK5uU9Gs33ba1I03Vzek3m9tvy10UMqstYFEjRN/wGoVfypK0o9ssdRyWe9flqzOUZR+E0dLnVtu1lrfsdrtXGx7oG3VtWd4ybfmpR90ZvXFl/Eq1k3EDI3+1W1Y3i3C7Wam3lqz/ADKu6qh7xnOPKYarspzfOtWmtdjfMvzU77Or/dX+GtbGZlzP8q1HHcbGX7taFxa71rJmtWT5l/hqZRLjMvzIs67a47xJ4aW4XzFj3fw1vLdeVIv3t23d81XPlul5ojPlNpRjUieK6ho01nIzL/47UdndNFJ86steuah4cjul+6u2uR1Lwl5UzMq/drrjLmOTllTM+O/XyartqWxmVWp11pc0UfyrtrJayuom3NGzf7taxF7U2Fv9u35tv+9VyG/3/KvzfxVzsazKzKy1ctVbdurS5rGrzG99q+ZmqrqE6tC21t1QtLt2/NUUku5WoCU/snKagu64k27lWtrQ0VI1qrqFv8rNWho8XlKrL81TKPvcxNKRuW8rfNt+9/DU27e38NQsy/K3zbajVtn3fu1qHOQ3VruVm+V1rDuLVl3ba3pp1X7zVnt8zNtWoCXLI56a1b5v4KgjsJPMb+7XVNZLt3baFs13fNWcqcZBFHI3GnTP/erY03w5JcRrtX5tv8Na0kEf3lrf8N+Xu+bbXHX5aMeaJrD3pcpylxoclqy7o/lq5a6XGqqzL81elX2l2t1CrKqrXEapcR2cny7awoYmNX3TTklTkXtPs4fL/h/vVheLNEhuIWZI/u1paLereSKqtXWXXhxrq1Zl+7XJXUYy5jXmlynzjdWrQTMv8P8As1RuPlX5a9S8QeEPs9xNlflb5lrg9W0GS3b+Ja05Pd5ioVDlZPvf7tSW67trNRcQNFu3Mv8AwKpreLcvy1gaR94sRrtb5atrt+795agji+X7zVJ/eqhlG+X+H+FfmqGzibd/49Trr7zL83y/3qsaXF+8+b7tBMjoNJi+X7tbELMknyr/AL1R2MS/Z1qxJ935WpcxBftZfm+X71dDZ7c/L92uTsfvV2GmruVW/u1pEgmuG2RtXK3kv75lX7zNXUagn+jtXF3n/Hx96ky4hNdfJ/8AE1R+0bWqxJ88fy1X8r+KsCxyytu3LVq1n+ZVVqpqqttqSParcUFI0t7M3NVZPk+7UjS7FX726oZpV+WlEsh+ZG+Wnxvv+VqZ/F81G/5tqrRzEAyN93bVVl+98rNVrd8u7d/s1Cz/ADbaOYLFdU81v9n+7Uc33V21Y2tEvy/73y1DcIqN8zNt+8vy0RkBTk+9tpq7m2r83y1a8pXao/K2bv8Aao5uYnlI9zf3v+A0u/5qXYqLTdn7ymUOb515+9UapUn3fvU2NV3feoAG+Zdrfdpqqv8AvLU0f3m3f71NkXyv/QvlpcwFdvlWms2/d/u05vn+7TWX5lpkmp4fvfssm1a6y48QN9h8tWZdv3q8/hf7PJuWtBr1nj+9XPOHNLmMJw5pDbjUprpm3SNtqv8AN/epuza25qPN/wBlf++q0RooxR9VeH7pZdqtXTSbVh+VflrgtNnaDbtrq7e6kljr4n3pSPAlIfJ8jbV+asbWF/csy1sSRNu3L92s/WItsNetQp8xnGR57rVlJdK21f8AZrm7fwGssjSN8zN97dXffLLNtb/x6rUaR/3a+6wMeWnynVTj9o8/k8CxxL/q1rndW8Mrbx/dr1y+bYv/AAGuL1q3a6ZtqtXqyiXKUYnnMOkq8i7Vaun0nRtvzfcq/pvh7zZFZl2111noyptXb8q1lGJHtDEs7DylXaq/8Bq6tk27/Zroo9OVfurVhbD5fu11RiZM5f7EyN92nLZyM33a6hrBWb7v8P8ADUkOmr821amXKCMmzt2RV/hrUjuNvy/w1J9j8qoWibc1QdMeb7JJv3VKr7ttQL8vzL96pId21WoNSZf7zf3al+Xb81RN8i/LR8z7f/HqA+Ecz1Vb+81WFtW3MytQ1m393/vqoZlKRXjdfmVqc235W3VMthJu3Lu2/wB2rH9myOq/u/vVn7SMZcshRnGJRWX+9TW+b73zLVj+zZk+8v8A3zTfssit91q3jIfPE5DxNArxsyrXkmsfPM3+9XuetWG6Fl2/erx7xRpzWt1Iy/drzMVD7UTWnP3jnfmqSNf4adI6ov8AtVCr158feO0czVVk/wB6rTf7tVZl3NVkhsVmZWqPYqf3ttSq392mMv8Atf71BQ9elIvz0lRLL821dq/71EQHt8rNTFZf4abI27/epm/b/DQA9W+arUKbl+Ws9V+aplfb/eoAdcN97bUKtv8A4akk2uu2mqlRECSNtjVeW6+823+GstX+8rU6N2aplECaSXf/ALNRf8C/4FT2+5ULU0BIrf3qGbfUe75vu1Iv3aZYv8VMkVd1N3fNTl2t/FVkEa/utzVajl/3ar3Cbd3zU21l/hoA1F/iVv7u6oKYvzf3qkjXeyrUASKjf7q1aj+VV+Wkt1/eNu+apW27d1ADv4V+XbTG6fw0m7+81Nb725qCSRU37m/hqRYt3Xb8v92o4/u/LVuFdq/MvzUALbxL8tWvK2LtZVohVU+X71Ez/wC7Wciis33l20jN83zN/s0zcu7b/DSyJ/wL/gNMCRV30Mm1fvfdpsLbl+anN83y/wANBZGu3dtb/eWn/wAXy09Yt38TbajaLbQQG75v/HakVfmX7u5v71Qqu37rblqRnoAZcNsb5vlrAml3t/vVoXl18275qy2fczfLUlxG7v4VqOb/AFf+1Uqrvap/srNH8y1nKXKaxjzHJ3zfw1CqVsXmlt5jNtqn9jaJflWqjLmMJR94taLZtcXC/wB2vZPCfhxXhXcv/jteY+E4l87dXvXhNlitd23+GnKXKYVCxb6HDF/u/wB2r0Omw/eqndX+yRl/hp2n6jvbbu+WsmefKRpLp0P92pf7Nhf+H5aiW62M3zLViGVt3+9WEpEe0I10aN1+6tPbw9G3/LOtG3f9592riv8Adq4yDmObk8JRy/8A2NcX4o8AfaI22r96vXVljVm3VUvvJdfn2tWkKoc3MfK+oaNcaNJJ97atO0+93sv+zXqvjjTreW3k2LXjTN9lvGX7u3+GvQpz5jqpy+zI9A03VNu35q6ix1lUZdrV5ba6pGq7m/8AQqtQ+IPKbbuXbXS4xkdMZcvuntFrqKvt2tWlDeR/7P3a8v0fxCsqr83/AAJq6C11T5d27durDlka8x2nmqy/dWplRVrlYdZZPvNWhb6srtu3bmqRnSWt01vMu3c1dNY3Szt81cLDer/C38NaNrqixMu6SpjIXKdjNbq33fmqH7PsjrNtfEcafeb71NuvEMP96t/aGUqRamRUXdu+Ws26aH/7KsPVPFsabvu1zN54w+9tato8wcvve6dZdOv3l21Tjvdki7a4mbxUzfxNUcPiVWZfmqeTmLlHl949Us71ZV21cksI7rbtXdXn+k69G0m3dXfaPfrLt+81TyypkfxCjceGVlb/AFfy1Rk8Gq//ACzavQreKOX71XFsF27VVa66dQwlTPHbrwR825Y1qi3hVk/5Z17h/ZcbL91ahbQY3+8tXzGPs+U8Lk8OTf3arNoM0W7cte6t4XjZvu1RvPCkaq3y1pGRnKEjwuTRmZWXa1WNL8PzJH8u75a9AuNBVLho1Wus0XwrG1urbV/u1TCEZSl7p5O2jTOq/L8y1Vk0iZf4WWvbrjwfCi/KtZs3hJX/AIflqeY05ZHic1hJ838SrUK2DfLXrV94NX+FfmrP/wCESb+GPdRzEfD8R5+1k38NMaDZt+9ur0eHwWzf8s2qxJ4DZl+Vdv8AvVQc0jymaLZu+Wq9reSWc37v7tenXnghtv3axbrwNJuX5dy1nUjGUeUcZyiYreJWa3b+7/dauF8ValcTzM0S7a9K/wCEIkT/AJZ/99VG3gbzW+dd3/Aa4Y4OMZcx0e3lI898G3Vwl5Hu3f8AfNe+eHbj7VZqtcvpPgNVmX5a9K8P+GvKjXatY18LGcjSlVkcrrnh77b82371cXrHgNpY/wDdr6CXQY2X5l/76qnfeHI3/hWu2EeWnyi97mPj3xV4Gmt/miX/AGmXbXJR2Ulu21l219i6x4Ljut37uvO9c+FkbM22P/x2uaVKMio1JRl7x8/t8q/7NRzN8zbflr0DXvhvcWe5k3f8C/hritQ0m6tW8t42rmlSlE6Y1YyMSbd8yt92rml/JVOaJtzfeq3Y1kVzHU2t0qqqszVY+0eb8u6sWOVttSQ3Tbv92p5RM6fTPvLXY6XFsj/2a4PR597L/tV6BpfzW6/L81aRBDdS/wBW23+7XE30TeZu/u132pRbFauRvFj8xv4qTGY3zN95WpI4mZV+7VplXctTRorM3y1gBRaJkZvl3VF5Tfw/8CrSbalQNtiagsg3PUcj/wCyv3alk+dqh/h27f8AZqbRKuEf8O6nN975fu01YvvVIqL8v+7USJ5iJv7tMWJv4vnWrH8O2k4qAFjt960NB81DXCr/AL1QyXu2godJaq/3ahkt120ST/L93dUP2jYrbW3NWsZcoDvKVdv92mzJ/EvyrULXDP8AN/49TZJfl2/NuqwGyL8v3lqNU+am+b8u3buqSN9qtupSAmVPvbqjZWb71N3/AN7dupsj1IA23d8tRs3y7WoZ/wCKmyMvmLtXctWA1U+7uWpGZV+7tqFXb5vm+X+61TKm3buWoYEbStuqXyj/AHW/75qWxiW4uvmb7tdkthBtHy9qTnFAe0aTZK7fN96uwsbPfCuF+7WHHbtZXiqy/LXWaS+xZP738NfMQhynyvMUZlWJW3L8tc3rl1Htrf1iVk3M33q4DUr9m87dXdSl7OXMEDL+375Gb5fvVoW8vmr977tcbJeta3X3l27q1NP1SPdtr6rB14ykehS5XE62O1W6+9Uq+Go3b7tYcOvLb/7Valr4vh/i216sqkpFypxkbVv4cjgX7q1N/ZKr/DWLJ41hRvmZf+A1cs/FtvP8vmLWHt5RMOT+UtfYPm+VakksNi/LuWpIdUjZd3mLT5NSX+Flo+tE+zK0dkv93dVlbXym+WPbtWoIdRjSb5ttbUM8M/3W+WirifdNOTlMG6i+98v+1WTIm1q664ghlX5WrHvrBV3MvzVFPEx+0VGcomPH91mqRW3/AN3bWTq101mzfL92sNfFscUm1tta/WYmsJcx3C7d235asKq/7NcfH4ojeP8AhWqNx40W1b5m+WuaWM/lB/3j0i3SPdWtHFG6rnb92vKrPxutx91ttacPjfdMq7qiWLkYy5T0hbKNl+VW/wCArRa6bsbc1R+E71tUZfm+WvTtN8K+eqsy1zxnKuc0ub7Jx8ekRyw/NH91ay7rS403fLXqFx4caKFlWOuZvPDk3mfL93+9XdClWjH4jHmPOdQ0tdrbVrynx1oO9pG2/N/er6Ok8JSS/eWud1z4ffaI2/d1p7KpL3ZGkZyPju8ga3kZdv3aprtVW3fNXqXj74fSabJNIitXmF1Fs+VvvL95a4J0pU/iPVpVeaIm6o5PnqPzfmqSN1/ipROkhVtvy/8AfNSb12/w01v9n71R1RI7fULJ826pFf8AhqOR13MqtUlB/vfLQ3z01Zd/8NS7/loAiX5alXpUDNTloAk3fMzMy7abv9PmpyvTdtBY35fepF/2qX7lRbvmqAJf9moPvfeqX73zUixN826ggZ/6DSq3y7qd8qUlWWNb/gNKv+9T9u+jb/daiJAxl+Wq6v5UlWWf+KqjfO1QBow/7NWVZk27qr2vy7akZlVm2/NVlmhD8/zLU26qMc9O8/5WVV+ao5QJPvM26hdzURurL/FUe7YzKvzVZBaXbu3KzfLVq1b+Fvu1Rjdf+BVYh+7WIFxpVVvu1HM277v3ajklZV+Wq/m7mq+UCZWqT8qhjepI9u6gCaNf9mjb/FU8dJIuxqgCNdu6k/jpWamqv3qCwVd/3ar3Eu2Nmq1I3lKy/LWLqF1833vlqQKd1LuZVqLdUEkrbvlo+9Wci4xLkLb61LO33fL81ZNj9/8AhrpdN2uy7q46lQ9KhAs2ujRyx/MtV7zwusvzL8tdJY/73+1V5kVtzf8Astc8Zyidc6UZROP0nQ2spFwqtXeaPcNBGys22sdtvmbl21YhfYv8VdXtJS+I8arQ/lNS6umlVvu7dtFjK3y7dv8AwKs1bpfM2t81WPtUaV0fFE8/2ETpreVX21pW7/LXH2+or92tSHVNv3d22svZE/VonVRzr/FVj7Uv977tcfJq3zfe+Wm/2ozfd+7V+yI9hE6ibVNn3ax7zVG+b5qz/tnm/wB6po4Glk+9VRpD9gYesRSX6/KvzVxtx4FmnuGkaP5v92vYrXSI3Xn+Kti18PQ/L8v/AI7XbTiL2XKeAt4Dm2/NH/3ytYupeEprX5l3L/wGvqCTw1G/8Ncv4k8PQrDI21V/4DXdL3YjjA8B0m/aymWOX+H+9XZWOpeau5f7tcz4qsFtbpmXb/vVnaXrMit5bttVf9qpjPlNeXmieg/2lt/i/wC+afDrnlNt3Vyn9srKu6se81vazfNRPlFHmienL4oVP4ttNk8ZKn3W+avL21lnX71U/wC0ZH+81Ye6bXkenyeOWVvlZv8AgVVm8bzT/wAVebrPI3zbqu2d00Ui76pvlHTjzS5ZHZtrM1195qFbf/y0rn11RV+Zajm1vav3l3VzynKR7dOGHpG5cXC7W+b5ttYbalsk+VvlWs+bV5H3fNVNZWlatKXNE5MVVp1fdidtpfiDa3ystekeGfEzbVzJ/wB8tXhMcrRf3q6zw7rPkMqs1dfN7Q8aX7uR9KaLrfyrtat611Lc33q8p8M6os8a/Mtd1Y3H+1Wf8M0+KJ10N1uXc33asLcK9c7DP/tVaW63/wCzVcxl7xveerN/7LUcm2VWb7tZ63W1qmW6Xb81EaocnMc/qVuy3DNt+Wum8Nuv2dazrpI5fm21b0+Xyv8AZXb/AA1v7XmM4R5ZG9Jt/wBlqqyRK27atR/alb5d1TRsv8XzUcw+XmK66Wsrfdq5DoK/886sW7KrK33q0vtUflrt2/7VHPyi5P5jNj0aOJvurTm06Pb93dViS4XduWoVuF2/eqnIjlM2bSI3b5lqr/wj8L/8s61pJV3NTo7pdv3qPaGsYmP/AMIvC/8ADVeTwvH/AHa6qG4jZflq0sS1PtOUmUDi4fD6xNuVa1rW18hVwtbUlqv92qsirb/7tHtIyKjGUSrv96jk/izVpfLdqb5StVe6P3zPaBZW2/w1TutIjl3fu/8Ax2trylX73yrVe8nWKNvm/h/io90XvSOH1bwlHcKy7a4nWPhzbzs22NU/3a9A1bxBHAzfN935a5248Vwt/Eu6plzfZKtE8p1r4VRpuZVX5a4PWPCX2CRtv8Ne9apr0MsbN8i/3q8x8RXUdwzKtYez5viK5ow+E81kiaJtqq1C7V+bdWteWq/NWTs27vlrmnDlNoy5jU0eX94rV6Rodw3lr822vN9H2tIu35fmr0TSfkj21zmkTS1KX9zu2/w7q4fULhvMbbXZag2+P/gNcHqD/vGpSLiJ5v8AeaoFn2f7tQzL8u1aqru8zdurKMuYpmktw38P3qbIzbfu/wDAqpqrf3mqZd3y7t1Mkl3fLTPN+b71Cr81HlNu/wBqo+IByrsVfvfdpv3W+Zqkj6VHIrI1FwF/9Bpm/wBPmpvzJHUfzLuosUPmf5mqLZtXd833aj3Nu3N/FTl+fdjcyrQCI22uqtupvyuu2htyr/8AFU1dy/eX5W/u0MBzLtVvvVDIm3/gK1NJu3VGz72/9CWpAYq7/wDepGXYrNTmf5tq0zzfm+b7tAC/N97d/s7WqNn+bd97/eoZldf9pf4qjkfbuqgJJG3r/s0xfvfL81XdL0u41aZY0j+Vq9O8I/C9p1VpY9zf7tXGEpHNVxMaZ5Q1hIvzNGyr/dpjIzNX0pJ8Ko/s/wAsK/d/u1yd58L2Wba0f/fNaSpHF9ej9o8ftXkgbcu5v92tD+3j/tV6lD8Mo93+r3U//hVlv/zxT/vmpdKLL+uRPWdWlV4dy7dy03R9S3yKu5q52TV/Pt/kb/eqrZ37JJ8m5Wr5afux5jzeU7bWnV4WbdXmeuKySNtrtmaS6jX+7WXqGjLLbs38VY0qspS5ZGf2jy++l3s33d38Py1z0mstYXS7mrsfFGmra7mVWry/xI22Tcu5tte1hpypyOmHxHQXHiHdG21m3ferN/4SVlX7zbq5u3uvPj2ru27aZGskrf7X+zX0FOvY7uU6P/hI5N33v/Hqvaf4raKT73/j1cTNuik+Zfu0LdKq/LVSq8xpGMT1i18fsq7fM3L/ALVaFn41aVtqyK3/AAKvFW1Rq0tB1bZcbnauaUoxCVM9sh1ea4/eIzf7tadj4lmt1ZWb7tcXpuuQ+Su1qtzX8cu3Y3zVwTxUjhlzROsk+I0a/eZqIfiDbz/K0irXmd5pc0s0ihm+aoYfD95E25pGZa5/aSkEap6lcXVvq8fytuauF8ReF7iKRpIP7tXtDuJLJlV/u13Fi0N5Dtf5V27vmp+3lGQpcsvhPDV1K6s28uWo7y/kul/3q9O17wrb3X7yNV3f7Vc3/wAIp/D/AOg1fPze8OM/syM3wmzSqy7mbbXVatpM0FrHdRf3lqv4X0FtN1Bt6/LtavRrOzW/sVh27q7KHvSE/eidx8HbD7RDDI392vorTbWNI13L81eC/DNG02GNWXbt+WvaNP1mP5V3V7WHpcp0NR9mb01hG/8Au1Tk0GOX7yrVq31FZf4qsLcK7NXqROOUTBuNDjT5vl21k6hpEb/w/wDjtdJqUu3dtrBmuvm+bdVyEeY+OvAceo2sm2NfutXyP8RvBU3h++kkWP8Ac197XTrLC1eB/GLw0t7DNtj3LWVSMakeUmMvZy5onyDIzbqFZt1amsaXJYXTRvGyrWayf+O185KMqcuU9qnL2keYfH9w1G3+z81Ct83+zUqp975vvVcSiruqFnq15X+VqGT/AHqoCP5nVamb5P4qiXpSs+5qkAj+8ytUtRRfe/ip29Vb+KgByv8AN95aevSovmWnK9BYM9N8r+81Pp9BBCvy07f/AA075aSgCJmbzG+78tPV/wCKmb6j4/2qAJmbZRv3VH/wLdUirQAb6ryfeNSM+1qZ/HRygW4X/drS7/8AgS1BH/dqZU+b+7QBYhbdU6xb1+Vvu/eqsq+V92plaiJZIvy/dobdu3U1fvUL97b/AA1RBZj+8KlV/wDgP8VVd3zfLViFW+X+KpAdI2+hYv4vvVIyLu3VGsu//do5gHKnzbas/d+aol2s1TbNm7+JagqxNG9G9mojib738NDbd1BI3ZTm+VW/u1NHt+as++n2L8vy0mBTvrz71ZMm52qSadZZG3U1ttYylymsY8xXkWrEMX8Sr81Rxpuq9DtrmnM7qEPe94RbX95u/vVs6b91f9mqtvtf7y1pWqfNXHI7ox5TVt3+7t/8eqys/wDerPXy0Vfm+Zam835fmpxiEqha82pluFf/AHqyZJ/l/wBmo1uG3ferpp0uY4pVYlq4n2t8v8NPjumdfm+VqrfM6tRGuxvmrtjHlPOlL3i9DOzt/s1qwvJtrMs1X+LdtratfL27WWggarM33WqxGm/btb5d1R7P3ny1ct0bdtZl2/7NaXAdGn7xv4q1rFvm+X7tR2Nmrtx/D95q2IdL2SLt3f3quPKBpaXFv6VuW6Nt+aqdjFtWti3X5d33f4a1pkhJt2tXC+ML1Yo22tXZatL5UP8Ad+WvJfFl/wCbIy7vlWtZ+8TI838TMrzM38VcDdL5U3y7d1d1rW1vMauD1aX94zVgyoxJo7jdH975vu1UmVt3zfNU2k/NV2SzoRRn2e75V/8AQq0I7f8Aib/x2q/leUy/eqb7UqfeWgCXyvlX5qrXD+UtNkv/AJW+aqNxe7louLlBr9vu0Lesy1ns2+pV+7U8xoWZLz+9VqzvVbbWV/HSrLsb738VHMQdda7ZY/8Aa21NGrQNWLpt/wD3m+7XQwst1H97/gVddORnKJ2PhnxH5Sqv3a9S0XxD9ojXb/Cv/fVeD2sXlMrL/DXYeH9ZaJl+b/gVaShzGUZ/ZPZrfVPN2/N96ry3jfwturkdL1JbiNfm3f7tbkNwvy1jy8pcom39sb+9SNfyKrfNWb5/yttpvm/w7qQzUW/2ttZvmo/tbY33qyWl3/L/ABVVklZWqeYDqrfWf9qrseuKv8VcNDdNt/2quR3W7/do9oHuxO0j1ZtvytVy31JnX71cfazt8v8AdrStZflq+YUjqFv/AJfvfLUf21WbdWOs/wD8TTWutu7dWnNykcvvGtJfq3y7vmqD7ftbbu3VjSXn8VQNftE3+y1Z8wzr7PUf4lWtSPVl27lb5a85XXli/ibbViPW2dvlbdSlGUio+6ehLqy/3qo32ort3blri7rXmiX722sebxRv3KzVnGEipyj8J1y62yybqtR636Vxun3/AJ8m3durZ496194yjzGzda8sUe5mri/EXjJUkZVk/wBn5qXWmba21mrzLXEmWZmbd5f3a3pe98RnOrKJd1TXpL3zG3fN/DtasK4v5Fb/AHar+eqfxL8tULq9X5mDLtrtOePvEt5qkn95vu1g3V5825mZqW8v9+5f4f726sK6vF8z5fmWs5PlLjDmkWLq6X+L5qyZN0rfLUbXTXE21fu1tafZK6/Mv/jtc0uWR1Rj2I9Ht5Im3Mv3q9E0VleH5vu1yKrHF/8AYrXUaLL8q7futXnzj7x1wNTUEX7PJs/u15/ebluGX71egXnzxt/DXF30S/aJPlrlqFmPM+7d/FUar83y/wB2tPyl8tvmWq2yNay90oh+VF+6q1PGjS1WbbuX+JWq1b7fl3Nt+Wspe6DHLEv/AAKnNt3VMysqq22qsm7dU8wIc23b96o2+f5t3y037jfeo2N/e+X/AGaOYkb8tRyLTpPlpPvfdplEWz+GpPlRf9mmLE3/AAGmsrO3y0FifKzfe+WhkX+7UMibWXczL8rfLTvN+VV+b5armkQiGZ/m/wDiajV9rfd/76qSbbt3barybquIBNKu35f+BVXVvl+WnNt/vUKvzfdqoxAj+Z/lX+Grljpcl7IqszRbvmqO3iVpPn+Wuis5Y4m3MtROfL8JlI9M+G/hy1t/L3RqzV7tpNrZ2sKsqqv/AAGvmPSfHUelsu1lWumh+L/y/wCuarhVPJq0JSPoKa6tWXau35axdQ+y/eZV3f8AoVeMr8XNzfNJVfUPinu+7J83+zWntjj+qTPVpL+1iXd8q1V/tu1/56LXhd98RLiXdtas3/hPLj+9/wCPVzupUZ0xwcranokOo7ZNrVuaPKstxu3ferhZpdtwzVa0vVGimVkk/irgxOGlGJgfQWi6THLZ7v71ZrWCvNNH/daqnh3xgv2FV3fd+9WNqHjWGw1Rl3Ltk/76auKhSNOWMZRMv4ieHmgs1kiX5f4q8H8QWTbmXb92vprxFfw6j4VbZtaRvvV4X4q0vb+8T7rV6Uf5jWpS9nI4Cztfm27VVa09H03fdN8vy0Wtr83zL8y1chuFtdQVf4WrspSjI3py5jP8VWH2ePzFrhZLr7y16T402/2W23buryhdzNXXH3ol0pe9ykzXXy1Na3jK1Qx2+6rkNnVcnMdPMa0PiaaKHy0auk8K6tNdSKzN/Ft21yMVgryfN8tdN4TgWKZl/wC+ayq4aPKc9SHMemrdQpNGzfxLVlr+3VfmZf8AerldauGisfMX+9XOrrLStt2szf71Z0sLGUTmjHmO2vtUhT5lb+H71RWfitrf5Vb5a47+0Wf73/fNR/at/wAv/Avmrrjg6ZcaUj0ZfFaz/K26rlrqUe3a2371eax3+yt6xvd+3a26sZ4WMSuQ9ChljaRW+Vf4a7rwjYNPMqsvy1wPg/SZtRuI97bl3V794R8GyW8ayeW396uvC4fl94nl/mOk8O+Go4rdfvbq2m05otu2prWCS1h27akk8x69yJjUlD7JNp+7cvzNW5ay/wC1XMq80Tbqc2oyRf7NV7xleJ1U0Cyx1j3mnfL8rVnx6227bTm1RmWjmJ90zbi3bzK5HxNpMeowyK6/d+ausurj5masG+uG3N/drK5XLE+d/H3w3WWGRlj/ANqvB9a0STS7hldW2/w19uatax3tvIpVWrxvxx4GW6WTYq/d+7XJXhGcTqp/u5e6fN7LsZtq1Ivzf3vlrW17QZNLupFVflVqyfuL/wCy15HwyPRjKMgk+7/s1Vk+f7tWvvfd/u1X2fxVqIYv3vmpVibcv92pdtMX5KAJNqxLtRv9qof92plfe3ytQsS7d1AEMifNTttSMq7v92k2ruoAVd22hmZKkWKq7feoAXctJ9yj+KmqtAAvzfLt+7TNnzVOq/NTZF2VQDVWl3LTN+3+KnbKkCG4b5qbb7Wb5qmkXf8Aw1Xh+SSgC4q/+O1Iv3vlbd/epv8A46tP/joAl37fvVJG6vVXfT1bau75aoCz8qfxLUf3t1Qrub+GrEafNub+7RYB0aVahT5vvVDF97+KrkO3/Z3VIDpPn/hqFYtzVcVd7fL/AOPVYWBf+BVAENvA3/AatMqqv8XzUL+63KvzVD5tQBNH97atH3vlpsf3t3zVTvrpV3NQXykl1erFu+Zfl/hrDvL1pWaqtxcNK25aq7t7bmrORcSRn+ao2lapo4t7VP8AZd+3bXPKR1wpyILX52/irXtYt6/dqC1t9jfLWlDFs/i+WueR1wiTQ2+zbuqx/qpKcu3b/wDFU5fm2/7NTGPMOpU5fhJoX3/e21P/AHdu1qit4vm/2att975du2tUc3tOb4hn2dXp32Peq/dpfu/LU8LfNVRlIiUYkfkbFojt9zf7VTybttLD9373zV0xOGQ6GDY275vlq9GzI3y02N1ep1Rfu1cSCa3Vm+ZW3VdhiZN393/dqGxRVj27dzL96tLYq/N/31TL5TS0n7ytXWWaq23/AMerkbeVYo1atKz1TyqfMB1C7d1aFq/96ubt79m21tQyskdaRlzCRR8STqkMnzV4j4gvd9xIq/N81ep+LL3ZG25vlryjUIvtEjfN96umMjnn70jkdcl/dtXn+rS75P8Ax2vQPEFu0S15vqDfvv8AgVZs1iaWi/PXZR6X5sPyr92uN8O/6xd396vXtDsFlhX5qUDQ4m40Rv4VrDvNLmi3Nt3V7V/wj+9fu/NWffeF12/drXliZ+8eEXSSRN/EvzVSklbd96vUPEHg/Yu5F+WvP9W0hrVvu1nKA4yM+OWrCyrVP7rbakjf5qxZZZZlqBn+arkNv5rLtWppNLba235qkCjb3HlN8tdBpeqfMq/w/wB2ufksmiaprfcjfNTjU5SD0jSZ1nVVX/x6tuOJVZWWuC0W/wDIk2tXcWepK0Kt8v8AwKvSpVYyOedM6PR9UaCbbu/4DXa6bqi3H8VeVyXHlMrBq1NL1zZIvzVrLlIjLl+I9Wjdmj/hqZf9mud0nW1ljVWb5a6C3lWdflrmlGRv7sh8n3dyruaoGf8AiqaaLd0qBom/i+7WAcoz7zVYt9v/AAFaqqipViF9nVqCjUhbZVqGdl/irK+1f733aj+1NuX5WqwN/wC2Lt+9UMl4u2sX7b97bTPtvzfeqLga7XS7WqrJK0qqu6s/7b/31Uiz72+ajmHyleZJPM+8zLUlvLIrVJNcK+3b8tU7i6WBa6Y1fsmcYFya6ZvvVjyW7SzSNu+Wqdxryo33ttUZvEa/wtWq/umUuWXxHZaP+4bd/FXQLf8A95q8xh8UKrferSt/FSt8u5f+BVhOMjaPKdtM0c+7+7XL+ItLWWORlXb/ALtSWuvRt/FU19eRzwsu7a1ZRnyyCVOMjyPVna1uNrfw/e3Vz99qKr8vy10njBf30jV57cbvmru9r7vMcsafLILrUtzN83y1kzX/AM3+1U0kG/btZmpq2qpJ96sJVJSOqMeUdpu5/mb5d1dBHeeRG3zbPl+9WLG6wL8tV7y/3rt3fLUxlyxL5Tat9W82T73y13Xh1t8Mbbq8jsZ2eZf7teneGZdkce6uacuYqHunTX0u2HcrVxd9cfvm+auh1K62wsu3/gVcVcT75trferlqG5ca9Xay7VbdVKSVvm+bazVSaVvm/u03cy7d23+9WMYyC5cjfdVy3fyG3VSt9rLuq2rfKtKUiTWtfLZvn+7VG6XypmU1Ys3/AIdtN1SJvvL83y1zL4iPtFJmX7yqzLSeb95aq7tzbd22l+aJq35TW5PJu8v5V/iqusvy1HIzOzf7tQru2/L/ALtOMQLi3W5vu/Ltpm/5mb7v/Aqrbv3lDfL/AL26lygiSRl2/Mu7/eqHf8v8W3+KrHyy7Y/4v/Qa29N8M/2lD8u75vlWgiczl/NZV/vLu/75qJnVvvV6NZ/DuRPvKzf3qo+IPAslnD5iRtuX722tLROb6zH4Tg9qu3zU5WZ22rVzTdImv75YVjb/AIFXrXhv4VfaLVf3fzN/erWMQniY0zxuPzPm+XdUk11Iiqu6veJvhUsUbL5K/wDAVrk9Y+HMcSs237tTKETCOMjI8raVn+81N3t/C1bmraD9ikZV+8tZf2Jtvy1J3RlzEccuxVpzO27du/75oWLyv4akVWX5v4VoZfujY/4W3M1SbP8AZqNvl2sak3t6UFcyPUJkWWNtvzVRh3JM38LU231FdvNV7q6V5t25f9nbXrV6Ua1E8GVM6TT9Za1VmWT73ytWDrlxNqV5HNub921OhuFeP5v4az7q/jib5vlrwsPHllKMjPl5jtNJ16SWzWGWT7q1V1CeO63LI33V+WsPS9RXy9yt/wABrP1S/kiuvMVm2/3aqvS5feidEav2ZFhtL/0rcv3WrmfE26z8uT+JWrvNPl82ONv9rbWL420lr2xkVPmZW3LXDQlLmIf7swoX/tu3VW/iWuPXwzdfapI/L/iru/Btv/o8O9f9lq6xdOs7e+VnXazLXpUp8suWR0U480uaJ5vY+Brp4/m3LVPUNIm0uT5692hvNNtVbcybv9lq8/8AHEtnLJuTb/wGvThOJ0zhKP2jg4V83+GrWi3v2XUNta2i6Wt1DJ/eWsPxBE2kapbsNyq33qwlV5vdM580Ynfag3n6W3/fVec/b9kjL/tba77SZftum7fvfL8tea6hA0GqTQ/d+aubD1fe5Tnj7si41+yVa0+989m/vVjyL8i7v7tGl3TJNtauyUztjyyN68uPK2t96us8E2E1/NGqLurlfs/22Ff9lq94+DvhfzWjk2q33fmqqUvaEfFI7z4f+HJreaNmXbX0R4dVYrdd33ttYfhXQY0t490a7tv92uuhs/K/4DXs04ROWUpR90mZYXqFUj3U7Yzt/DR5S+X/AA11cpzcwbI9v8NVbq1jeOnM+2mq7bWX+9QIx2tVWbd/wGpmVUjarX2f5qjuIttR7oGLdbtrN/DWHeN8396uiuE+XbXM6pE3mMy/dqZCRn30vyt/erl9Wi81W/2q1L688r71Yt1dfL96vMnLlOmEjyvxh4SW6aRkj+WvIdY0OSwmb5flavpa6ZZd27b8y/drifEXh6O6X5VVW/2q5pRjI6o+770Tw+3tW3fN92m30XlLuZa7q+8ONB8q/wAVcXr1vJFIq1zSjym0ZGSr/NT9/wA33mqsrtu+ahZaIyKLUf8AvU7eqKu3+Gq6y/LUm7f935q1Ak3bt22hWqH5t38P/AakVfmoAsR/Nu202aJV+ZWp1um2T5qdNtWgsr/LtpNnzU9v9n5qdt3LQQNjfa1RyfxfLTpk2N8tJ9+gsiWJmZv4qcy71qRflok/1dBBXkfZH81V43/eVauHVo/u/wDfNZ+795QBqL8i1Iu1m21Gr1Jt3t8v3qCxPvf7tKsXzf7NTRo3+VqTZuXdVEEKp822plb/AIFTWfb/AA06H+833V/vUASKvzL822r0KttX5aot8m3bVqOWpkBeVqkWXbVOOX7v+zTZp9nRt3/AqxAuLLv+9UMlxGv3qzZL/a23/vms+bUm3fNUlmxcap5Ufy/drFur/wA1vl3baqyTs/8AFSbt9TKRcRFbetC/P91ab/s1Yt0/irCUjohAnVfm/vVbj+8v96oY/vL/AOhVMqKjferGx2Rlyk0bbG3Vdhl+Zf4lqpHt/h/8eqSFf+A1UYGc6nKaiy7v/iamhi3bdv8A47Va3Rtq1dji2Rsq1XLymEpSkWI4vlVl+9937tW4Yv71Vrf+H+Ff7taEe371BHMOa1Xb/u1DGqo33Wq9H/7LVeRfm/2qIEyJFX+992jYvmfKtNj/ANn71S723V0HOxioyfd+XbVtXaoFb5dy06PdW0SS1b3Gz7tWGlkeqq/Iv3amWXZSAuWdxIjfe+Wta1Tz2+X5qw1nXd/FWlY3io1KQHZ6Tar8uPmWupW1/wBH+Vd3y1yug3S7q6ZrrZHWkCzzrxx/o+7c33q88mlXzP4q77xtL9ok2153qCNFM275VreRzR+I5/xMy+W235F215Xff65mr0bxBcK8e37tee6girI1ZyNi/wCH51imWvZPDuqQpartZfu14VYt5Un+zXZaXrLQQ7V+7URL5uU9oj1mPav3dv8Ad/ipzajD/DtryuHxHJt/1lSL4mbd8u5q6CZSPQNQ8m43btu2vPPE2kRvuZVqyviNmVl3fM38S1TvtR89fmZm/hoDmjI8/vrDypGZfu1R2bGrqNSt9zfdrDmtfm3fw1lOI0XtL27q3o7dXXburl7W48hlatKPUlT7v8VcsjQsXVmrbdq/8CrLmsmVmataG6WVvm21JcQK8e6p5iOUy4W2ba2LPVGiVY2asOZNjMq01bhkrphLlDlOy/tLzf4vmqa31JfM+Vq5GG//ANqplvWVlYfNXTGqYShzHrGh6p935mruNL1Zdq/NtrxPRdWZGXc33l/irqtN8Rqv8VdlOcZfEZuH8p65HqyyrTvtUbfxL92vL5PGCxL/AK75an0/xgs/8W6spRjKQXlL3T0VZVo37V+Vq5+11dZY9275avR6jG38VX7GIc/L7pe83du/vU1n2Nu/9BqnNqMcX3fmqr/bMb/xf8BrKVAqM+Y0GnZW+9/3zTWuvl/hqrDfqzN8yq1Rteqi7mZWqfZSkDnyl5bhqct1/wACasn7Yrf8tP8Avmoft6r/ABUewkV7U2mum+9uX/drJ1a/aKNlaov7XH97/wAerE1rVo5YZGVv+A1HJyyCUuaJzepazIt1Jt/vfeqv/azbfvVl3zLLNu/vU6SLYqsq11HPH4feNBdUbb8zU5dekiZWWSs1Ym+9/F/dqOSL5futR8RS/unXWPivb/F/49Wovi35du7d/vV5n5vlfeWplv2/vVhKMTTmlE6DWtZ+1M22ubkl2Nu3f99VI06sv3qozS/e+ZqPdjEqPN8Q2S62j5fvVTmulRfvfNTmlVPm3Vm3DfM33fmrLmKC4v2fd/tVRa4/2vlWmyNUVTKRpY09JlZ5P9qvUtBl/wBHVv8AZry3RbdvMWvStNfZZqtZSHEuaxeKitt3Vy8f71m/vVe1a4bbtVaybWX5v7tYSNYvmkWPKX7tL5C7f9qlV9zfNUjJ/easeYP8I2327W/2aseb/wB81XjRYt235t1O2f8AxNRILFyxutkm3dWxJF9otdu3dXOxt9nk3bvm+7XRWLebDWczCfunNXCKsi7fvbvlpi/N9771XNet1imZvlX+L5az127m+b5VWtY+9EqEuYdI3zbW+7TpHaLdt+7tqurbfm/i/hp0lxvkZm21RqPkbcyr/dqJm+bdtpm75vvUrNu+ZqOUklt323Cs1et+CfJfydy/LXj6y/vK6LR9ems1VlZl21lU5o/CYT94+j7Wyt3bcqrWR4o0uOeFtm3+7XI6D4583buk+78tdU2qR3Ef3vvV48q9SNTlPGqQlE5Xwn4NWLVmmZfvfw17hothDZWq/LtauJ0m6t0b+Hctal94ojit9qt8q17VKvHlOWXNId4m16Gz3fdXbXkviLxlCzSfMqtWZ8RPGTM0kcEnzV5ZJfySs29vvfep+9UO7DYbm96RvatrK3U33lbd/dqnC0b/AN2sfzd/zf3akWdkZvmWq5T24R9mdd4d0NdWulVFVtv3lr0r/hTf22HzFj3N/Ftrz/4d6vHZ3Cs38X8NfS/hXxbY/Y1VmX5v71c0qnLI8rFSqfZPFG+C03nfNG23+HdVr/hTcn92Ovohb/T7j5l2NTvNsf7sda+3ieZ7Wt/MfCNxrbQMvzUja2zL95azr6yZ13bfu1T2bV+7XbDFcseU9iPvHaeH9W+0Myt821ao+MGaBPMX7tZvhvcl5Htb7zVteMIFl0dv7zVw8373mMpx5TL8L65umVWauwurVbq1kbd83+1Xk/hu48q6WvZtDX7Vbrt+b5aqvKQpx5Y8wmmxMsMa/NuX+7XUabpDatujbbt/3aqW9r5EbNt+aum8Hzx+Y26vLjL3hz/eUzlrrwk2jMzLHtVf7tch4s1Ka1k3Ju+Va+gNcs4ZdPaZa8X8caGzRySKrMu2uuhOMqnvHFGcoyPJ9Q8X3XnbVZtq/wC1VGTXprpvmamahprJI3y/NUX9lyJH5jLur3nDl+E9SlPm+I7Dwj4hVG8t/wCKm+Pnjl+zyI27y/vVxtncSWt0vzNXQ3jNf2Lbv4a4px5ZFzlzROv8B3Cz26ru/hpvizw1GmrSTJ826sn4e3XlMy7v4vlrvvEW2VY5l+6y150pSp1DknL7R5vqmgyRWrSItcvao0V9tr2aGyjv7do/l+7XE3HhxYtS2/eWu6FWMviFGpyyNTw3YebH8y19afBXw5/xL7dvL+bbXz74J8Ps38O5a+wvhLYLb2duu3+Gu7CfEdkZc0TvrfTmtYV+WrHmrWpqDKtr8q/w1wOpeIVs5JPm+7X0XwxOD3eb3jWvr9beRmWoV1fbHXN/24uosq7q1I4P3O6p5jPl/lCbXFWRvmqS31fza5HXGZJvlZqhs7xvlZWqZSCPvHoEN0rLuqvdXq/N81YceotEq7v7tZ91q29tu6lcuUYl7UNUWLduaufvNWjnXb/DWPrF+zM23d8q/drmZLyZ2b5m/wB2s5SKhymtqVwrs38S1iXT7t22oJL1nba26o2dtrbq82rPmNoxiUbiVvM/vfNVG4ff833v96rk0TN/6FWfdfLG396srnRH3jK1K3hdfu/NXCa5oP2pm2r/ALW2u4vG3/xVlzLub+9UmvKeQalpckDfKu7+9WU0TRN838Vepappyy/w/NXJ32ibd3ys21v4qylEtHLq1SK27+Krd1prRN92qDIyVMZDJldf71TK6r92s9n2N/tVNHcblq7lmhG/zU9tzq277tVFl+apPN/75/u04yIHb6crfL8v3ai3LSRt8ta3IJJPn21D9xql3LtpjUXAFf8A2qdJ81Ea72q0sG5f4akCiyNtqiqfvNtbU0S+XtX71Y9xuSb71AGlGv7urCv8qq1VVlXy91Seb8tBZMz7G/u7aFb5qg3fNT1l/vUcwRiSNuf723/gNOj+RqiaeoWuv7v3aOYVjRaVdvy1Gt1sb5mrN+1fL96oWuv71Rzj5Tcmvfl+VlqjJefe21T+1b1qGS4rDmL5SaSdm2q1Rq/96q7M25alX+GplIqMQ20q/cpWpV/hrDmN4xJFX+KpIf8AZbbUce5qmX+Gr5Q5iZW2fd+arFu+5fmqqq/NVqNVrTlI5veLC/eVdv8AtVcj+dfu1VX73ytVy32/L/dqSZS5pFuPcjK38NaVu+9v9n/aqhGv7zdt+WrkLtu+b5qLE3L0abG+7VyP5qow/Ou6rEc/8KqtZSAvL861DIn8VRrP822m+b83zVrGJPMWI1VvmXdViG1Vtrbv+A1Xjl2fN/wKpo7hd25v4a0jExL8dkrbfl+7UrWGzb8tR29/uWpv7RX/AIDVAVZovu0W8DStULXm6Rmq5az72WqJNix8OefH92rDaI1vMtaej36rtV60bieN6sGo/ERaLZMu3+7XQXUTJa7v4qpaWm1lrXvJV+z7WoiUjyLxROy31cjq0++Nmb71dN42fbefLXnurXG3zK1ZnSf8xyfiCf8AffK33a5O8l82RmroNS/eyM33q5663I1ZSN4jLf5WrYs5flrHj+9/s1rWa/3vu1cQkaEfzr/FVyG1/iao7WL5d1aSqqrXRCBkU2i2feo2ev3fu1Ykb/vmq0kq/wD7Nb8sSCCRdzbmrPurf5qvSS7mqvM3y7dtclSJZjyRbahbcv3Vq5cK33ajaL+781c9jWJDb3DRNWpDe7vlrN8r/Zqxbq3mVnKIRLEnztTfKV6tQ2DSt8tbVn4cmlXdtXb975vvUBI5mOBvMq5bwb2Vl/h+Wt+48OSRLu21nrE0Um1vloIFWJl+61RyXU1u3ytVj733fvVDMq/xVUZElWa8klVvmZqks9Ukt5PlZlqFl+9TVtf+BU/aSHynXaf4qkRfm+7WxZ+Ndn8Vefquyj94rMrN8v8ADtreOIkRKmehXXjDeu7zKxLjxk2771clJK25vmqpJP8AMy1Xt5SH7OJ3dr412/LurYtfF6yr80leR+ayfxbamXUpFHys1Ea8og6UT1z/AISWNl/1lQTeJV2/LJXmC6sy/eamNrLbfmatfrMpC9lE7a88VqjfK3zVjXHiiRv4q5iS/Z/4vlqs11/tVhKcpFxgdEuss8jMzf8AfNaFvq2/+Lc1cSsrbqkjvZIm20uaQzul1Fakm1GPcrK3zbfu1w/9qSU5tUbbV+1kK0TcvLz5mb+JaorqO3dWTJeb/vVC09TKRSN3+1qik1Td92sXzf4qj83dU8wjVk1HctV5rrezf3f9qs7zfm2s33aFZmaoKuWll31at4l3LWerNu/2asQyt8rUEnVaOirIu6uojvI1j+WuDs7iRvu7t3+zW4srLGu7cv8AeokWaV9Ksv3f+BVnxrTluN33qa0vzVhIskWXY1WFumdf4ap7lVfvUeaqVjIoueay/wAVSLP8yr96s3zdq/M25lqSO4Xcu7d96oC5oSfdb/vqtjRZ/lVWrFtWWVdqt/DWhZv9nk/vVhIwkXPEkH+j+Y27/Z21zDf3q7XUF+22e3+HbXC3G1ZpF+7tqqUjKl/KH32/2aN/7zy/4v7tQtLuX5vlrc8M6Q2o6hH8vyr/ABV1Rkbylyx5jZ8K+DZtc3N5dd3b/CL9z80bN/vV2ngnTbewhXcq10WreJbG1jb7v/Aq09pGJ486lTmPGZvhetvJ92mt4Bjgj/1fy11mqeN7Xzv+Wf8AwKsG68dW+1tsny7a5Z1QjKocbcWf9h3G77q7v4a6Gz8QM0e3d91axNWv11Zt0S7lqGz0u62r+7b5vvVxzp83vHVGUeX3jUbxpJbzSL5nzLWbqHj6SVWXc1V7rwzcMzMsfzf3d1c3faDdQbmaNtv91q3p0uaPMEY0SvqWotf3DSM1UV+9u3fNTZH2Nt/hqNp1/hrrO6MYx+Em3+vy1GsreZ8tQ+b/AMCo83YzbaqJZo2d/JBIrIzLXS6b48vrJlVZG21xKv8AMtTrcL93dWUoRkRKEZfEes2PxcuE2q0m7b/drS/4XJJ/z0ryHR4mv7pY0+995q7xfCa7R+6bp/drB0onn1YU1I5/WLXymZU+b5a5PUm+xV6ZdWsc7MzfxVyuueGmuNzJ81Thoxl8RjCUjP8ABsvn3CtXTeJLWRrFo9v8Py1y/hu3ksLray7Wr1zRdBXWY1Z13ba0q+7I0qz5o+6eER6NNYTbtu/bXqPgm8b7PH/3zXU6t4It/m/dqvzbfu1z1jZLYXG1fuq235ac5RqRIjPm906y+lVY/ko8O3EkUjbf71VZpVaGNW+9trU8Mor3W3bXmcvvGHvfCdbNfyS6asLfd3fw1halpy39r8v3mXbWleJ5TMv+zTbGVZbeRfl3LWHtOWoZx+I8f1LwNtvpJGVvL3f3az9S0GGCFty/d+9/er17Ukj2/wB7+8rV5R4+vWs/3afxV9BQxMqnuyO2lKNOJ5dqSrFffL91a3rFN0Lf7S1zNxulmZv9quh0d90a/wC7XVUidEPeiT+F5fsurSR/d+b5a9Quv9N0Vv8Apn81eZw2rRaxHIP96vSNLbzbGSH/AGa8zEfzHJPYz9LvfKb5W/76qHXm2XlvIn3W+9tqjG32e8kVdv3vutXWW+jf2va7tv8AD/DWEZ8sifiid98I9O/tGRVX5q+rvBujNa28e1fu/wAVfPv7P+keVcMrr/q2r6y0ezWK1VttfR4Dl+I6n8PMOvrVpbfav92vMde8OTT3zfe2164sqru3f3a5u6aNrpmavoYnnSXNI4Gx8LyWcitXRf6q32stdR5ULw7vlrJvoI/mVaOWMh+9E8/1hl8xlaq+nwc1vaho3mybttR2+nNFIrMvzVlKIR90jaw83a3+zWPqWnfNuSuua32Qtu2/LXM6hdLE21qgs4nVNySMtNt7WNrf5l+arWpeW8jMrVnzXi26szfdrmnI6aUTL1SJbdv+BVRZlbdTtQvftUi7W+VaotL8ytXn1Y80jaPuizdaoXXyLtq5u3KzNVe4+626sOUuJjzRbm+7WfdQfvGbb833a0JrjZ8392qckvm/d/iqzQxbqKsm8tVl3VuXXy/drNuH2fN/tVmyjnrrTV2ttWsK80tdu5V+ausuJVTdWXcfMu6syzjZrBl+8vzVVZWRvu11VxBvrLuLWP5tv3agImWu6hpfl/2qsyRKrfLUXlUFkatUivULL/FT1p8wviHs3y01ZaVv9moaOYfKXYZ1Vvmqb7VsrLV6kZ/lq/aBylyS6+Wqk215KiZ/vU3zaj2hBaWVvL20LLVXzdlNWX5aPaFlqSf+KmtdNVffUbfe+Wp9oHKW/tDfdqJpaarVGz/NRzFcpY3fdprVX82nRvUlco5XoWWkp/lfxMtBXKC/d+arEf3VWmwr8v3am2fKtZykaxDbU0dvvWiOJnq1CtZlEK2v92jZvb/Zq9t+9VfZ8392uhGEvdHQxK25atRxfw02GJkb5vmVquQps3baszI44t7Vet1+6tNjX+6tSKzI1LlJLS/Jtq1Gn3fm+X/ZqC3+bbVmPan3vu1NgLUKbdv92pF2vu3fKtV2uv3a/L/D/DRHLu/iqeUOYvQ7WXbubbtoaJfl2/dqBX2fN/DUrT7F+9W0SJE0a7f93+9Ttm37tNhfc1T/AMdbIgfDu2/epzRNt+996o13eZVhX3baLkjY7Le38W2tqx0vbVOG6X5Vatq1vI/7y05cw/dJ47dov9qrtmjPIvzVR+0K0itura0tlbbt2/eq4mfIdRotq235lqTWIvKh+WrGly7FWo/EE6vG33fu1pGP2izwnxtL/pjV5zqk/wB5T/DXonjBVl1CRv4f4a811hdjNRL4iaRzt0yq1Yt18zNWpffKrf3qyZutc7OojhT5q3LFV2rWTbwfvNtb1rYSeTuVflWrgZsuRyqq/dps14vzbWrPa4ZZP4ttV2uv4l+7W/tCI+8XpLxmX73y1GstVPP+ameb83y1PMIuK7f3qdv3L96qqts/4DTlff8AeqeYcSTylf8Ahq1DYbvmqGP5P9mtCFv97dWUjeJA2l/3Vp9rpv7yr321Vj2/3aLW6VJF3LWRVom1oeh79u7d/eau+0vRo2X7tczo91GrR/N/tV2mm38fl8N/vVnI05YlLWNBj8mTb97b8teXa1a+VcNXsWoXscqttrznxFFG8jL/ABVUfeM5xOVh2o1Fwnzf7NWJovK27asRpHdR7dtI5zFaJfu1JHF8u2rE0GyRl27ajZtjfdqyxvyqu3b81Rt95vmVVp0jLuqNn+WoAz7xlSNmVaxZJ23bq09S+f8Ai+WsVkbdXRGJBL5/96nK3mt8tVdn96u68B+CpNXuF+XdVcvMKU+Uw7Pw5dX/AMyxttqxN4Nvol3eS+3+9X1J4X+Fsa2q/uf4d1WtS+HMart8ur5fsk80uU+SW8M3C/wtTW8P3D/dVq+mJvhors22Ff8Avmq//Ct2/wCedVGmY+0PnH/hHJv7tR/8IzcO3yqzV9ISfDvb/wAs1/75qGHwBtb5o609kP2p86/8IvdbflVqVfDV438NfSy+A12/NHuX/Zpn/CEQru/d7P8AgNHsDL2kj5rj8K3Xzfu2qZfB94+35Wr6Kj8ERq3zRr/3zVqPwfH837v5f92rjSiEpykfN6+C7xv4W+ahvBF0jfLG1fSUfhKPc37upG8Hxs3+rVqv2USeaR8z/wDCG3W75o2q1H4Km/55ttWvor/hDY/m/d01fCUf/PNqPZRK55RPn+PwVMzf6tq0rPwHJt2rG1e6Q+FF3f6tatQ+F4f4lqPZFRlKR43Y+CGi/wCWbVauvC7JC3ytXsUfh+Nf+WdR3Hh6OVdvl/8AfNZSpmsah843lrJas38P+9VX7Q3zbv4a9c8ReBftXzKv977q1wmoeDbi1b5V/wDHa5JQNIVP5jmGvflX5qFvPm2/N81OvNGuIpPusv8As1nyWcyt91qy9maxmXmulT+Khbr/AGqzfs826j7PNu/iqfZl8x0On3nzfe/irdX+Fl/hri7FZEk+bdXcabbtLbx7VrjqxlE5ZzNCzullhZdzfNXH+IP9FvGauqht5IJl+VvvbqoeLtL+1W7SJ97+JVrOnLlkYQn7xyUd157eWrV6d4LSOwtV3bfMrynT7Vkum3fw/NXYWeoyRQ7tzfL92u6UPdOqUuY9I1b4gx6Hbs3mNu2/Ktee618SZL9m2yNt/wBquP1q/vNSum3Kzbay/ImdvmqY0P5jJU483MdOus3F5J8sjNXT+H9Emv2Vnkb5q4nTWaBlZlr0bwzq6xMqt8tKUeUir7sTvPDfgtdsfy/drro/C8MSruWqPh/XoWj+Vvu1rXGvR7a1i4yj7x40pS5jNk0O3i3btv8A3zXJ+LLWzihbb/droLy/kuF+SuN8SaXeX/yru21MY83uxNIz5fePG9eaFb5lX5ayWuvl+6terN8Kpr1WklVt3+0tcX4m8CzaMsjL8q1pycp6NLFR+E5v7Ru/2amh3XH3Y2apNH8NXGqTKqqzK392vXPDfwsV413R7vlq+TmNJ4uMTyeO1uHb5VrQt9BvLhtvl7a+gLf4aQxKu6H/AMdrStfAFujfNHtqJcsTiljpfZPL/h/4NkiuvOlj+9XsC6JDtH3elOk0tdJjVlX5Vqh/ax/urXDVnHm0OV1HU95nkEd4ySfN92po7qN5PmXdWfdfLdM3+1UFxBs/eK3y1zx906qb5SX7BG9x5ifwtXqngWVVs1VmrynTbxUm8vd81emaC6xW8P8AtVtN8wVDY8VXixLHGv8ArNtee31wsUjSK33WrotcvGnvFX+6u2uN16XyrW4/iXbXLz+8Z0/iNSG/admZW+Wuk8Myssys1cB4Xulnt1/2V212ujy7JF/2airubThyy5jupIvNXd/erPt0+z+YrbUapre/WWNVZqLxFSPzP71ebVl7xxyl7xy/iS/aK3b5vmWvP9at/wC2YV/9CrvtcsGuo22r95a87aeTS7zy3b5f7tenhpG8JcxxV9oclmzfL8tJpu2JttehfYodUtZPlXdt3Vxt9pLadNtX7v8AeavcjP2kTrjL2fxF5ZVSSNm+X/artNNl2ssn8LV53NK21futXdeF911p6t97bXBXlymdX3jJ1qJrXWG/hWvQPh7Ot1C27b/drkfF1r++jmFanw9umi1BY933q55R9pH3TOn7x9MfC/bYXW75fm/u19CWupKliu6vnfwOrRNHur2bT7r7RZr81ezl0+WXLI35/c5TcuL9nX+L7tYt0k0si7VataxtftDL83y1uLpcbN81fVR5TjscvayyRQ/M1Vby8aJWb+GugvLCP5lSsPULDfDtq4xGYa6vG8nzNVzYsq7l+9WDNpzRXCtu+Wta1uliX5vu1hzcsi4+9EuPEyx/NXB68rLcfNXaXmsw7du6vO/F2rRpN8rKzL81EpCceU5/Upfm+9XNape742Vmbc3y/erSk1FZd26sC62y7mWuOfLI6Y8xXjdn/vf3fmptxuRlVacqben/AI9UMkv8TfdWublibjml2Luaqd5Pu+WmzXS/99VA0u/7zVgWQXX3mVar7f3e1tq/LRM7feZqqzS7lb5v+BVMjdFO+b5V21h30vzfK1alw+/du+Zqy7rburEkzWZnaqsn8dWLhPmZt33ap/3d1SWVZt3mN/dquz7923+7VxvmZvu7aq7V/iqAM5l/eUzZ81Xmt/4lqJom3fL/AHaC5FSSJdtVWT5a1vs/yttWs9l+bb/DUIiJV/3qa33fvVMy1G3yNQy4hG3y0M9N+X3qFm+bd/DU8ppzGhHZNKrMu77tU5omgm8tq6jQ7dZY6y/FEHkXn+zWEZ+8Zc3vGOy/LTFo3f7VIsq10m/MSfL/AHqGpm75qN3+1Ucsg5oklMb5mpqtTv4t1HL7wcw1lVf4qFf+7Q3zU6OJf4qv4SZEyp8tTK+5eVqOP/ap2/5qkr2hMv3vlqxClVV+VmqWN/m+ao5S+cuwfeqwrKrfKv3lqnHLsbb/AHqtR/O21ajlK9oWIPu1Cyb23U9UZ91PVa6IxMpS5iS3/i3LVyP5f4flqGH5lXbVtYv4VouZir87VYji3r8tV1Ta1XrV91VECS3i/wCA1NMq7Vp0e3+7Un2dfL+Zt1HMSU1VXbb91akt12L8q0N+6b/ZqaFN27+9TAkV/wCJmVdv8NOXbKtRyJ81ELL8rbqcSC1CrKy1a/76qrHLu/i+ar1um/dW1yBsat827bRJu3Vejt1/hbdQ0W5v92nFilHmiUY5f7rfNWhZz/N92mx2qutXrW1+b7tWRFEzXDJ/DW14dutzL96s2az+6ytu+Wtrw3Zfvl+9/epRkV73MdlYytt+as/xBe+VC1dBHa7IVbb/AA1xvjB/KjauqMeYfMeU+IJ/NvJK8/15Nldhql1+8kZf4m/irjdYn82Nl21gwhE5i827W3VnL/tVoXXyru2rt+7WXu+asWaRL1ntRt1ddotur/fX5a46xffMv92vR/Dth5tr/D92syZnP65papJuX5awWtdjNXV+JEay3b64xr9Xb71XzSJpky2G6Stix8PtLHurLs71dy122h3UPl1nOfKacnMYM3h/5flWs2SzaBvmr0K+lt9vybdu2uX1R42+ZW/3qmFXmJ5eUy4VX+Krdv1qpG3zf3lqZWVVaugomaL/AIDUlvAzfdqFX3bWq9DLtVW20mXEvWsrW67Wb7talr4haJW27tv+9XPSS/K3zb/mqozb1b5m3bqjl5iubl+E7CbxGz/dbb/wKse81Hz5G+bc1Yfmtu+83zU7b/FVRiFy40qtV6xtfl+VflrJj+Wtyxuv9pvl/u0jIkm07f8AdrNutLkX5krpY5YXX56mkihlVdu1loDlOEurJk3blqutqzfLXYXlhH8zbaxWtVimZvm2/d21fKWYN5YN8zNtZaw5LPY3zfdrsLqLdHWDefKzVqjnl7siHQdGbUr6OPy2evqb4S+BVijjk8v5tvzV4Z8OYI5dSjZ6+x/hzaxpax/3aqUuUcIe0lzHaaXoMcVuu1abfeH45W+781blm/y/K1SNEzfw0QlzSKmcuvheP+7/AN81DJ4XjRmZo67COL5flWmzJ81dkYyObmica3hCGX7y7f8AgNV28Fx/wrXaKzI26nbvmbdVe8Z+7I4lfBcf/POq9x4LVVZttehRsv3dtQ3W1latYyFyxPL28LxxMrVIvhlWb/Zrqrz5Wqu061lKXKVCMTm5PC67t21v+A01vD6r91a6Ga8+barVErs38Py1PPIq0V8Jgx+HFl+6tTf8Ikv3ttdJZorTfd+WuitYI2X7taox5eY8/Xwa38Me6pl8FNt+aOvSIbVdyt8u2ry2safL8taRIjCTPKW8Jf3o91UL7w55S/dX/dr1e8t4/uqq1y+sQbPu1EiuXlPMbzQVl+VlrFvPBscqt+7r0Ca32M1Rxqu7a3y15s5csjWHvHierfD6N2b9ztWufm+G8Kt93/vmvoC+05Zf4VrGm0NfmZVWp+I3jyniEngCP+6v+8y1Tm8Cxp92Pc396vZrrS1X+7u/2aoyaT/Cy/NWXKaHka+Co0kVlWtzT9B8j5lX/ertJNIZPurtpsdgqf8AfO2uSvDmiZyjzHKyaN/Ey/LVO80tZYdvlq1djJFs3f8AoNZF5A33R/F/dryo83Mcf+E4NfDK7mby1Td/DuqZfDm+Nl27f96uut7Vd21vvVN9i/2f++q9KEpSid8fhOB/4Q1f7q05fBUe7d8td5Dbq7bRtpzWexv4a15pDODh8JKrfdWtjSfCTfaNy/Mv8VdhY6assjKy12Gi6CqL92s+Y4MTVjH3TldN0GS1hXbub+9VqOzkaT591d/HYRqv3azrjTlWTctc9X+Y8WVQzdP0lWhX5a3LPw5C+1fLVqdpq/3l+Wt63aOL+7t+9U06hPNzGbdeHIbWNty15f4y0GO9base5WX5q9S1rVlVdv8A3zXFzJ9vuG2/7vzVM68pSNI8xyfhPwXCkyqsf8VezaH4XWKGP92q1T8K+Hv3m5l/75rvrWz8iOu2M5ezMZ1Dn5tDVFb7u6qf9l7GrpLq6jRtrfeqOR4/L3bv4a8ypV5jLmkef+IrDZHIrVyB0hv7td/4iuI2/wCBVzfkL/tVmmdEdj5r1TUlS43fNVjT7pby1Zfmrlrydrq6b5qt6TcNazbW+7XRy+6etGPumm0UkF9uVfl+9Xf6DqLfZ1Vqx9N05dRh3LW1a2a2tv8ANS5jCUiaRvP1Jt3zfw/LXN+Irdkt7pf7ytXRWcGy8Xevy1X8UWq/ZWZfusu2uPm/eExOD8G3XzeWzfNXp1rF5V5Gq/d214nod/8AYNabd93dXvXhfy9Xsdy/O1XiP3fvHZP3qfMXrX5WZv71ajPvs491ZdxA1qyq3y/71aDP/of+zXmT/mPPl7xV8pZfl+avO/HWlrFdNIv3v92u6julaZdrba5nxxF5q7lrsoS5ZGkTz/w7rfkTNGzfL92ukurOPUrfd8rV5jqDtYak392uy8L6z9qhjVq9p+770Tu/iRKepad9nXb/AHa6bwDLvjWP5ah8QW/mr8n8S1z/AIV1ZtN1Ty2/hasKkfaRMI/yyPRPFVmrKrLUPge13apG1aGpP/aOn/Lt3bd26rHgG1afVoY6vB+8VSj7x9GeFbNvscbfxV13h+/aK48ndWP4Vi8q3Xd91aa0v2LVGkX7v92vWnH2fvRCr7tQ9a02dYvmarlxraxL96vPbPxL5sO3cu6o7rV5G/3a9OhX5okuX2TsptUV/wCKs241KNP9qsW1vPNj3M1V7iVpbhVWuv2gSLl1cbm+7WLfX+2ORVreXS91vu3fNXN6ha+VI2/7tTIXw+6crrV1cRKzLu215/q2pSXU25/4a9autOW8hZVVa8717w55F4zJ8tTH3hv3ZHJ/bWRvvVN5vy1qzaD8u5V3VWt7X5mX722vPlLlkdMJFHdvX5VqnM/3tq/8BWuibS/3O7+GsW8i8qT5flpfEa832TMk+Zvm2/KtVGlXa3y/xbdy1cvG/cs22seS6+Zl+9WZsEj/ADVRuLpVXb/DVhnZ1rA1adom+WpkPmLMkvys1Zk1x83zbdtVLfUvtDMvzfLVjyGlk3VzlooyTq3+0tUZG/u1eurXb92qM0Tbtq1MhjV21G3+7UqxN96kZd/3qRZXaL+7/DVVovm3VeaL/vqoW+aT7tBEiSFF2/71Zt1brFI1bFuv3dv3apagn7zc1c8Ze8QZTIv+9VeSL5mq+P4qgaKt+Y2K2xfWoJIlf7tXmi2blqHyv9mpuB03hdP3a7vmqv46tfmWSrnhVPlWpPHFv5sO7+7XD/y8MJnnlJsqRU2fe20qr827+GvSibRIeKVfmpzL/CtCp81IY6P7xp23duxTY12NVnbQURKuyrEabt392m7KkjTbUACxbKkZaP8Ad+anbKCwWplRU+ao41X5qsRru27qCEOjXd1q1Gyqv+0tNjg+Xaq76mW1kiXcqq1AXJF/utUkcX8W7/Z20xfvfNT/ALrVYFiNVq5G/wB3bVGP/vmrke1FVqALEKK7batQ7fm21Vt9rMtXo4m2/d3fN/DUcwEiu23btXbtq3G3y/NUUNr95f8A2WpPK2ruoRJXmXf91d1SWu3b81SfK0bfxVH/ALPzfLVcoE0m113L/DVLcyNUm5t3+zT47VpfmZaqKM2Nt3VVVfm3ferUs5W27d1Uo7Vk3f3dtX7OLZ8v8NURzFia4Vdv+zSx3TM33d1MkXc1Ot7VvO3fw1cQ9407VF3bW/u1t6XArstY8cG1flbe392pLW/aCZdzVqF4nVNpCvHub7tbXh+wW3ZfuvWHY6z58ar97/drotHbfJu/hoL+0dZ9y1/2a8v8fS7Y2216JcXDLbt/u15T8QJ/3LL/AA1tTkZzl7p5HrE+1mauVvHV2ra1aX+Kufkb95WMh0zLvF+8tY8m75lrevPu/d+aseRP3lYmhJpreVcLu+7Xqnhe8jaONWavKI/kbdWvpestasrK235flWgDqvHCrPHx/D8teW3G6CRlauwutZa4Xa25q5bUtryM1UjKMeWRWjutjVsWOttBt2/LXPbnp8e75mpSia8x1jeIWl+81Nk1Jrhdq1y6syNzurRtW37amNPlBSOhtW3fLtWrCrVO1X5f9qrm1t1aASKu7/gNOb5aI926pGi21fKBXV/mqaNf9lactu33lq1DEqL8y7mqCymyKm5qbG7fxVakt1Zt22ofIbdt2/8AfNXyhzCfe+7SrKyfd3Vct7Vtq7t392rX2BWVf4qgCG3vWT+8v/Aq0ob9kX5mqnHpqr/vVYjtf+BUcpBI1159V2/es3y7qsLb/N92rUNqqbm3bf4asDIms1lXclYV9pvzLuX5WrptQdYFbbXO3F/H53zNurrjy8pycspSNrwTA1rqEP8AvV9dfDmX/QY818k+DbpWvlr6m+Hd+sVrGv3vlrCry/ZOmhGX2j2S1aPy13VpQvC38X3a4W+15oIay4fGLLJt+appSCryxlyyPVP3e6q8yqzVxun+KmumVdzNXRW960v3vu16FN/zHHLllH3TQ8pdtQyRLuqOS42L/eqi1/t+b7tVKRMS83yrWfI/7zbu3VDNqiv/ABfLVX7erSfL81TzlyiTXlr5sdYM0HlM1dMsq+X8rVj3yr8zfLXNKXMLk5TFZ1SRVar1vEu2su4/1m7/AGqtW9xsWt4y90cTSjl8pttXrPVF3fNu21gyXSy/xfdqNbjf92jmI5ZHbQ6tHt3bqp3HiHbu+auTe8ZG+9VX+0d7fM1Zc/vFSidpa6y0rMzbajvpVlVWrBt7pnX5fu1YWWRm+98tVzDIbqz+b5qy5rfZJtrek96z7hFdvl/hrkq+8PkM+P59tSNaq8fzVIv+s3U6Rvl/2ayjI1pnP3Vnv/u1X+wK6/MtXL5vmZqgWdfu7vlq5FFC405V3L96s2a12/7tb0j7/u/eWqs0S/eX5ago5e8g+ZWVaqyWqyrW5eQb6z/K8ptrV5VWPLI4PhmY8drtk/2avLZ/L8y7vlqTyNk26r3lL5e7/ZrqpSOyn8JjrYbNqqv3ak+wf3vmq5/d+Vl/3qlX7u7+7U16ns4jnLliS6PYKkn3f++q7S1t1ij+WuP0+8X7Rt/4FXYWd1HLHXHzcx4WJ5ibZubbUc1ruXdUkcq7vlZqmaVfJ+XbUykefyyMlVaDdRdX6xQt/e+781R3V1t3LWLJe728tmrOJpTiZetX8nmbV+fd/erS8K2DXUi7vm3Vm3Vr5u5mbd81dN4NlWKRd38NbOHKdXu8p6d4b0lbeNdy/wANbGpW+yHctV9Huo3j/u1pXU8csO1a6efmiedJc0jzHXJ2ikb5v4qht7pmj+b+7UniZf8ATPl+7WWt0sS/e/75rllSKhEh1KLdMzfL8tZfmx/3qh17XliVtv8AdrkP+Elk/wCejUnCRsqZ82xuftzVqx/62M0UVVQ937B6D4LkYB1zxXWXUa+SvFFFYRPPmZskrRyR7Tip9V+axGf+edFFcf8Ay8CJ4Ner5eszBSQN3rXu/wALLmRrSMFuKKK7Md/Bidn/AC7O58QRLleKoux+wyUUV4UfhPM+0c6GP9qxjttpfF0a/ZZKKK7aXxG8Txfxdaxxujhfm3VU8OyssnB/ioor6On/AAz0KR35cvHHk1zV5bRwam5QYO6iiuemc8viPSfC/wDpNkyyfMNtdd8PrWODWzsXFFFGD/jG9H4j6E0f5bLjstVbn5xuPWiiveqmWJ/iFPTpGW7kUHiummiXyF4oorDCfxJGK+ELf5U2jpTSx+1rRRXdS+0UdPbSM1ouTXK69/rmoorsj8JpU3KWnSs0PJrP1+FJB8wzRRWVMcvhMVoE+zNxWBBEv21uKKK4sRuTH4zTktY/sTHbzXB69/x8UUUobHY/iMiVQ8HNc/dD56KKxkafaEkOF/4DXPan8wwaKKCjJtFHntW/bxLlRiiisX8RrH4SG6iXZ0rFuI1yzY5ooqSBFjUnp/DTjEu7pRRUFlWRBub/AHaqtRRQEi5Ag8vpVfUo19P4aKK4/tGf2jHX7lNZRzRRXSbkcn3BULUUVIHSeERlo61PF6BrPkf3qKK4P+XhjPc81pv8NFFeiajWpsdFFVEZKtSR9aKKJAOWpl+9RRWZQ9emKWKiiiIDl+8Ku2vWiigUfiNa1QelTTIMUUVj9o1qEGwbulSxxr5nSiitjNEiKGk5qQRrnpRRVICWP7yV0NkN6bT020UVlMUfiL4to06LVeTpRRREJ7lT/lo1OiG/rRRW8hE8MKeZ0/irWsrdGLZFFFTIiI+eJdzcfw1DEgVmxRRWkSH8Q/PFWoPvUUVoviKZqWX7x/m5qtqttHFN8q4ooraJnMm0mVlbg16L4e+7RRWL+Iun8R0Gof8AHr/wGvGPiBI21lzxuoorakTUPHNS+7jturDncmTrRRTqDiU7rlWrP/iaiisDaJGo+5VmGJcNxRRQYkUnU/7tVJIlc8jNFFWSRmBN3Sm+UvpRRVkCrGrNzWhYxr53Siig3RuWMS+lXljXGe9FFQaFmCNdy1K0S79uOKKKsgUoMjinJEvlq2OaKKCx3lqdvFOWNfP6UUUEEsfRV7VdX71FFASJkUYp2wbqKKAFhQBtvatDyUZVUjiiigJHM+I/ljbH92uAuHO5qKKJGdM6TwS5+0R19O+BLmRbOHDUUUGkDv5/nTB6baij0+A7fk/hoorfDHDX+I2dKtY0ZcLXVaaN/XmiivROamWrofu1rD1FivSiioZ1ROcmuZPOb5qdbzv5vWiiub7RpE2YZW8puagvvut/u0UU4lSMOT7xqxAAVooq5HNEZj5mpkf8VFFRIqBSmY1RfmRaKKzXxFVDodJ+7Wyfl6UUVE/iNaZSuJWA61nTytnrRRWX2TQiic7l5pJpG9aKK5IfEKJjX8h3NWbvO3rRRXYRH4h6SMwXJp7fxUUUFxKNz1rLvP8AXUUV5WIOSr8RXY09v9Vt7UUUUDal8RAvElP8w+tFFcWM+I5a/wARWjmdLhsGuh0+6k2L81FFbU/4ZnP4TVhuZP71XHlbyetFFZnm1DDvHO5uazTw1FFbRIiNf5iuam0iZ06HFFFVU+E0PRNF1Gfyfv1uC/mZWJI/KiisaZjI5bX5G3NXI3k75254ooruj8I6RxGtzO0pya5ry/8Aab86KKzZ6cdj/9k="/>
  <p:tag name="MMPROD_10905LOGO" val="iVBORw0KGgoAAAANSUhEUgAAATsAAAAuCAYAAAEgt47NAAAACXBIWXMAAA7DAAAOwwHHb6hkAAAgAElEQVR4nO1dCfwcRZVuJBAODQYRlHNkEXfFcCkgUSByCVHOILqoGI41iCAqKCAKWUQFUUSjC6JC0F0WlVNQBKL8F0EQBBW5RIVBDARF5T4UyH7f9KvJmzevqqtn5j//JOb7/Wa6u+6urn796tV7r8bNnz+/6AeNNV52U3PuvNf2VUgC41DBTByPmzN+s9/g+Codud7dlyylGhLu5Bz89kGjWnFe45g2xMv1lri+rqcGqsb8q4743bq7zMfvVIR/UIJOQiVHSYX72IbIDfD6BaaxuyDsEn2TzBPy4vgcjks7N8W0k9sNRGPuLLp78IPq8khkOhjHF9m7VJXN12EqyVKpNDhebBsnaa+r6sH5+jEj0wSnchemZ0PFL9INUQ3eVeKvwGEHFT6hqgeX0tf6EdkG2UcUwaNItw7S/QHnz0vY+rj+rZzvwGvd2+P6eYszG9UzxoUK+ChtZOQN5iPYkXliDbMvTq83oMdeuwA0dBUc/mwT67dOKn4Y5y92Hvl5ToNPx2GGeXN1WQ/g/OXhhjoa5/WcU0F405ZFQX+Xhu2mKrgI57vjdC/n5ZmBn35JHo68PAvGXKTnbsThdabwXyHTxlLA8/g9iesX4vKioiQbt+F6Axz/bkkEfm/mOWmiashKtjG2M7J7jg2zRFWiNpTzV8r1MibrpUh/OdIU3uMENpfju9UNLddq3DqrrzYTx+NCpR5ZcbA5evrGVAJUcBYO01UQvwzjTJooeXLK+5SkPcaJYznvR9x/VZUzSIxzws7E76WR9EfI8QZ08rXowDfaBLiRJ3BYQTpkPxU+31KWmlTmY3Ls6jwpq6vjUN+uCP9ejTpqweu8/YvqkVd4HSdYLpyg8TvicDnPbUfJaDkD4TPUdXjldsbpD/AbT8Klsm1oyjgQh6+ZsDVxuA+/yew4h5+yr7XLFUTa25G3q/Msu6KB0cYbWUbOr4l0YJvRQ0X85nkN31POuzpOjpeRBgFvxe8CnO8t4b/WFeH664jr6Lyi7LgL8Pspy3BG9/lS3zjEPae+MDyuibC58pasivM/CX17iveFa4bvL+Vs0dV5mTSP+E4i7u36wqFt58cyIu2VOGyP33ZI/2MJ/nZGezSOQt5p7HSpeyNc3yJx0yKjyo7yB4vywT8l1ycgHUnHJnK9H3t/Jk5mhhypkZcD5xV4pW1s6hrnO8TKTNUXKYsP+DuxtDlhJj7Q21ZYX7xxP0DnvgaHX48mbz3aGKdGyMG4kdNyOFE7I7JAmavj0Cw6eao1UP796rqDflUhNgeow+4MGt7XthJ2vhuAG6EE4K0q6K6i5KA/it/cQoY7UedmUe4LqlMNH17nfS6SlqNpn4ryAnHt6Bzc/Lo47FW7dQvw/roZUOfyOGyLdny/j3qT8FiVj8QSY8QlOw8N3bth5ljyCrPjvq/CJuFwi+ngaYWaDZuRqUVPHh42deqJqP2I7YnrC3F+Ms6PMG24CYdNI+RhDg7byeUvkGZTj1XJ+YL8e0X8YeYm3oDKfqribzYNW7UoO+5UpPuQMxtZ11Ygo/mrcvkRFa75SW+C/hdhro8I6SUtp3+bStj9CFtdlXmTxFFUsnRRsjG90Tzg/1KRqPhLZgReaxhWW++Dku9Dcs1ZyZttuQkZ4pkSv5+UE+phx62uEyLuaqRj+9nxM1QUeTjytxRbv1zVyc5ix+2FvOz4Q0Oc99q6hBwjklKJu+SSX01vaK+tGqlfB/JHJ5jkP9YX5lXZ1mkCRTavcerkyAkyy9CJoZMpLHhAwlaT41NS30E4DzOcn0jYXTKz0XhW4gJj/6UQkT3y0Km/RQdWJftuJPxtTljrw4TGHubEkcW53YR92CZC3nfbMMGcwGwjzW9wzhEVGr+cQ9M4zXyJnLOzX27iJ0lZHSO/V5oXw+Y2QERTG+F3vYm6V45XSjrOHZ9XNGsDnVjmyRZexxeq4/S9rCXHp1TYZfjtLHn+KmHT8bvc0L11cR34Ugo0f8mTXmneC1ORqOhIHE5UQd9EQ95jkn2yKOeZt8ur8lx4Zcwr/5ZEVXZ5jAT9oYh05A65XkHFTUXay3DcWYVdIe0II5G4GL8nRPJbBMHpODuEq2YPKSiWIDylHyNsu1i62LWJ+z7K+7dUfer6L4VDiyXuXBzOdcJ3dsKSzHwIoyR5fRzXN/Gcc7ZeK7zGfOWW9xqUwNP4PYnfPXgY/6iZd9ThfLVXo/hpTBpTtNpDCsDFuTu9h7k4gjfMScNxJpxrx6fJOUVpOeI9F+YDPQMD8Yw6+fFQSGbISWxcs2pqAthvVMAW+P1Mzt88yEGXEkYnEF7OBvJ/EPlOHVR7Flb0+q3tFV/FQFwRg+8LOYkj84mz8WCmR9LrbzzVT2Kfjhticf0A9W/Wbxn/DIOOqBx4vcrkMcD4YJ93ojglyBp4MluncPASFTbdS4t0jaKTsTw0ko4c3MtQzi+r6kfas3HYVwXNQr4PJLJo0U8WiyGf2SwgLWcNtzpRVsrMtJy+HV4o5nSYQP1k37hoND6E6S9A5U1jAFFMtE7NetfD78VuxN2XbFqzrKPV+dU2Uib2p6ugU5VkxqalpGZHOX8e6ZZ20nAWNDvSlkNFojKvKdo0BlrWaWdTMegF+bO9BKiTrNBMFcSlVgqHw0pfh4RecLgcV0T+T6C9n5SyWhpoJu35iO8QVCPdPBxWM+m2oUQqfiulphEOWrLySKF0anjkAMx52ygB6pnHU1gLg+6PPeSbrM73QeO1VMzDvkhD4fBzTtyO6vwVNpKDsVjwAH+EMrY38aRi7LOX6YcZwTlIc04i3kPXZ9awG99AnQequHCapK5spywB6T7hLPUdcj4tUacWeVIEGtPVsy/sRNT7sMRRQKaXw4fK490nE42lMQC9T3AlRAmCAiKKUNn2A5uiqonwrYuyY1bG71lcNxHXHlz2k9YsVT4LFa87+wTEf8JpAqnFVDlfyeRfMdJsfgL5wlEB5J6iFMI15Udq0G6H/fybNh2K+C8jbAdpR8CxFS/AfGEvHpDrfyD9slL+O2xiVSc1BMdL2AybzuThvYSv4gN68SKUpc5biyWjyeOFgWDBty6LsccNvc+GCS/jybe4KMHPeFhVapgks9V5B5+GfG8yZXmDjpiq0hxh4k5T55yZfjFShq731Yk4+ymfhbBZcv4MfiujjicjefWiOdc9wqD7FPJ8PJKHYyFQzihfiHRcxDlPXc8uFgy6WxE3ScUF7SiN1hpJDo+Xqy01GtCKiskHaSchwNYmyTvV+VUmbouKsvnw2sqUETGJXke5IFWeQoqSrKUvYqIZtO2xQiT6Ko1+XuEloqLV70x2vU4TBt2fkW5Vk45rUm9T57otbV42DDq0yU4sqUoY+oTU96/DFqdkS/el8RpnOmmo62hV9u5AB0QpiYAUrj07RPoTUdZnVLn83JAy28nHvkj7LacdHevpSHNfRf0BeubdwZNS5KNXPxNL1cTeSK8XLC21XDvSpilFuTwd8GGk65I4WAUQOSeP27GK7LRxE7IPCB+vwm6jnsIwBh5H/jEYcCdWplRoloqr4eFzBnpLovNZB011UpOX6cWCz+3pNlJEN+RNyIONKxYMuuMRZwXsNu/P1SCpc58UeZDneRZlWMOG0Cau8XHWqqUEpE4HIb7rZZR8R8gqOO9j59iLwKX9IpPtiVFcaSPbThkqKe/Jsvym0zyDNDvh9IcStOqYqYOOJdAJPy8WLPQG27IlGBLGGSa0BTyES8M5+LvX1yyTlOdx/B7tUXQyqmiUZgtas4DUbUz1oNEmyilpf/t69P0dY9mWYYAk+BInXD+EniyeCbU+OwcDsMsaoC7wcKYXpR5Par3223hwXeIBBWu3fIubqkegjdQ+Y/9RayXHIpMz80/L5e3FGL8Aw8CwJhTbx/Tkq8CF8iJzWU3wdlLvmAgA4WcjnrxXS56F643qtimGRqlXGvhBTjzelZHNVVVanDHUWSwG3kUYeLvnpBUm+olEEk40uOQVbP3fWyy4Hy4Lccb5TS9jZHlrENhSnXethESwUnWSxQvDFp3sViPtzyPhNNPs8moAvN/McDkI3UE3itCzUCsXjEHL5hY6Hng0kDPoYlZSMfDzQmqW+6bHQGafy15rqLA5kQHnIWqqOySMZKbT/GnMSKADsrJB4fbFSr98kUHOsljUuiyBD+NTSgXKmOuGSqAzuZyypqFeKZvvB01+lw8UmREX+ZOL50hHQwfyaMELAiX5FHo+GM/VgaTdk8Im6vziijbdbNIz7F60qeGkDf3GZayhv4CN0iHBgSros2gH5Xmj+nkdDV7F7TzcILWF9TLO+Ei6tnYJztvaEU46htv2kw+cR7UnLsZXNbRqUCssq/K4A9VZYtJYp2H8mYjANoDrptpIhc+cpgdhwvMB5J1VGDi6fZOQztP1s/lIaDyN7Y82ShdqH8tZh0164HFAb2XWPiMgxqdlwX5aRY2Hk43lVPAySPdspAg9e3bFGRXLTgQX4s+xn7WGGPiNEp4351zvpLJDWJqjbqHW2VvFK0SWpZ42wTQonGXScXXGDjAaGFW5OaA57u9NMFdEAt96NAdlDqWz9rq9giKTWirfaOCyiTgqGm6lgpIatLYspH3ESfOQCVoxaHYgjsdgzESFCLtAniVEF0ozRX5Wc8VLrwf342hPkDPS7C4Murkm2xqFDzvgQh2vQrl6LdaWF9K17CMjcSQ2esBdh7STJU6/yDcOa/baq3B4sg0wS1gaK8rNHY6bPcWJ71p5MeVOKTrtFC3FpMpXMFL1eNWOQZdBMSuBMv4Dh4nhWg04xumZ+eFFJ7STqaakv1aFsW3UewtsSLBPZzq9pktj3f3UNe1HvcUEQr/Ed4UBJ2A/hrF26TCFw/T19oaa+bQGcFg5qHJs+3l03O64aavmpMU1X3fyaRHHZ+wnmuuzjW7bd40tU5EZ8HhAbWG3UziRBf2gVvU3Z3KjB93pwme1B0GzdN3IFzOo/Gt2KAwyKiLsj3T8mqwnYTSl7Bp0SHONvm6WJvEa41Tc/cOU000mf1jzE6sts0fkSBEO1csvwQ0cGyJx49SaCO4ot+JnzAycvdX5TF0J0nasSpDZrdHGADvICfKb5Gkof2sWJaXUGsWkLsFa/CbTpo6XC226XMLJa22gwld26tV9fEbRKf8LcfeqsHWk7BEVFvqSbEwYdJoIhHaSbdHEZGUT30VockQmtZauMLDYiXQc4alV1+UPtWPFEf6hk10RDsLXN580upv6tLpeTqW1PItWd7q2cICyXSMkhdpurYzuoF3o1yKfPwhvN1GFtVXRHaytzqlaHwb2NVTFknM9EMPEYxs5Po10TTnnjDr4R/wXp66mOr8B+f5m4q8x14MXmWCQkuE+AYPP1eVH+MZIU2ke6GCkZvo6MkLNj50USaM1g2N8TV1oLwtNE6cnSWubuJhdh4c2c488ukxd3+oY1Deo64Y67xo0Bu0lRZTfoY2NMn/hZRiVzysGVsplBUl17UHnvEEdcDSOv5GIS6FLVtYovRFou4o9TXxdFx0emhXxtJOgLUaHEmpjgdUcnZN7XhYCNdzThGtLO80aPKJ5RJzfHeNlER5zK8w4fmVcbaAcOd2gtTx/lJMIjd6kOlUHOkzfjCBzUpEPikIeNWGPqfM5jhxw/6J/NBNxb0KdIzawofxEF+WSYQzPIP+FHZXNnfdYZDCt5QWqOum+NNix6EE3T6Whu7tgy/yronRX1cZY2EokKZZC0hQuADfobWtgVyTqrANTFBHkS5R3ad6HEnVP9HOwOndXOTLQNNesd0055/JYe4VEVhw4yIJVFuV3KQWDRmYbfsnBWJHmKxRbNUv3HVoITRvhbaWtQV76WFPtRRAw7EF3VI20Sa+h8smjYzVL4tdqdvq/JqpUmSiCCJZnW4p9hvVb27XXgYI2CMpiHZxPsrVl4Ocw8FkTEnK/Z7T8zgFtWufF4orOZbjY14VeCbQ3Ay47kmWhkbmWEeqv2H0oL/Ci84sFy49XD3PQXQoqF2PSPeiH3pLKNzot8z1MiLypyYHQLJ2O8pMQ3lA74LjxVe7MO1crp8NzotUyxvWNaBN1Be0kQuMqpPN8dmpELeSQd3yjtIZ7aVN5FHDSTUc6mnOG8bKvhN+McH65Jpos7e2vBJRmhNn4VsMYdHS3uxsGnF1iqgL9blwm57vj5ujXIzbgzsNNej5CW0Dc9TJgOZhcpQFSi0a3Qx0y26+vmsQUpSP9sAVEloNpLu4rnsplJZCGi/mUGX7KRFGss61D0QPIY3JlgVTQroXaOo5Oxat0XRZrEr6y8Ja8/yua5cYCNs2pjXJDObIIt3Z5n7ToxxtlP0C7aLKmtSMoSNXaHezwY5Aui7I0HUc6Thp+QnKd4uh8VJFnvlouNHLkeUjDWeCnq9KZPFy+OqtOnn7QLH3Sen5pdZq2nPOf0gTxnw3CP1JmFvPacDUGxTaRuCVYgsUC7f1bM9K2dpixgWPo+oRUmtISsi2cOH2vagO+sUSj9C9Dj2xUWOH8YA05UvLAuBXkx8kz2ci7i3JB4IKmuIvuA9SiSj0jLlevgnrqst5DQaN0RsW++o2nlTaA8sNk3FqvUk4+qYaVxBIsxBi6iHiA4ABdVX5ULvq4mHhzmkH327OH3SC8NFRToICBykiTit7Npyn65UISJXanyFyXwqNp3vpEBqgjfEDh+1ylRcrWCyOha3T7YQ1uIqeivZe5mXoDhUaemT51wml97W6IugSLFhZlYhcDRe1ngfBRzkLVFuuobSAQ/fOD8KP3wdE0lAigwtpVqJfrYBuJ2VwWhBtqCIdEAkL3ApScn7GQ2zLGhIkUYg6S2KWsyW4bYD1LMIZYHIldABUZbwfRoxPuXLvVLIBocM02tQ2ABTVURorSNJBT7TtSxEosrKi96xnbUK1pdmH2iM6BrMf+Z918Y4FG6Ro35v1/0G7eYsq6FJWM2namSzBcLM7EjuDyIdedq/YMrovc6SmJy5pNfxeCKESP8vhiwQ6vFgvdVm2jgJSFZ67bmFx07W8quGI0ZIRLMDbom9j1uilALwCXxmV8LqbkWgwQ/RoLdqFZbu7U4uwa5d61MX9R361L6KRMtrlrMUjAaWfV3uFDgUzlqXraKEotRi6scFOGW2Nm2jUwTGIXc7t5YSQ8C7LwQcMH6kztWnS/b+T4uTDy0VyvOVImdawoHyaHeyXy3tNPOxdFiF8K6qZRJEMaRNl9syhVX863yoPEIsXZgbCScBwLokf/ZLnGEAP1+eogpcpby4USHiBlR1Sg2yCShNPgd+QSULHUJmcbOFGuXB8Q896TUR4trWYXncavsbQ8kCui155enAfGiN3tVYqDdSDWTrHpctK1VqJMOkxkv69QkZTvH5U6uQ8Zjbt3zSieK8PaPQXrY9grkD/lWbTlU6QoP9LUUqYGAN+NWWKPUAtiR0G3FGwz+4+2GxxXX0R5D6Ty9gLUR0aH+0vQ3thqXgdQi3mqpH8d2tFhYL5IETvxAE83CXWsvqw27qCxVST8oVyiggdDO1La29r9twIojN8T5bmOcSJlenJFGlGP0KQQZbnG5pGyyEkfn5tegcSbvp9n4/iW3BVU4V5iOx1lOZSsgT0i4T9L2Jy4MC48YmjbkRjsgvxfaEZ2/ZTy2Z8vcaJo+03C422ASNMMEm3P3IHc4bvELmcLmk5UtL0QoyzKMZdzovl+Hok09Py18QC4+6DhwF0gktaLDsK+L7y3Xajp3zexG+MtxlIgYdge3GDtr1ZNxIjdeZHwFhrl1h4kxBtGktDumpvmzO6xXTtHwm/NJXTi5IomtzHPFs2iVA3h4Obgp2LyQU56vtw/oE4n6s5ZIKFbPtfnZZHv/LQSaA+Jf6w9P6hRjrejWAC523dasxrkIddht0yusgtLObToWlVHHf9ddG6dFwOfzxWia+nOGoST42alUdt7BTIj/Ni6e4TnAPVxWspxul4kCblHigfospEEjU5hPdN03tsU/Pondgsh+NDfByLXZbM0aMiqacw94fkqHTucSoBUmUjuzahA2RfNmydm2KrZdpGdf2UkOsvMybGb06DKimffRu70sEa5i8eRTvxMxNGoMrmvdpGW1+2GMmhazz2bJqjfi8x1+HGllZ/4umO90qesPFeaK23vRPMFpNPeS22EmPh7iyJV+2zGPoxEm2uW58/213GGwn5iv3d9CFEeuSraTXrcXAyHIN9XcP931sgT6iP3vlckmlst7YRyrY+OA5CP4i3Px1nrQ7O4ETs+EOpm9SVYrgHPaR1BfwtzGqXTZFpCxGRCKfCFpqX0Z4Qdp5XI25tmG8IIYht6/B75z05llDaTU/OsuMltbpBhbHsUyqEsx9suiAS0H2J3WEXeQSFJ7ITT4XhrONFcOJjkvJDMd0hhnEALzm1GtgxQiHFV5wUrD5RPzjq2uNXagxVpyK13OSMsSu+ZHcSuUXpEp8Maa+NLDptTWsolOSY97p+zi2xiJx8x6n9OcKLpZYFG6rdH8pID9AjdI9LWxY7Y8WG1OCpMr9kpU8Dhjaapz1si4a3VQsos8BDYDo/Y8cv/k6J0e0ZulG3nlJiEypPpcHO7h1Ce66bfIOYRIccskETVI3ScNqyPuh/PKIPgNM0jdqkFnYA3VScZVfwB9+ltXdCCfBDoOazhRNMB0WYmPTkiErKDIkW+J3MRJ6ZZcLrUc3LhO1inM4PXqgUMErQYsWtD3MX9xEl3Jso6QM4fRzqm2c5JR2KXtfcfyqBrYnefY+Cb4iwhhXMi4ReEldlBEDvO8WPbOwwKvbSTL+yfQPT2AMG7aNANkgE/NRI9Ek7Q0bE0Hk6RsrmUTlmjRxjoE+geb3okeUlgPCdN9yPP/6QqR16udk1xojhYtqlB6IjYivJPK9pANRBPNEBhN1VuqGZBzokEqVfvbaGuZuF/iG6uyMrZg7elCjnfnYTr40eLnuZShPsU3IN1oO9CxpvnC55j4UcJRfdjxIOJhrspeqF2s5CFCM/l5Gko72ATRk7dI3Zbc6rvqYFoiDuj2L5ByY2hpF/obCwm72zP8gahZxcb1KMCEC/6Xq9jBXAh8kxEO/t6MRwEFt7DSD8FU86Bh0gi6X1VCcozXGJXdDuEDUhO7RvlNiWenI3gLh4pn6C2LFp3eASXytD/W5E9tjPImRkcbTYoCy3i4oWo3proFsY4ZC6qVNkYk1C/C/cSe7Yx0O+p52PrLLSJ01bLNZLwboh67nLyxPblbLnDRHmUQV7pxJ8aWS2OiSXYH1yEuSkSX4i4I0boKJu7PBIX1IZYdmq20HY1vyhOY2sLPIuSWxk0dxcjKvQq7bogr4nYZmzEdYm4WLuqXKpzSh4bD1lOpQl5Uc6NRO+Tmh4KpkXCB61InNoxp5mI48KC69gvAsrtZuP3pZSsU9RKgm+6MxxHhTGmgionVi2DXnJe3ZT9yBzEPlz0fvP5ovR4aWG9YmqQWw/OIi34PF1iJxxwzP/dsTFCJwtDnPJOj+TVaHsMGoTqCTkQT6A4SFDwSOEll9F72Tp9oLaU8pD2i0SPDKB8fj29/dCIyzAIXDMyWeWz6gwBVX3gydcCspR4UT+5Ns97CLFLbOqt8nOlOmbN0MtHLoVeiV1qby9ya9R1o1VDlYPxFqj8WpSrhXpDRNp1W9fKMWcFltD9EHXH1I5aQHwT9Xb4pxaQ2/UIHQmPu4+MlPd3lEcdPU/T4GCKRyKElzMAb1GBhPOzXl2JdyPmWpnlt6xTBsHZseKFUc8u4C5MYatkMHUxvYgvw4/0WigeJF0NcUoSey5cyj8kUYS381JATE4TkDI54oLHbC9CvrJUZ/FeEoIDbVO0+/6K+omYAJ9wV+H6QEoFqJmIS+3NTCuIKvWRoOhLHUs+S8sNkUvyXvScfb4/14zsfOaA09uYTbBGbCNSizmF36ds9x24561Qjv3gxlbdSYjb9t/irecrhT9rmSvlcCbkzUAoM23NNBbFaWwdcApRazvkTMS4OiLbPE0IBacuXEVz97AWNPGj1YO7ZbBCamsX6milCN7sopRFeXIsyoU2l3hyLFxAoU0wV+RiLyG/zu9Fm78Rie+AyAxjen131rEeyUTK5K0ZjZg774+ig+itDn4WcfR9xx9fPD4vcl7Ux+RLxz6LKQZzoW8PlB/bra6K2M2qQegIKhyfmIinzG8zlPnrzPKoJsXFFo8JIMd1L/qGz3AKyvyZhMeYEJbxXCO9QS4Xy6aJa/aiEd+d5TTEXUwvQ4szsaOS5VvB1fVtsqIhspWUc4E7VFp+Oal8S+JAUzC+0BTakrDleE7h1GBqDceaqdVSrpZF3RVxxUxWcqlf5qmevE9+VeAHZv/UCloE1FmM2TwO1M0S7pNcwKqR6D95+nEazXIXGI6D3Z1ohscE7h64cLZHhlPWlH7l18Q5RTaQ/iTcA3XQqBqiCRQ5qkOa/q6IqfKeaJSbG99UxGc9FP/MV3nORB5aPdTZtZxaCrtb+1syAiiLXPFkk57K0k8i7uHFjdjx4fFrdbI4DRg46PIHHUclRW/PBu6u+ECj3GWbX63Yy5sCde5oJtaLDSgXYci9eXaElc4+xcfeBsLF0VzKs8P0QAsPTr1o2/lMZh6LmJNMcgO92OWmEDOYpwpVzFa2A7jPPdBP5Fgoh6xjq02Q4yMndFoN+1GKN+go1q48Uq/vvTXrb6FZbgF7emXC/PIoali+UXrt4co+5ZEcUyRCJ3gr+gh7I9I3inKq6U2DmZ/3flLm4haZDc8/4QtI7LibUo5aRsyekg/N7mc2GuAXgS/S0/Lj15cygHtA2JLeHgYNdPoUWXUkp0M5Ga0kOI0IK4acsuQSOg52mrZxMPTlFVfsGtdG21g/l/QpG/phXS6rqXblRFkkeFyE4n3yOZPDoOoCd15Pya/qtv2eRrnjPYkmv/Ycm1yU2KKK0+qhLhKbpVAfVXi46EVu5ssZZmy2HI6/lgkXyqKwn23DYb8AAACwSURBVFwF5UecqrLvyZFTqZ3ysatr6inauig+mCA6mFQ+58yAH9e7ey1ztIA2UVvA43pj6ZtF2momtxw6bpgoXDeVpjmTIgG+njMXbml3PS96rQCEJml+tLiC5mBFKZT14rhvIHXCyP1xcPIlJsc2T3635a7W9dg2Et2BqGqIedq3BlFWRl3kzGcUmVtUD6A+OmtIOmyoURaF6iPFAFbjK+rhB2DQK9OLFWQcdc2M/h9lSzYV9h0P1wAAAABJRU5ErkJggg==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j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sOtbWVrICVuIi8+DQoJCTwhLS0gc3Vic3RpdHV0aW9uOiAlbiA9PSBzbGlkZSBudW1iZXIgLS0+DQoJCTwhLS0gc3Vic3RpdHV0aW9uOiAldCA9PSB0b3RhbCBzbGlkZSBjb3VudCAtLT4NCgkJPHVpdGV4dCBuYW1lPSJTQ1JVQkJBUlNUQVRVU19TTElERUlORk8iIHZhbHVlPSJTbsOtbWVrICVuIC8gJXQgfCAiLz4NCgkJPHVpdGV4dCBuYW1lPSJTQ1JVQkJBUlNUQVRVU19TVE9QUEVEIiB2YWx1ZT0iWmFzdGF2ZW5vIi8+DQoJCTx1aXRleHQgbmFtZT0iU0NSVUJCQVJTVEFUVVNfUExBWUlORyIgdmFsdWU9IlDFmWVocsOhdsOhbSIvPg0KCQk8dWl0ZXh0IG5hbWU9IlNDUlVCQkFSU1RBVFVTX05PQVVESU8iIHZhbHVlPSJCZXogenZ1a3UiLz4NCgkJPHVpdGV4dCBuYW1lPSJTQ1JVQkJBUlNUQVRVU19WSURQTEFZSU5HIiB2YWx1ZT0iUMWZZWhyw6F2w6Egc2UgdmlkZW8iLz4NCgkJPHVpdGV4dCBuYW1lPSJTQ1JVQkJBUlNUQVRVU19MT0FESU5HIiB2YWx1ZT0iTmFocsOhdsOhbSIvPg0KCQk8dWl0ZXh0IG5hbWU9IlNDUlVCQkFSU1RBVFVTX0JVRkZFUklORyIgdmFsdWU9IlVrbMOhZMOhbsOtIGRvIG1lemlwYW3Em3RpIi8+DQoJCTx1aXRleHQgbmFtZT0iU0NSVUJCQVJTVEFUVVNfUVVFU1RJT04iIHZhbHVlPSJPZHBvdsSbenRlIG5hIG90w6F6a3VhIi8+DQoJCTx1aXRleHQgbmFtZT0iU0NSVUJCQVJTVEFUVVNfUkVWSUVXUVVJWiIgdmFsdWU9IlByb2hsw63FvmVuw60gdGVzdHUiLz4NCgkJPCEtLSBzdWJzdGl0dXRpb246ICVtID09IG1pbnV0ZXMgcmVtYWluaW5nIC0tPg0KCQk8IS0tIHN1YnN0aXR1dGlvbjogJXMgPT0gc2Vjb25kcyByZW1haW5pbmcgLS0+DQoJCTx1aXRleHQgbmFtZT0iRUxBUFNFRCIgdmFsdWU9Ilpiw712w6EgJW0gbWludXQgJXMgc2VrdW5kIi8+DQoJCTx1aXRleHQgbmFtZT0iTk9URk9VTkQiIHZhbHVlPSJOZW5hbGV6ZW5vIG5pYyIvPg0KCQk8dWl0ZXh0IG5hbWU9IkFUVEFDSE1FTlRTIiB2YWx1ZT0iUMWZw61sb2h5Ii8+DQoJCTwhLS0gc3Vic3RpdHV0aW9uOiAlcCA9PSBjdXJyZW50IHNwZWFrZXIncyB0aXRsZSAtLT4NCgkJPHVpdGV4dCBuYW1lPSJCSU9XSU5fVElUTEUiIHZhbHVlPSLFvWl2b3RvcGlzOiAlcCIvPg0KCQk8dWl0ZXh0IG5hbWU9IkJJT0JUTl9USVRMRSIgdmFsdWU9IsW9aXZvdG9waXMiLz4NCgkJPHVpdGV4dCBuYW1lPSJESVZJREVSQlROX1RJVExFIiB2YWx1ZT0ifCIvPg0KCQk8dWl0ZXh0IG5hbWU9IkNPTlRBQ1RCVE5fVElUTEUiIHZhbHVlPSJLb250YWt0Ii8+DQoJCTx1aXRleHQgbmFtZT0iVEFCX1FVSVoiIHZhbHVlPSJUZXN0Ii8+DQoJCTx1aXRleHQgbmFtZT0iVEFCX09VVExJTkUiIHZhbHVlPSJPYnNhaCIvPg0KCQk8dWl0ZXh0IG5hbWU9IlRBQl9USFVNQiIgdmFsdWU9Ik7DoWhsZWR5Ii8+DQoJCTx1aXRleHQgbmFtZT0iVEFCX05PVEVTIiB2YWx1ZT0iUG96bsOhbWt5Ii8+DQoJCTx1aXRleHQgbmFtZT0iVEFCX1NFQVJDSCIgdmFsdWU9IkhsZWRhdCIvPg0KCQk8dWl0ZXh0IG5hbWU9IlNMSURFX0hFQURJTkciIHZhbHVlPSJOw6F6ZXYgc27DrW1rdSIvPg0KCQk8dWl0ZXh0IG5hbWU9IkRVUkFUSU9OX0hFQURJTkciIHZhbHVlPSJUcnbDoW7DrSIvPg0KCQk8dWl0ZXh0IG5hbWU9IlNFQVJDSF9IRUFESU5HIiB2YWx1ZT0iVnlobGVkYXQgdGV4dDoiLz4NCgkJPHVpdGV4dCBuYW1lPSJUSFVNQl9IRUFESU5HIiB2YWx1ZT0iU27DrW1layIvPg0KCQk8dWl0ZXh0IG5hbWU9IlRIVU1CX0lORk8iIHZhbHVlPSJOw6F6ZXYgc27DrW1rdS9UcnbDoW7DrSIvPg0KCQk8dWl0ZXh0IG5hbWU9IkFUVEFDSE5BTUVfSEVBRElORyIgdmFsdWU9Ik7DoXpldiBzb3Vib3J1Ii8+DQoJCTx1aXRleHQgbmFtZT0iQVRUQUNIU0laRV9IRUFESU5HIiB2YWx1ZT0iVmVsaWtvc3QiLz4NCgkJPHVpdGV4dCBuYW1lPSJTTElERV9OT1RFUyIgdmFsdWU9IlBvem7DoW1reSBhdXRvcmEiLz4NCgkJPCEtLXF1aXogcG9kIGFuZCBtZXNzYWdlIGJveCB0ZXh0cy0tPg0KCQk8dWl0ZXh0IG5hbWU9IlFVSVpQT0RfUVVJWl9BVFRFTVBUIiB2YWx1ZT0iUG9rdXMgbyB6dmzDoWRudXTDrSB0ZXN0dToiLz4NCgkJPHVpdGV4dCBuYW1lPSJRVUlaUE9EX1FVSVpfQVRURU1QVF9WQUxVRSIgdmFsdWU9IiVuIHogJXQiLz4NCgkJPHVpdGV4dCBuYW1lPSJRVUlaUE9EX1FVSVpfU0NPUkUiIHZhbHVlPSJCb2R5OiIvPg0KCQk8dWl0ZXh0IG5hbWU9IlFVSVpQT0RfUVVJWl9QQVNTU0NPUkUiIHZhbHVlPSJCb2R5IG51dG7DqSBwcm8gYWJzb2x2b3bDoW7DrToiLz4NCgkJPHVpdGV4dCBuYW1lPSJRVUlaUE9EX1FVSVpfTUFYU0NPUkUiIHZhbHVlPSJNYXggYm9kxa86Ii8+DQoJCTx1aXRleHQgbmFtZT0iUVVJWlBPRF9RVUVTQVRNUFRfU1RSIiB2YWx1ZT0iUG9rdXM6ICVuIHogJXQiLz4NCgkJPHVpdGV4dCBuYW1lPSJRVUlaUE9EX1FVRVNUWVBFX1NUUiIgdmFsdWU9IlR5cDogJXMiLz4NCgkJPHVpdGV4dCBuYW1lPSJRVUlaUE9EX1FVRVNUWVBFX0dSRCIgdmFsdWU9Ilpuw6Fta292YW7DvSIvPg0KCQk8dWl0ZXh0IG5hbWU9IlFVSVpQT0RfUVVFU1RZUEVfU1ZZIiB2YWx1ZT0iRG90YXpuw61rIi8+DQoJCTx1aXRleHQgbmFtZT0iUVVJWlBPRF9RVUlaQVRNUFRfSU5GIiB2YWx1ZT0iTmVrb25lxI1uw70iLz4NCgkJPHVpdGV4dCBuYW1lPSJRVUlaUE9EX1FVRVNBVE1QVF9JTkYiIHZhbHVlPSJOZWtvbmXEjW7DvSIvPg0KCQk8dWl0ZXh0IG5hbWU9IldBUk5JTkdNU0dfWUVTU1RSSU5HIiB2YWx1ZT0iQW5vIi8+DQoJCTx1aXRleHQgbmFtZT0iV0FSTklOR01TR19OT1NUUklORyIgdmFsdWU9Ik5lIi8+DQoJCTx1aXRleHQgbmFtZT0iV0FSTklOR01TR19USVRMRVNUUklORyIgdmFsdWU9IlZhcm92w6Fuw60gbmF2aWdhY2UgdGVzdHUiLz4NCgkJPHVpdGV4dCBuYW1lPSJXQVJOSU5HTVNHX01TR1NUUklORyIgdmFsdWU9IkplxaF0xJsganN0ZSBuZXByb8WhbGkgdsWhZWNobnkgb3TDoXpreSB2IHRlc3R1LiYjeEE7JiN4QTtLbGlrbnV0w61tIG5hIEFOTyBvcHVzdMOtdGUgdGVudG8gdGVzdC4gS2xpa251dMOtbSBuYSBORSBidWRldGUgcG9rcmHEjW92YXQgdiB0ZXN0dS4iLz4NCgkJPHVpdGV4dCBuYW1lPSJJTkZPUk1BVElPTl9IMjY0X0ZMQVNIUExBWUVSIiB2YWx1ZT0iU291xI1hc27DoSB2ZXJ6ZSBGbGFzaCBQbGF5ZXJ1IG5lcG9kcG9ydWplIHRvdG8gdmlkZW8uIEtsaWtuxJt0ZSBuYSBvYmxhc3QgcyB2aWRlZW0gYSBzdMOhaG7Em3RlIHBvc2xlZG7DrSB2ZXJ6aSBGbGFzaCBQbGF5ZXJ1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Va8OhemF0IHBvc3RyYW5uw60gbGnFoXR1IMO6xI1hc3Ruw61rxa9tIi8+DQoJCTx1aXRleHQgbmFtZT0iTVVURSIgdmFsdWU9Ilp0acWhaXQiLz4NCgkJPHVpdGV4dCBuYW1lPSJET0NXUkFQX1RJVExFIiB2YWx1ZT0iUMWZw61sb2h5IFByZXNlbnRlcnUiLz4NCgkJPHVpdGV4dCBuYW1lPSJET0NXUkFQX01TRyIgdmFsdWU9IlVsb8W+aXQgZG8gcG/EjcOtdGHEjWUiLz4NCgkJPHVpdGV4dCBuYW1lPSJET0NXUkFQX1BST01QVCIgdmFsdWU9IktsaWtuxJt0ZSBwcm8gc3Rhxb5lbsOt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UIDATA" val="&lt;database version=&quot;7.0&quot;&gt;&lt;object type=&quot;1&quot; unique_id=&quot;10001&quot;&gt;&lt;property id=&quot;20141&quot; value=&quot;Základní vyšetření moče&quot;/&gt;&lt;property id=&quot;20142&quot; value=&quot;Prezentace o základním chemickém vyšetření moče a o močovém sedimentu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1&quot; value=&quot;LF1&quot;/&gt;&lt;property id=&quot;20192&quot; value=&quot;https://el.lf1.cuni.cz&quot;/&gt;&lt;property id=&quot;20193&quot; value=&quot;0&quot;/&gt;&lt;property id=&quot;20221&quot; value=&quot;I:\veda_vyuka\granty_projekty\BioHeMA\loga\Logo-BioHema\&quot;/&gt;&lt;property id=&quot;20224&quot; value=&quot;I:\veda_vyuka\granty_projekty\e-biochemie\prezentace\vyuka&quot;/&gt;&lt;property id=&quot;20226&quot; value=&quot;Q:\veda_vyuka\granty_projekty\e-biochemie\prezentace\vyuka\zakladni_vysetreni_moce2.pptx&quot;/&gt;&lt;property id=&quot;20250&quot; value=&quot;0&quot;/&gt;&lt;property id=&quot;20251&quot; value=&quot;1&quot;/&gt;&lt;property id=&quot;20259&quot; value=&quot;0&quot;/&gt;&lt;object type=&quot;8&quot; unique_id=&quot;10835&quot;&gt;&lt;/object&gt;&lt;object type=&quot;2&quot; unique_id=&quot;10836&quot;&gt;&lt;object type=&quot;3&quot; unique_id=&quot;10837&quot;&gt;&lt;property id=&quot;20148&quot; value=&quot;5&quot;/&gt;&lt;property id=&quot;20300&quot; value=&quot;Slide 1 - &amp;quot;Základní vyšetření moče&amp;amp;#x09;&amp;quot;&quot;/&gt;&lt;property id=&quot;20303&quot; value=&quot;MUDr. Daniel Rajdl, Ph.D.&quot;/&gt;&lt;property id=&quot;20307&quot; value=&quot;256&quot;/&gt;&lt;property id=&quot;20309&quot; value=&quot;10905&quot;/&gt;&lt;/object&gt;&lt;object type=&quot;3&quot; unique_id=&quot;10838&quot;&gt;&lt;property id=&quot;20148&quot; value=&quot;5&quot;/&gt;&lt;property id=&quot;20300&quot; value=&quot;Slide 4&quot;/&gt;&lt;property id=&quot;20301&quot; value=&quot;Chemické vyšetření: základní indikace&quot;/&gt;&lt;property id=&quot;20303&quot; value=&quot;MUDr. Daniel Rajdl, Ph.D.&quot;/&gt;&lt;property id=&quot;20307&quot; value=&quot;257&quot;/&gt;&lt;property id=&quot;20309&quot; value=&quot;10905&quot;/&gt;&lt;/object&gt;&lt;object type=&quot;3&quot; unique_id=&quot;10843&quot;&gt;&lt;property id=&quot;20148&quot; value=&quot;5&quot;/&gt;&lt;property id=&quot;20300&quot; value=&quot;Slide 2 - &amp;quot;Preanalytika&amp;quot;&quot;/&gt;&lt;property id=&quot;20303&quot; value=&quot;MUDr. Daniel Rajdl, Ph.D.&quot;/&gt;&lt;property id=&quot;20307&quot; value=&quot;258&quot;/&gt;&lt;property id=&quot;20308&quot; value=&quot;FLV_258_2_50240.flv&quot;/&gt;&lt;property id=&quot;20309&quot; value=&quot;10905&quot;/&gt;&lt;property id=&quot;20311&quot; value=&quot;0,176950&quot;/&gt;&lt;property id=&quot;20314&quot; value=&quot;1&quot;/&gt;&lt;property id=&quot;20315&quot; value=&quot;0&quot;/&gt;&lt;property id=&quot;20316&quot; value=&quot;176967&quot;/&gt;&lt;/object&gt;&lt;object type=&quot;3&quot; unique_id=&quot;10987&quot;&gt;&lt;property id=&quot;20148&quot; value=&quot;5&quot;/&gt;&lt;property id=&quot;20300&quot; value=&quot;Slide 3 - &amp;quot;Odběr vzorku&amp;quot;&quot;/&gt;&lt;property id=&quot;20303&quot; value=&quot;MUDr. Daniel Rajdl, Ph.D.&quot;/&gt;&lt;property id=&quot;20307&quot; value=&quot;259&quot;/&gt;&lt;property id=&quot;20309&quot; value=&quot;10905&quot;/&gt;&lt;/object&gt;&lt;object type=&quot;3&quot; unique_id=&quot;11366&quot;&gt;&lt;property id=&quot;20148&quot; value=&quot;5&quot;/&gt;&lt;property id=&quot;20300&quot; value=&quot;Slide 6 - &amp;quot;Specifická hmotnost&amp;quot;&quot;/&gt;&lt;property id=&quot;20303&quot; value=&quot;MUDr. Daniel Rajdl, Ph.D.&quot;/&gt;&lt;property id=&quot;20307&quot; value=&quot;260&quot;/&gt;&lt;property id=&quot;20309&quot; value=&quot;10905&quot;/&gt;&lt;/object&gt;&lt;object type=&quot;3&quot; unique_id=&quot;11536&quot;&gt;&lt;property id=&quot;20148&quot; value=&quot;5&quot;/&gt;&lt;property id=&quot;20300&quot; value=&quot;Slide 7 - &amp;quot;pH&amp;quot;&quot;/&gt;&lt;property id=&quot;20303&quot; value=&quot;MUDr. Daniel Rajdl, Ph.D.&quot;/&gt;&lt;property id=&quot;20307&quot; value=&quot;261&quot;/&gt;&lt;property id=&quot;20309&quot; value=&quot;10905&quot;/&gt;&lt;/object&gt;&lt;object type=&quot;3&quot; unique_id=&quot;11537&quot;&gt;&lt;property id=&quot;20148&quot; value=&quot;5&quot;/&gt;&lt;property id=&quot;20300&quot; value=&quot;Slide 9 - &amp;quot;Leukocyty, nitrity&amp;quot;&quot;/&gt;&lt;property id=&quot;20303&quot; value=&quot;MUDr. Daniel Rajdl, Ph.D.&quot;/&gt;&lt;property id=&quot;20307&quot; value=&quot;262&quot;/&gt;&lt;property id=&quot;20309&quot; value=&quot;10905&quot;/&gt;&lt;/object&gt;&lt;object type=&quot;3&quot; unique_id=&quot;11538&quot;&gt;&lt;property id=&quot;20148&quot; value=&quot;5&quot;/&gt;&lt;property id=&quot;20300&quot; value=&quot;Slide 10 - &amp;quot;Proteinurie - úvod&amp;quot;&quot;/&gt;&lt;property id=&quot;20303&quot; value=&quot;MUDr. Daniel Rajdl, Ph.D.&quot;/&gt;&lt;property id=&quot;20307&quot; value=&quot;263&quot;/&gt;&lt;property id=&quot;20309&quot; value=&quot;10905&quot;/&gt;&lt;/object&gt;&lt;object type=&quot;3&quot; unique_id=&quot;11539&quot;&gt;&lt;property id=&quot;20148&quot; value=&quot;5&quot;/&gt;&lt;property id=&quot;20300&quot; value=&quot;Slide 13 - &amp;quot;Krev&amp;quot;&quot;/&gt;&lt;property id=&quot;20303&quot; value=&quot;MUDr. Daniel Rajdl, Ph.D.&quot;/&gt;&lt;property id=&quot;20307&quot; value=&quot;264&quot;/&gt;&lt;property id=&quot;20309&quot; value=&quot;10905&quot;/&gt;&lt;/object&gt;&lt;object type=&quot;3&quot; unique_id=&quot;11540&quot;&gt;&lt;property id=&quot;20148&quot; value=&quot;5&quot;/&gt;&lt;property id=&quot;20300&quot; value=&quot;Slide 14 - &amp;quot;Glukóza&amp;quot;&quot;/&gt;&lt;property id=&quot;20303&quot; value=&quot;MUDr. Daniel Rajdl, Ph.D.&quot;/&gt;&lt;property id=&quot;20307&quot; value=&quot;265&quot;/&gt;&lt;property id=&quot;20309&quot; value=&quot;10905&quot;/&gt;&lt;/object&gt;&lt;object type=&quot;3&quot; unique_id=&quot;11541&quot;&gt;&lt;property id=&quot;20148&quot; value=&quot;5&quot;/&gt;&lt;property id=&quot;20300&quot; value=&quot;Slide 15 - &amp;quot;Ketolátky – úvod, princip stanovení&amp;quot;&quot;/&gt;&lt;property id=&quot;20303&quot; value=&quot;MUDr. Daniel Rajdl, Ph.D.&quot;/&gt;&lt;property id=&quot;20307&quot; value=&quot;266&quot;/&gt;&lt;property id=&quot;20309&quot; value=&quot;10905&quot;/&gt;&lt;/object&gt;&lt;object type=&quot;3&quot; unique_id=&quot;11542&quot;&gt;&lt;property id=&quot;20148&quot; value=&quot;5&quot;/&gt;&lt;property id=&quot;20300&quot; value=&quot;Slide 18 - &amp;quot;Močový sediment&amp;quot;&quot;/&gt;&lt;property id=&quot;20303&quot; value=&quot;MUDr. Daniel Rajdl, Ph.D.&quot;/&gt;&lt;property id=&quot;20307&quot; value=&quot;267&quot;/&gt;&lt;property id=&quot;20309&quot; value=&quot;10905&quot;/&gt;&lt;/object&gt;&lt;object type=&quot;3&quot; unique_id=&quot;11543&quot;&gt;&lt;property id=&quot;20148&quot; value=&quot;5&quot;/&gt;&lt;property id=&quot;20300&quot; value=&quot;Slide 19 - &amp;quot;Erytrocyty&amp;quot;&quot;/&gt;&lt;property id=&quot;20303&quot; value=&quot;MUDr. Daniel Rajdl, Ph.D.&quot;/&gt;&lt;property id=&quot;20307&quot; value=&quot;268&quot;/&gt;&lt;property id=&quot;20309&quot; value=&quot;10905&quot;/&gt;&lt;/object&gt;&lt;object type=&quot;3&quot; unique_id=&quot;11544&quot;&gt;&lt;property id=&quot;20148&quot; value=&quot;5&quot;/&gt;&lt;property id=&quot;20300&quot; value=&quot;Slide 20 - &amp;quot;Leukocyty, bakterie, kvasinky, paraziti&amp;quot;&quot;/&gt;&lt;property id=&quot;20303&quot; value=&quot;MUDr. Daniel Rajdl, Ph.D.&quot;/&gt;&lt;property id=&quot;20307&quot; value=&quot;272&quot;/&gt;&lt;property id=&quot;20309&quot; value=&quot;10905&quot;/&gt;&lt;/object&gt;&lt;object type=&quot;3&quot; unique_id=&quot;11545&quot;&gt;&lt;property id=&quot;20148&quot; value=&quot;5&quot;/&gt;&lt;property id=&quot;20300&quot; value=&quot;Slide 21 - &amp;quot;Epitelie&amp;quot;&quot;/&gt;&lt;property id=&quot;20303&quot; value=&quot;MUDr. Daniel Rajdl, Ph.D.&quot;/&gt;&lt;property id=&quot;20307&quot; value=&quot;269&quot;/&gt;&lt;property id=&quot;20309&quot; value=&quot;10905&quot;/&gt;&lt;/object&gt;&lt;object type=&quot;3&quot; unique_id=&quot;11546&quot;&gt;&lt;property id=&quot;20148&quot; value=&quot;5&quot;/&gt;&lt;property id=&quot;20300&quot; value=&quot;Slide 22 - &amp;quot;Válce&amp;quot;&quot;/&gt;&lt;property id=&quot;20303&quot; value=&quot;MUDr. Daniel Rajdl, Ph.D.&quot;/&gt;&lt;property id=&quot;20307&quot; value=&quot;270&quot;/&gt;&lt;property id=&quot;20309&quot; value=&quot;10905&quot;/&gt;&lt;/object&gt;&lt;object type=&quot;3&quot; unique_id=&quot;11547&quot;&gt;&lt;property id=&quot;20148&quot; value=&quot;5&quot;/&gt;&lt;property id=&quot;20300&quot; value=&quot;Slide 23 - &amp;quot;Krystaly&amp;quot;&quot;/&gt;&lt;property id=&quot;20303&quot; value=&quot;MUDr. Daniel Rajdl, Ph.D.&quot;/&gt;&lt;property id=&quot;20307&quot; value=&quot;271&quot;/&gt;&lt;property id=&quot;20309&quot; value=&quot;10905&quot;/&gt;&lt;/object&gt;&lt;object type=&quot;3&quot; unique_id=&quot;11620&quot;&gt;&lt;property id=&quot;20148&quot; value=&quot;5&quot;/&gt;&lt;property id=&quot;20300&quot; value=&quot;Slide 8 - &amp;quot;RTA, paradoxní acidurie&amp;quot;&quot;/&gt;&lt;property id=&quot;20303&quot; value=&quot;MUDr. Daniel Rajdl, Ph.D.&quot;/&gt;&lt;property id=&quot;20307&quot; value=&quot;273&quot;/&gt;&lt;property id=&quot;20309&quot; value=&quot;10905&quot;/&gt;&lt;/object&gt;&lt;object type=&quot;3&quot; unique_id=&quot;12196&quot;&gt;&lt;property id=&quot;20148&quot; value=&quot;5&quot;/&gt;&lt;property id=&quot;20300&quot; value=&quot;Slide 11 - &amp;quot;Proteinurie – princip měření&amp;quot;&quot;/&gt;&lt;property id=&quot;20303&quot; value=&quot;MUDr. Daniel Rajdl, Ph.D.&quot;/&gt;&lt;property id=&quot;20307&quot; value=&quot;274&quot;/&gt;&lt;property id=&quot;20309&quot; value=&quot;10905&quot;/&gt;&lt;/object&gt;&lt;object type=&quot;3&quot; unique_id=&quot;12509&quot;&gt;&lt;property id=&quot;20148&quot; value=&quot;5&quot;/&gt;&lt;property id=&quot;20300&quot; value=&quot;Slide 12 - &amp;quot;Proteinurie - příčiny&amp;quot;&quot;/&gt;&lt;property id=&quot;20303&quot; value=&quot;MUDr. Daniel Rajdl, Ph.D.&quot;/&gt;&lt;property id=&quot;20307&quot; value=&quot;275&quot;/&gt;&lt;property id=&quot;20309&quot; value=&quot;10905&quot;/&gt;&lt;/object&gt;&lt;object type=&quot;3&quot; unique_id=&quot;13368&quot;&gt;&lt;property id=&quot;20148&quot; value=&quot;5&quot;/&gt;&lt;property id=&quot;20300&quot; value=&quot;Slide 16 - &amp;quot;Ketolátky - použití&amp;quot;&quot;/&gt;&lt;property id=&quot;20303&quot; value=&quot;MUDr. Daniel Rajdl, Ph.D.&quot;/&gt;&lt;property id=&quot;20307&quot; value=&quot;277&quot;/&gt;&lt;property id=&quot;20309&quot; value=&quot;10905&quot;/&gt;&lt;/object&gt;&lt;object type=&quot;3&quot; unique_id=&quot;13512&quot;&gt;&lt;property id=&quot;20148&quot; value=&quot;5&quot;/&gt;&lt;property id=&quot;20300&quot; value=&quot;Slide 17 - &amp;quot;Bilirubin, urobilinogen&amp;quot;&quot;/&gt;&lt;property id=&quot;20303&quot; value=&quot;MUDr. Daniel Rajdl, Ph.D.&quot;/&gt;&lt;property id=&quot;20307&quot; value=&quot;278&quot;/&gt;&lt;property id=&quot;20309&quot; value=&quot;10905&quot;/&gt;&lt;/object&gt;&lt;object type=&quot;3&quot; unique_id=&quot;13600&quot;&gt;&lt;property id=&quot;20148&quot; value=&quot;5&quot;/&gt;&lt;property id=&quot;20300&quot; value=&quot;Slide 5 - &amp;quot;Vzhled a „prvotní dojem“&amp;quot;&quot;/&gt;&lt;property id=&quot;20303&quot; value=&quot;MUDr. Daniel Rajdl, Ph.D.&quot;/&gt;&lt;property id=&quot;20307&quot; value=&quot;279&quot;/&gt;&lt;property id=&quot;20309&quot; value=&quot;10905&quot;/&gt;&lt;/object&gt;&lt;object type=&quot;3&quot; unique_id=&quot;13636&quot;&gt;&lt;property id=&quot;20148&quot; value=&quot;5&quot;/&gt;&lt;property id=&quot;20300&quot; value=&quot;Slide 24 - &amp;quot;Souhrn&amp;quot;&quot;/&gt;&lt;property id=&quot;20303&quot; value=&quot;MUDr. Daniel Rajdl, Ph.D.&quot;/&gt;&lt;property id=&quot;20307&quot; value=&quot;280&quot;/&gt;&lt;property id=&quot;20309&quot; value=&quot;10905&quot;/&gt;&lt;/object&gt;&lt;/object&gt;&lt;object type=&quot;4&quot; unique_id=&quot;10904&quot;&gt;&lt;object type=&quot;5&quot; unique_id=&quot;10905&quot;&gt;&lt;property id=&quot;20149&quot; value=&quot;MUDr. Daniel Rajdl, Ph.D.&quot;/&gt;&lt;property id=&quot;20150&quot; value=&quot;zástupce přednosty pro vědeckou a výchovnou činnost&quot;/&gt;&lt;property id=&quot;20151&quot; value=&quot;ja_stul.jpg&quot;/&gt;&lt;property id=&quot;20153&quot; value=&quot;rajdl@fnplzen.cz&quot;/&gt;&lt;property id=&quot;20155&quot; value=&quot;http://biochemik.org&amp;#x0D;&amp;#x0A;&quot;/&gt;&lt;property id=&quot;20159&quot; value=&quot;logo_biohema.png&quot;/&gt;&lt;/object&gt;&lt;/object&gt;&lt;object type=&quot;10&quot; unique_id=&quot;10913&quot;&gt;&lt;object type=&quot;11&quot; unique_id=&quot;1091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1012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3&quot;/&gt;&lt;lineCharCount val=&quot;13&quot;/&gt;&lt;lineCharCount val=&quot;14&quot;/&gt;&lt;lineCharCount val=&quot;1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C29E9C79-63D9-4013-9D27-AEB7A0FC8398}&quot;/&gt;&lt;isInvalidForFieldText val=&quot;0&quot;/&gt;&lt;Image&gt;&lt;filename val=&quot;C:\Users\rajdl\AppData\Local\Temp\PR\data\asimages\{C29E9C79-63D9-4013-9D27-AEB7A0FC8398}_8.png&quot;/&gt;&lt;left val=&quot;53&quot;/&gt;&lt;top val=&quot;141&quot;/&gt;&lt;width val=&quot;140&quot;/&gt;&lt;height val=&quot;10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2570F931-5D57-4762-BFE9-84EF66D814AB}&quot;/&gt;&lt;isInvalidForFieldText val=&quot;0&quot;/&gt;&lt;Image&gt;&lt;filename val=&quot;C:\Users\rajdl\AppData\Local\Temp\PR\data\asimages\{2570F931-5D57-4762-BFE9-84EF66D814AB}_8.png&quot;/&gt;&lt;left val=&quot;299&quot;/&gt;&lt;top val=&quot;184&quot;/&gt;&lt;width val=&quot;400&quot;/&gt;&lt;height val=&quot;98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7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veda_vyuka\granty_projekty\e-biochemie\prezentace\vyuka\zakladni_vysetreni_moce_pptx\audio\1616757586.mp3"/>
  <p:tag name="PPSNARRATION" val="9,2054754430,Q:\veda_vyuka\granty_projekty\e-biochemie\prezentace\vyuka\zakladni_vysetreni_moce2_pptx\Media.ppc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5&quot;/&gt;&lt;lineCharCount val=&quot;32&quot;/&gt;&lt;lineCharCount val=&quot;56&quot;/&gt;&lt;lineCharCount val=&quot;55&quot;/&gt;&lt;lineCharCount val=&quot;8&quot;/&gt;&lt;lineCharCount val=&quot;8&quot;/&gt;&lt;lineCharCount val=&quot;48&quot;/&gt;&lt;lineCharCount val=&quot;11&quot;/&gt;&lt;lineCharCount val=&quot;45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veda_vyuka\granty_projekty\e-biochemie\prezentace\vyuka\zakladni_vysetreni_moce_pptx\audio\947519041.mp3"/>
  <p:tag name="PPSNARRATION" val="10,2054754430,Q:\veda_vyuka\granty_projekty\e-biochemie\prezentace\vyuka\zakladni_vysetreni_moce2_pptx\Media.ppc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Z26ee4Fwwtu2WRx0kiuu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W4D9ByW1EkqRUtdhsHk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iS9DI1m6N6g451A5t7Au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veda_vyuka\granty_projekty\e-biochemie\prezentace\vyuka\zakladni_vysetreni_moce_pptx\audio\98632268.mp3"/>
  <p:tag name="PPSNARRATION" val="11,2054754430,Q:\veda_vyuka\granty_projekty\e-biochemie\prezentace\vyuka\zakladni_vysetreni_moce2_pptx\Media.ppcx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2&quot;/&gt;&lt;lineCharCount val=&quot;28&quot;/&gt;&lt;lineCharCount val=&quot;1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veda_vyuka\granty_projekty\e-biochemie\prezentace\vyuka\zakladni_vysetreni_moce_pptx\audio\410771595.mp3"/>
  <p:tag name="PPSNARRATION" val="12,2054754430,Q:\veda_vyuka\granty_projekty\e-biochemie\prezentace\vyuka\zakladni_vysetreni_moce2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wYbcOQokmrsuhGZTHgSAn"/>
  <p:tag name="PPSNARRATION" val="3,2054754430,Q:\veda_vyuka\granty_projekty\e-biochemie\prezentace\vyuka\zakladni_vysetreni_moce2_pptx\Media.ppcx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ub8h8I2wVGSywrvXd3kl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m7s7vBdp5CGUf7KS9j3z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5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veda_vyuka\granty_projekty\e-biochemie\prezentace\vyuka\zakladni_vysetreni_moce_pptx\audio\857875263.mp3"/>
  <p:tag name="PPSNARRATION" val="13,2054754430,Q:\veda_vyuka\granty_projekty\e-biochemie\prezentace\vyuka\zakladni_vysetreni_moce2_pptx\Media.ppcx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56"/>
  <p:tag name="MMPROD_DELAY" val="0"/>
  <p:tag name="MMPROD_IS_H264" val="0"/>
  <p:tag name="MMPROD_FLV_FILE_PATH" val="Q:\veda_vyuka\granty_projekty\e-biochemie\prezentace\vyuka\zakladni_vysetreni_moce2_pptx\Assets\FLV_256_1_72136.flv"/>
  <p:tag name="MMPROD_DURATION" val="89022"/>
  <p:tag name="MMPROD_START_TIME" val="0"/>
  <p:tag name="MMPROD_STOP_TIME" val="87487"/>
  <p:tag name="MMPROD_FADE_EFFECT_IN" val="1"/>
  <p:tag name="MMPROD_FADE_EFFECT_OUT" val="1"/>
  <p:tag name="MMPROD_FADE_SPEED" val="1"/>
  <p:tag name="MMPROD_MUTE_AUDIO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5&quot;/&gt;&lt;lineCharCount val=&quot;46&quot;/&gt;&lt;lineCharCount val=&quot;14&quot;/&gt;&lt;lineCharCount val=&quot;47&quot;/&gt;&lt;lineCharCount val=&quot;29&quot;/&gt;&lt;lineCharCount val=&quot;41&quot;/&gt;&lt;lineCharCount val=&quot;18&quot;/&gt;&lt;lineCharCount val=&quot;28&quot;/&gt;&lt;lineCharCount val=&quot;29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Rs9xBAOKjP1et5MLe0A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12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770653-920B-42B8-A9D5-2178C47D08D2}&quot;/&gt;&lt;isInvalidForFieldText val=&quot;0&quot;/&gt;&lt;Image&gt;&lt;filename val=&quot;C:\Users\rajdl\AppData\Local\Temp\PR\data\asimages\{B3770653-920B-42B8-A9D5-2178C47D08D2}_13.png&quot;/&gt;&lt;left val=&quot;665&quot;/&gt;&lt;top val=&quot;245&quot;/&gt;&lt;width val=&quot;29&quot;/&gt;&lt;height val=&quot;68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723E83-11FA-42CD-B11A-A05706D32933}&quot;/&gt;&lt;isInvalidForFieldText val=&quot;0&quot;/&gt;&lt;Image&gt;&lt;filename val=&quot;C:\Users\rajdl\AppData\Local\Temp\PR\data\asimages\{19723E83-11FA-42CD-B11A-A05706D32933}_13.png&quot;/&gt;&lt;left val=&quot;665&quot;/&gt;&lt;top val=&quot;338&quot;/&gt;&lt;width val=&quot;29&quot;/&gt;&lt;height val=&quot;79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2054754430,Q:\veda_vyuka\granty_projekty\e-biochemie\prezentace\vyuka\zakladni_vysetreni_moce2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vjd7aGFynhAi1qSVq3iey"/>
  <p:tag name="PPSNARRATIONPROPS" val="Q:\veda_vyuka\granty_projekty\e-biochemie\prezentace\vyuka\preanalytika_moce.mp3"/>
  <p:tag name="PPSNARRATION" val="1,2054754430,Q:\veda_vyuka\granty_projekty\e-biochemie\prezentace\vyuka\zakladni_vysetreni_moce2_pptx\Media.ppcx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5&quot;/&gt;&lt;lineCharCount val=&quot;13&quot;/&gt;&lt;lineCharCount val=&quot;15&quot;/&gt;&lt;lineCharCount val=&quot;28&quot;/&gt;&lt;lineCharCount val=&quot;1&quot;/&gt;&lt;lineCharCount val=&quot;1&quot;/&gt;&lt;lineCharCount val=&quot;1&quot;/&gt;&lt;lineCharCount val=&quot;1&quot;/&gt;&lt;lineCharCount val=&quot;1&quot;/&gt;&lt;lineCharCount val=&quot;1&quot;/&gt;&lt;lineCharCount val=&quot;8&quot;/&gt;&lt;lineCharCount val=&quot;45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3&quot;/&gt;&lt;lineCharCount val=&quot;36&quot;/&gt;&lt;lineCharCount val=&quot;42&quot;/&gt;&lt;lineCharCount val=&quot;62&quot;/&gt;&lt;lineCharCount val=&quot;1&quot;/&gt;&lt;lineCharCount val=&quot;55&quot;/&gt;&lt;lineCharCount val=&quot;66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054754430,Q:\veda_vyuka\granty_projekty\e-biochemie\prezentace\vyuka\zakladni_vysetreni_moce2_pptx\Media.ppcx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8&quot;/&gt;&lt;lineCharCount val=&quot;48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&quot;/&gt;&lt;lineCharCount val=&quot;8&quot;/&gt;&lt;lineCharCount val=&quot;4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54754430,Q:\veda_vyuka\granty_projekty\e-biochemie\prezentace\vyuka\zakladni_vysetreni_moce2_pptx\Media.ppcx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8&quot;/&gt;&lt;lineCharCount val=&quot;42&quot;/&gt;&lt;lineCharCount val=&quot;23&quot;/&gt;&lt;lineCharCount val=&quot;42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5B85E4-3F27-4552-99B5-CC3AF8C4D068}&quot;/&gt;&lt;isInvalidForFieldText val=&quot;0&quot;/&gt;&lt;Image&gt;&lt;filename val=&quot;C:\Users\rajdl\AppData\Local\Temp\PR\data\asimages\{085B85E4-3F27-4552-99B5-CC3AF8C4D068}_16.png&quot;/&gt;&lt;left val=&quot;268&quot;/&gt;&lt;top val=&quot;307&quot;/&gt;&lt;width val=&quot;172&quot;/&gt;&lt;height val=&quot;361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2054754430,Q:\veda_vyuka\granty_projekty\e-biochemie\prezentace\vyuka\zakladni_vysetreni_moce2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9&quot;/&gt;&lt;lineCharCount val=&quot;36&quot;/&gt;&lt;lineCharCount val=&quot;29&quot;/&gt;&lt;lineCharCount val=&quot;19&quot;/&gt;&lt;lineCharCount val=&quot;42&quot;/&gt;&lt;lineCharCount val=&quot;13&quot;/&gt;&lt;lineCharCount val=&quot;34&quot;/&gt;&lt;lineCharCount val=&quot;65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054754430,Q:\veda_vyuka\granty_projekty\e-biochemie\prezentace\vyuka\zakladni_vysetreni_moce2_pptx\Media.ppcx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9C5EAC-3CBA-47D9-8708-9984087BBBA5}&quot;/&gt;&lt;isInvalidForFieldText val=&quot;0&quot;/&gt;&lt;Image&gt;&lt;filename val=&quot;C:\Users\rajdl\AppData\Local\Temp\PR\data\asimages\{579C5EAC-3CBA-47D9-8708-9984087BBBA5}_18.png&quot;/&gt;&lt;left val=&quot;22&quot;/&gt;&lt;top val=&quot;313&quot;/&gt;&lt;width val=&quot;40&quot;/&gt;&lt;height val=&quot;28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7"/>
  <p:tag name="MMPROD_DELAY" val="-1"/>
  <p:tag name="MMPROD_IS_H264" val="0"/>
  <p:tag name="MMPROD_FLV_FILE_PATH" val="Q:\veda_vyuka\granty_projekty\e-biochemie\prezentace\vyuka\zakladni_vysetreni_moce2_pptx\Assets\143_1_267_1_27942.flv"/>
  <p:tag name="MMPROD_DURATION" val="108775"/>
  <p:tag name="MMPROD_START_TIME" val="0"/>
  <p:tag name="MMPROD_STOP_TIME" val="108775"/>
  <p:tag name="MMPROD_FADE_EFFECT_IN" val="0"/>
  <p:tag name="MMPROD_FADE_EFFECT_OUT" val="0"/>
  <p:tag name="MMPROD_FADE_SPEED" val="1"/>
  <p:tag name="MMPROD_MUTE_AUDIO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054754430,Q:\veda_vyuka\granty_projekty\e-biochemie\prezentace\vyuka\zakladni_vysetreni_moce2_pptx\Media.ppcx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3&quot;/&gt;&lt;lineCharCount val=&quot;17&quot;/&gt;&lt;lineCharCount val=&quot;13&quot;/&gt;&lt;lineCharCount val=&quot;16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F5866A-4F42-45FD-AB90-69C281447A47}&quot;/&gt;&lt;isInvalidForFieldText val=&quot;0&quot;/&gt;&lt;Image&gt;&lt;filename val=&quot;C:\Users\rajdl\AppData\Local\Temp\PR\data\asimages\{B5F5866A-4F42-45FD-AB90-69C281447A47}_19.png&quot;/&gt;&lt;left val=&quot;320&quot;/&gt;&lt;top val=&quot;207&quot;/&gt;&lt;width val=&quot;357&quot;/&gt;&lt;height val=&quot;267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054754430,Q:\veda_vyuka\granty_projekty\e-biochemie\prezentace\vyuka\zakladni_vysetreni_moce2_pptx\Media.ppcx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8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0&quot;/&gt;&lt;lineCharCount val=&quot;22&quot;/&gt;&lt;lineCharCount val=&quot;8&quot;/&gt;&lt;lineCharCount val=&quot;23&quot;/&gt;&lt;lineCharCount val=&quot;9&quot;/&gt;&lt;lineCharCount val=&quot;25&quot;/&gt;&lt;lineCharCount val=&quot;9&quot;/&gt;&lt;lineCharCount val=&quot;25&quot;/&gt;&lt;lineCharCount val=&quot;9&quot;/&gt;&lt;lineCharCount val=&quot;19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9F2EB9-D56A-4006-96C9-643C2A92BB8E}&quot;/&gt;&lt;isInvalidForFieldText val=&quot;0&quot;/&gt;&lt;Image&gt;&lt;filename val=&quot;C:\Users\rajdl\AppData\Local\Temp\PR\data\asimages\{F99F2EB9-D56A-4006-96C9-643C2A92BB8E}_20.png&quot;/&gt;&lt;left val=&quot;393&quot;/&gt;&lt;top val=&quot;83&quot;/&gt;&lt;width val=&quot;324&quot;/&gt;&lt;height val=&quot;243&quot;/&gt;&lt;hasText val=&quot;1&quot;/&gt;&lt;/Image&gt;&lt;/ThreeDShape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A4EAC4-9432-4351-B8E9-627FE7C89C7C}&quot;/&gt;&lt;isInvalidForFieldText val=&quot;0&quot;/&gt;&lt;Image&gt;&lt;filename val=&quot;C:\Users\rajdl\AppData\Local\Temp\PR\data\asimages\{DDA4EAC4-9432-4351-B8E9-627FE7C89C7C}_20.png&quot;/&gt;&lt;left val=&quot;280&quot;/&gt;&lt;top val=&quot;202&quot;/&gt;&lt;width val=&quot;324&quot;/&gt;&lt;height val=&quot;243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A08DA7-F0DA-4820-ACB1-635FF70293A7}&quot;/&gt;&lt;isInvalidForFieldText val=&quot;0&quot;/&gt;&lt;Image&gt;&lt;filename val=&quot;C:\Users\rajdl\AppData\Local\Temp\PR\data\asimages\{3AA08DA7-F0DA-4820-ACB1-635FF70293A7}_20.png&quot;/&gt;&lt;left val=&quot;450&quot;/&gt;&lt;top val=&quot;269&quot;/&gt;&lt;width val=&quot;267&quot;/&gt;&lt;height val=&quot;26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054754430,Q:\veda_vyuka\granty_projekty\e-biochemie\prezentace\vyuka\zakladni_vysetreni_moce2_pptx\Media.ppcx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A140A4-99D2-4279-9F2E-3C9C79E6EF98}&quot;/&gt;&lt;isInvalidForFieldText val=&quot;0&quot;/&gt;&lt;Image&gt;&lt;filename val=&quot;C:\Users\rajdl\AppData\Local\Temp\PR\data\asimages\{B0A140A4-99D2-4279-9F2E-3C9C79E6EF98}_21.png&quot;/&gt;&lt;left val=&quot;396&quot;/&gt;&lt;top val=&quot;114&quot;/&gt;&lt;width val=&quot;324&quot;/&gt;&lt;height val=&quot;24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9C9842-FEBF-4617-B320-9F96EFC2FA92}&quot;/&gt;&lt;isInvalidForFieldText val=&quot;0&quot;/&gt;&lt;Image&gt;&lt;filename val=&quot;C:\Users\rajdl\AppData\Local\Temp\PR\data\asimages\{BB9C9842-FEBF-4617-B320-9F96EFC2FA92}_21.png&quot;/&gt;&lt;left val=&quot;393&quot;/&gt;&lt;top val=&quot;293&quot;/&gt;&lt;width val=&quot;324&quot;/&gt;&lt;height val=&quot;243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1&quot;/&gt;&lt;lineCharCount val=&quot;13&quot;/&gt;&lt;lineCharCount val=&quot;10&quot;/&gt;&lt;lineCharCount val=&quot;18&quot;/&gt;&lt;lineCharCount val=&quot;9&quot;/&gt;&lt;lineCharCount val=&quot;27&quot;/&gt;&lt;lineCharCount val=&quot;15&quot;/&gt;&lt;lineCharCount val=&quot;10&quot;/&gt;&lt;lineCharCount val=&quot;18&quot;/&gt;&lt;lineCharCount val=&quot;18&quot;/&gt;&lt;lineCharCount val=&quot;20&quot;/&gt;&lt;lineCharCount val=&quot;15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D5E9ADE-2EA2-4EBB-8DC7-F45C8E69F14B}&quot;/&gt;&lt;isInvalidForFieldText val=&quot;0&quot;/&gt;&lt;Image&gt;&lt;filename val=&quot;C:\Users\rajdl\AppData\Local\Temp\PR\data\asimages\{2D5E9ADE-2EA2-4EBB-8DC7-F45C8E69F14B}_21.png&quot;/&gt;&lt;left val=&quot;393&quot;/&gt;&lt;top val=&quot;381&quot;/&gt;&lt;width val=&quot;31&quot;/&gt;&lt;height val=&quot;31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1782456A-8BCF-4A58-B2C5-657CAD1D712D}&quot;/&gt;&lt;isInvalidForFieldText val=&quot;0&quot;/&gt;&lt;Image&gt;&lt;filename val=&quot;C:\Users\rajdl\AppData\Local\Temp\PR\data\asimages\{1782456A-8BCF-4A58-B2C5-657CAD1D712D}_21.png&quot;/&gt;&lt;left val=&quot;343&quot;/&gt;&lt;top val=&quot;214&quot;/&gt;&lt;width val=&quot;31&quot;/&gt;&lt;height val=&quot;31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054754430,Q:\veda_vyuka\granty_projekty\e-biochemie\prezentace\vyuka\zakladni_vysetreni_moce2_pptx\Media.ppcx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2&quot;/&gt;&lt;lineCharCount val=&quot;8&quot;/&gt;&lt;lineCharCount val=&quot;29&quot;/&gt;&lt;lineCharCount val=&quot;25&quot;/&gt;&lt;lineCharCount val=&quot;9&quot;/&gt;&lt;lineCharCount val=&quot;27&quot;/&gt;&lt;lineCharCount val=&quot;12&quot;/&gt;&lt;lineCharCount val=&quot;24&quot;/&gt;&lt;lineCharCount val=&quot;7&quot;/&gt;&lt;lineCharCount val=&quot;8&quot;/&gt;&lt;lineCharCount val=&quot;22&quot;/&gt;&lt;lineCharCount val=&quot;15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DB2338-D378-4D82-B3E2-50A69FBBB8B2}&quot;/&gt;&lt;isInvalidForFieldText val=&quot;0&quot;/&gt;&lt;Image&gt;&lt;filename val=&quot;C:\Users\rajdl\AppData\Local\Temp\PR\data\asimages\{C3DB2338-D378-4D82-B3E2-50A69FBBB8B2}_22.png&quot;/&gt;&lt;left val=&quot;429&quot;/&gt;&lt;top val=&quot;69&quot;/&gt;&lt;width val=&quot;253&quot;/&gt;&lt;height val=&quot;189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96B3D1-7490-4BB4-9B45-5671812A90F6}&quot;/&gt;&lt;isInvalidForFieldText val=&quot;0&quot;/&gt;&lt;Image&gt;&lt;filename val=&quot;C:\Users\rajdl\AppData\Local\Temp\PR\data\asimages\{F996B3D1-7490-4BB4-9B45-5671812A90F6}_22.png&quot;/&gt;&lt;left val=&quot;450&quot;/&gt;&lt;top val=&quot;221&quot;/&gt;&lt;width val=&quot;261&quot;/&gt;&lt;height val=&quot;196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A25F41-52DF-41F2-BDE3-61A79488B63E}&quot;/&gt;&lt;isInvalidForFieldText val=&quot;0&quot;/&gt;&lt;Image&gt;&lt;filename val=&quot;C:\Users\rajdl\AppData\Local\Temp\PR\data\asimages\{CEA25F41-52DF-41F2-BDE3-61A79488B63E}_22.png&quot;/&gt;&lt;left val=&quot;308&quot;/&gt;&lt;top val=&quot;338&quot;/&gt;&lt;width val=&quot;261&quot;/&gt;&lt;height val=&quot;195&quot;/&gt;&lt;hasText val=&quot;1&quot;/&gt;&lt;/Image&gt;&lt;/ThreeDShape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054754430,Q:\veda_vyuka\granty_projekty\e-biochemie\prezentace\vyuka\zakladni_vysetreni_moce2_pptx\Media.ppcx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5&quot;/&gt;&lt;lineCharCount val=&quot;12&quot;/&gt;&lt;lineCharCount val=&quot;21&quot;/&gt;&lt;lineCharCount val=&quot;7&quot;/&gt;&lt;lineCharCount val=&quot;15&quot;/&gt;&lt;lineCharCount val=&quot;17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C5046E-73C6-45DC-B056-2C0185B11598}&quot;/&gt;&lt;isInvalidForFieldText val=&quot;0&quot;/&gt;&lt;Image&gt;&lt;filename val=&quot;C:\Users\rajdl\AppData\Local\Temp\PR\data\asimages\{52C5046E-73C6-45DC-B056-2C0185B11598}_23.png&quot;/&gt;&lt;left val=&quot;377&quot;/&gt;&lt;top val=&quot;111&quot;/&gt;&lt;width val=&quot;324&quot;/&gt;&lt;height val=&quot;213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E05BD4-7102-4B3D-828D-3935A0FAC242}&quot;/&gt;&lt;isInvalidForFieldText val=&quot;0&quot;/&gt;&lt;Image&gt;&lt;filename val=&quot;C:\Users\rajdl\AppData\Local\Temp\PR\data\asimages\{B6E05BD4-7102-4B3D-828D-3935A0FAC242}_23.png&quot;/&gt;&lt;left val=&quot;377&quot;/&gt;&lt;top val=&quot;298&quot;/&gt;&lt;width val=&quot;201&quot;/&gt;&lt;height val=&quot;230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054754430,Q:\veda_vyuka\granty_projekty\e-biochemie\prezentace\vyuka\zakladni_vysetreni_moce2_pptx\Media.ppcx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8&quot;/&gt;&lt;lineCharCount val=&quot;41&quot;/&gt;&lt;lineCharCount val=&quot;15&quot;/&gt;&lt;lineCharCount val=&quot;17&quot;/&gt;&lt;lineCharCount val=&quot;19&quot;/&gt;&lt;lineCharCount val=&quot;2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3&quot;/&gt;&lt;lineCharCount val=&quot;13&quot;/&gt;&lt;lineCharCount val=&quot;14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IdJC4AG6Ld9m793spvoip"/>
  <p:tag name="PPSNARRATION" val="4,2054754430,Q:\veda_vyuka\granty_projekty\e-biochemie\prezentace\vyuka\zakladni_vysetreni_moce2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SmartArtElem id=&quot;{0BDBF879-7192-4545-A452-4F4F4B4D8804}&quot;&gt;&lt;left val=&quot;36&quot;/&gt;&lt;top val=&quot;118&quot;/&gt;&lt;width val=&quot;651&quot;/&gt;&lt;height val=&quot;208&quot;/&gt;&lt;Image&gt;&lt;filename val=&quot;C:\Users\rajdl\AppData\Local\Temp\PR\data\asimages\{0AD5BBC6-192B-494D-A2C9-2A16DA30C8A1}_1.png&quot;/&gt;&lt;left val=&quot;36&quot;/&gt;&lt;top val=&quot;126&quot;/&gt;&lt;width val=&quot;651&quot;/&gt;&lt;height val=&quot;181&quot;/&gt;&lt;hasText val=&quot;1&quot;/&gt;&lt;/Image&gt;&lt;Image&gt;&lt;filename val=&quot;C:\Users\rajdl\AppData\Local\Temp\PR\data\asimages\{7ACAB2F5-824B-4CC2-B6C5-10056871E8E8}_1.png&quot;/&gt;&lt;left val=&quot;150&quot;/&gt;&lt;top val=&quot;118&quot;/&gt;&lt;width val=&quot;421&quot;/&gt;&lt;height val=&quot;208&quot;/&gt;&lt;hasText val=&quot;1&quot;/&gt;&lt;/Image&gt;&lt;/SmartArtElem&gt;&lt;SmartArtElem id=&quot;{BA3FF18E-91C8-4027-A111-14C032B3A70F}&quot;&gt;&lt;left val=&quot;198&quot;/&gt;&lt;top val=&quot;304&quot;/&gt;&lt;width val=&quot;327&quot;/&gt;&lt;height val=&quot;181&quot;/&gt;&lt;Image&gt;&lt;filename val=&quot;C:\Users\rajdl\AppData\Local\Temp\PR\data\asimages\{C916594D-3DF7-48B8-82AC-224C945BE8A3}_1.png&quot;/&gt;&lt;left val=&quot;198&quot;/&gt;&lt;top val=&quot;304&quot;/&gt;&lt;width val=&quot;327&quot;/&gt;&lt;height val=&quot;181&quot;/&gt;&lt;hasText val=&quot;1&quot;/&gt;&lt;/Image&gt;&lt;Image&gt;&lt;filename val=&quot;C:\Users\rajdl\AppData\Local\Temp\PR\data\asimages\{1C07B1D0-43BF-4DCB-935A-BEDA40045FE0}_1.png&quot;/&gt;&lt;left val=&quot;198&quot;/&gt;&lt;top val=&quot;305&quot;/&gt;&lt;width val=&quot;325&quot;/&gt;&lt;height val=&quot;178&quot;/&gt;&lt;hasText val=&quot;1&quot;/&gt;&lt;/Image&gt;&lt;/SmartArtElem&gt;&lt;/SmartArt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EKjTah256QVzxLcEEah1"/>
  <p:tag name="PPSNARRATIONPROPS" val="H:\veda_vyuka\granty_projekty\e-biochemie\prezentace\vyuka\zakladni_indikace.mp3"/>
  <p:tag name="PPSNARRATION" val="2,2054754430,Q:\veda_vyuka\granty_projekty\e-biochemie\prezentace\vyuka\zakladni_vysetreni_moce2_pptx\Media.ppc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RCcoclT0iMK7rsSKswsR"/>
  <p:tag name="MMPROD_DELAY" val="0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vpiJ386ChoEp7CyKvBkH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C6Izm7sXM3JlA6M6siLTF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s1lfcH1RwdbTiz9G0EFu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3wwLE2jyNq7Kfy1RgfKc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duwiBKf000xYOJq3ZxY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LykBF9npK8JV6ih8JIOy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JIAc7PcLEeIFrWbGWBRA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N2Ir9UfP9RkEOB1t1xdY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drQlW3MdGPQRUxuGGiwP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kN7zFsAknhoiPgAOXc3W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NWHuZkRVsEqm63dnnjCm"/>
  <p:tag name="PRESENTER_SHAPETEXTINFO" val="&lt;ShapeTextInfo&gt;&lt;TableIndex row=&quot;-1&quot; col=&quot;-1&quot;&gt;&lt;linesCount val=&quot;2&quot;/&gt;&lt;lineCharCount val=&quot;11&quot;/&gt;&lt;lineCharCount val=&quot;8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Rs9xBAOKjP1et5MLe0A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Ig41ucPnT0KIKf3ygKv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OLHNoI0sRGRzKTsz5BU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57"/>
  <p:tag name="MMPROD_DELAY" val="0"/>
  <p:tag name="MMPROD_IS_H264" val="0"/>
  <p:tag name="MMPROD_FLV_FILE_PATH" val="Q:\veda_vyuka\granty_projekty\e-biochemie\prezentace\vyuka\zakladni_vysetreni_moce2_pptx\Assets\FLV_257_1_56992.flv"/>
  <p:tag name="MMPROD_DURATION" val="204817"/>
  <p:tag name="MMPROD_START_TIME" val="0"/>
  <p:tag name="MMPROD_STOP_TIME" val="204762"/>
  <p:tag name="MMPROD_FADE_EFFECT_IN" val="0"/>
  <p:tag name="MMPROD_FADE_EFFECT_OUT" val="0"/>
  <p:tag name="MMPROD_FADE_SPEED" val="1"/>
  <p:tag name="MMPROD_MUTE_AUDIO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054754430,Q:\veda_vyuka\granty_projekty\e-biochemie\prezentace\vyuka\zakladni_vysetreni_moce2_pptx\Media.ppc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&quot;/&gt;&lt;lineCharCount val=&quot;1&quot;/&gt;&lt;lineCharCount val=&quot;1&quot;/&gt;&lt;lineCharCount val=&quot;6&quot;/&gt;&lt;lineCharCount val=&quot;32&quot;/&gt;&lt;lineCharCount val=&quot;7&quot;/&gt;&lt;lineCharCount val=&quot;39&quot;/&gt;&lt;lineCharCount val=&quot;4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1&quot; col=&quot;4&quot;&gt;&lt;linesCount val=&quot;0&quot;/&gt;&lt;/TableIndex&gt;&lt;TableIndex row=&quot;1&quot; col=&quot;5&quot;&gt;&lt;linesCount val=&quot;0&quot;/&gt;&lt;/TableIndex&gt;&lt;TableIndex row=&quot;1&quot; col=&quot;6&quot;&gt;&lt;linesCount val=&quot;0&quot;/&gt;&lt;/TableIndex&gt;&lt;TableIndex row=&quot;1&quot; col=&quot;7&quot;&gt;&lt;linesCount val=&quot;0&quot;/&gt;&lt;/TableIndex&gt;&lt;TableIndex row=&quot;1&quot; col=&quot;8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054754430,Q:\veda_vyuka\granty_projekty\e-biochemie\prezentace\vyuka\zakladni_vysetreni_moce2_pptx\Media.ppcx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1&quot;/&gt;&lt;lineCharCount val=&quot;15&quot;/&gt;&lt;lineCharCount val=&quot;28&quot;/&gt;&lt;lineCharCount val=&quot;38&quot;/&gt;&lt;lineCharCount val=&quot;19&quot;/&gt;&lt;lineCharCount val=&quot;30&quot;/&gt;&lt;lineCharCount val=&quot;4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3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6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3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6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054754430,Q:\veda_vyuka\granty_projekty\e-biochemie\prezentace\vyuka\zakladni_vysetreni_moce2_pptx\Media.ppc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&quot;/&gt;&lt;lineCharCount val=&quot;15&quot;/&gt;&lt;lineCharCount val=&quot;31&quot;/&gt;&lt;lineCharCount val=&quot;10&quot;/&gt;&lt;lineCharCount val=&quot;29&quot;/&gt;&lt;lineCharCount val=&quot;35&quot;/&gt;&lt;lineCharCount val=&quot;30&quot;/&gt;&lt;lineCharCount val=&quot;3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veda_vyuka\granty_projekty\e-biochemie\prezentace\vyuka\zakladni_vysetreni_moce_pptx\audio\1476776284.mp3"/>
  <p:tag name="PPSNARRATION" val="8,2054754430,Q:\veda_vyuka\granty_projekty\e-biochemie\prezentace\vyuka\zakladni_vysetreni_moce2_pptx\Media.ppcx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heme/theme1.xml><?xml version="1.0" encoding="utf-8"?>
<a:theme xmlns:a="http://schemas.openxmlformats.org/drawingml/2006/main" name="biohem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biohema_sablona</Template>
  <TotalTime>4272</TotalTime>
  <Words>4347</Words>
  <Application>Microsoft Office PowerPoint</Application>
  <PresentationFormat>Předvádění na obrazovce (4:3)</PresentationFormat>
  <Paragraphs>382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biohema_sablona</vt:lpstr>
      <vt:lpstr>Základní vyšetření moče </vt:lpstr>
      <vt:lpstr>Preanalytika</vt:lpstr>
      <vt:lpstr>Odběr vzorku</vt:lpstr>
      <vt:lpstr>Prezentace aplikace PowerPoint</vt:lpstr>
      <vt:lpstr>Vzhled a „prvotní dojem“</vt:lpstr>
      <vt:lpstr>Specifická hmotnost</vt:lpstr>
      <vt:lpstr>pH</vt:lpstr>
      <vt:lpstr>RTA, paradoxní acidurie</vt:lpstr>
      <vt:lpstr>Leukocyty, nitrity</vt:lpstr>
      <vt:lpstr>Proteinurie - úvod</vt:lpstr>
      <vt:lpstr>Proteinurie – princip měření</vt:lpstr>
      <vt:lpstr>Proteinurie - příčiny</vt:lpstr>
      <vt:lpstr>Krev</vt:lpstr>
      <vt:lpstr>Glukóza</vt:lpstr>
      <vt:lpstr>Ketolátky – úvod, princip stanovení</vt:lpstr>
      <vt:lpstr>Ketolátky - použití</vt:lpstr>
      <vt:lpstr>Bilirubin, urobilinogen</vt:lpstr>
      <vt:lpstr>Močový sediment</vt:lpstr>
      <vt:lpstr>Erytrocyty</vt:lpstr>
      <vt:lpstr>Leukocyty, bakterie, kvasinky, paraziti</vt:lpstr>
      <vt:lpstr>Epitelie</vt:lpstr>
      <vt:lpstr>Válce</vt:lpstr>
      <vt:lpstr>Krystaly</vt:lpstr>
      <vt:lpstr>Souhrn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rajdl</dc:creator>
  <cp:lastModifiedBy>Dan Rajdl</cp:lastModifiedBy>
  <cp:revision>264</cp:revision>
  <cp:lastPrinted>2012-08-01T08:11:47Z</cp:lastPrinted>
  <dcterms:created xsi:type="dcterms:W3CDTF">2012-02-29T08:19:24Z</dcterms:created>
  <dcterms:modified xsi:type="dcterms:W3CDTF">2012-11-20T11:31:00Z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1ehBP4XM1STb_QwYA4d9hl0PhwU4ud80Zc-if0xVcDeA</vt:lpwstr>
  </property>
  <property fmtid="{D5CDD505-2E9C-101B-9397-08002B2CF9AE}" pid="3" name="Google.Documents.RevisionId">
    <vt:lpwstr>09696243629781241537</vt:lpwstr>
  </property>
  <property fmtid="{D5CDD505-2E9C-101B-9397-08002B2CF9AE}" pid="4" name="Google.Documents.PluginVersion">
    <vt:lpwstr>2.0.2662.553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false</vt:lpwstr>
  </property>
</Properties>
</file>