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3" r:id="rId1"/>
  </p:sldMasterIdLst>
  <p:sldIdLst>
    <p:sldId id="256" r:id="rId2"/>
    <p:sldId id="260" r:id="rId3"/>
    <p:sldId id="263" r:id="rId4"/>
    <p:sldId id="271" r:id="rId5"/>
    <p:sldId id="259" r:id="rId6"/>
    <p:sldId id="264" r:id="rId7"/>
    <p:sldId id="268" r:id="rId8"/>
    <p:sldId id="266" r:id="rId9"/>
    <p:sldId id="272" r:id="rId10"/>
    <p:sldId id="262" r:id="rId11"/>
    <p:sldId id="273" r:id="rId12"/>
    <p:sldId id="270" r:id="rId13"/>
    <p:sldId id="281" r:id="rId14"/>
    <p:sldId id="282" r:id="rId15"/>
    <p:sldId id="283" r:id="rId16"/>
    <p:sldId id="293" r:id="rId17"/>
    <p:sldId id="296" r:id="rId18"/>
    <p:sldId id="290" r:id="rId19"/>
    <p:sldId id="291" r:id="rId20"/>
    <p:sldId id="285" r:id="rId21"/>
    <p:sldId id="287" r:id="rId22"/>
    <p:sldId id="306" r:id="rId23"/>
    <p:sldId id="308" r:id="rId24"/>
    <p:sldId id="310" r:id="rId25"/>
    <p:sldId id="311" r:id="rId26"/>
    <p:sldId id="297" r:id="rId27"/>
    <p:sldId id="298" r:id="rId28"/>
    <p:sldId id="299" r:id="rId29"/>
    <p:sldId id="300" r:id="rId30"/>
    <p:sldId id="302" r:id="rId31"/>
    <p:sldId id="301" r:id="rId32"/>
    <p:sldId id="294" r:id="rId33"/>
    <p:sldId id="309" r:id="rId34"/>
    <p:sldId id="303" r:id="rId35"/>
    <p:sldId id="305" r:id="rId36"/>
    <p:sldId id="304" r:id="rId37"/>
    <p:sldId id="307" r:id="rId38"/>
    <p:sldId id="312" r:id="rId39"/>
    <p:sldId id="313" r:id="rId40"/>
    <p:sldId id="314" r:id="rId41"/>
    <p:sldId id="315" r:id="rId42"/>
    <p:sldId id="316" r:id="rId43"/>
    <p:sldId id="317" r:id="rId44"/>
    <p:sldId id="319" r:id="rId45"/>
    <p:sldId id="318" r:id="rId46"/>
    <p:sldId id="320" r:id="rId47"/>
    <p:sldId id="321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lcova Marie" initials="SM" lastIdx="0" clrIdx="0">
    <p:extLst>
      <p:ext uri="{19B8F6BF-5375-455C-9EA6-DF929625EA0E}">
        <p15:presenceInfo xmlns:p15="http://schemas.microsoft.com/office/powerpoint/2012/main" userId="S-1-5-21-71462306-1090664017-1453867065-18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1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38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361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693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178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803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48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5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77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192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433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091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233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5/4/2023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789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8872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Kazuistiky – dle dg. 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M. Šolcová</a:t>
            </a:r>
            <a:r>
              <a:rPr lang="cs-CZ" b="1" smtClean="0"/>
              <a:t>, 3-4/23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79454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Amoniak – „nejaterní“ příčina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586037" y="2374106"/>
            <a:ext cx="7019925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9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Závěr: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1883664"/>
            <a:ext cx="10543658" cy="4334256"/>
          </a:xfrm>
        </p:spPr>
        <p:txBody>
          <a:bodyPr>
            <a:normAutofit lnSpcReduction="10000"/>
          </a:bodyPr>
          <a:lstStyle/>
          <a:p>
            <a:pPr lvl="0"/>
            <a:r>
              <a:rPr lang="cs-CZ" b="1" dirty="0">
                <a:solidFill>
                  <a:srgbClr val="00B0F0"/>
                </a:solidFill>
              </a:rPr>
              <a:t>Konzultuje jiné příčiny zvýšení amoniaku (není-li jaterní selhání) – viz web ÚKBH. </a:t>
            </a:r>
            <a:endParaRPr lang="cs-CZ" dirty="0">
              <a:solidFill>
                <a:srgbClr val="00B0F0"/>
              </a:solidFill>
            </a:endParaRPr>
          </a:p>
          <a:p>
            <a:r>
              <a:rPr lang="cs-CZ" b="1" dirty="0" err="1"/>
              <a:t>Hyperamonémii</a:t>
            </a:r>
            <a:r>
              <a:rPr lang="cs-CZ" dirty="0"/>
              <a:t> můžeme nalézt u jaterní cirhózy (především s portální hypertenzí, krvácením do GIT, při zvýšeném příjmu bílkovin a alkoholu), u akutního jaterního selhání (při akutní virové hepatitidě, pravostranném srdečním selhání, toxické hepatitidě při otravě paracetamolem, muchomůrkou zelenou, organofosfáty, </a:t>
            </a:r>
            <a:r>
              <a:rPr lang="cs-CZ" b="1" dirty="0"/>
              <a:t>medikamentózně</a:t>
            </a:r>
            <a:r>
              <a:rPr lang="cs-CZ" dirty="0"/>
              <a:t> navozené toxické hepatitidě při </a:t>
            </a:r>
            <a:r>
              <a:rPr lang="cs-CZ" b="1" dirty="0">
                <a:solidFill>
                  <a:srgbClr val="FFC000"/>
                </a:solidFill>
              </a:rPr>
              <a:t>léčbě</a:t>
            </a:r>
            <a:r>
              <a:rPr lang="cs-CZ" b="1" dirty="0"/>
              <a:t> </a:t>
            </a:r>
            <a:r>
              <a:rPr lang="cs-CZ" u="sng" dirty="0" err="1"/>
              <a:t>tricyklickými</a:t>
            </a:r>
            <a:r>
              <a:rPr lang="cs-CZ" u="sng" dirty="0"/>
              <a:t> antidepresivy, </a:t>
            </a:r>
            <a:r>
              <a:rPr lang="cs-CZ" u="sng" dirty="0" err="1"/>
              <a:t>halotanem</a:t>
            </a:r>
            <a:r>
              <a:rPr lang="cs-CZ" u="sng" dirty="0"/>
              <a:t>), při </a:t>
            </a:r>
            <a:r>
              <a:rPr lang="cs-CZ" u="sng" dirty="0" err="1"/>
              <a:t>vysokodávkové</a:t>
            </a:r>
            <a:r>
              <a:rPr lang="cs-CZ" u="sng" dirty="0"/>
              <a:t> chemoterap</a:t>
            </a:r>
            <a:r>
              <a:rPr lang="cs-CZ" dirty="0"/>
              <a:t>ii, u </a:t>
            </a:r>
            <a:r>
              <a:rPr lang="cs-CZ" b="1" dirty="0">
                <a:solidFill>
                  <a:srgbClr val="FFC000"/>
                </a:solidFill>
              </a:rPr>
              <a:t>mnohočetného myelomu</a:t>
            </a:r>
            <a:r>
              <a:rPr lang="cs-CZ" dirty="0"/>
              <a:t> (především s meningeálním postižením), </a:t>
            </a:r>
            <a:r>
              <a:rPr lang="cs-CZ" dirty="0" err="1"/>
              <a:t>Reyova</a:t>
            </a:r>
            <a:r>
              <a:rPr lang="cs-CZ" dirty="0"/>
              <a:t> syndromu, při léčbě </a:t>
            </a:r>
            <a:r>
              <a:rPr lang="cs-CZ" dirty="0" err="1"/>
              <a:t>valproátem</a:t>
            </a:r>
            <a:r>
              <a:rPr lang="cs-CZ" dirty="0"/>
              <a:t> (hlavně u dětí v kombinaci s jinými </a:t>
            </a:r>
            <a:r>
              <a:rPr lang="cs-CZ" b="1" u="sng" dirty="0"/>
              <a:t>antiepileptik</a:t>
            </a:r>
            <a:r>
              <a:rPr lang="cs-CZ" u="sng" dirty="0"/>
              <a:t>y</a:t>
            </a:r>
            <a:r>
              <a:rPr lang="cs-CZ" dirty="0"/>
              <a:t>), při recidivující a chronické </a:t>
            </a:r>
            <a:r>
              <a:rPr lang="cs-CZ" b="1" dirty="0">
                <a:solidFill>
                  <a:srgbClr val="FFC000"/>
                </a:solidFill>
              </a:rPr>
              <a:t>močové infekci</a:t>
            </a:r>
            <a:r>
              <a:rPr lang="cs-CZ" dirty="0">
                <a:solidFill>
                  <a:srgbClr val="FFC000"/>
                </a:solidFill>
              </a:rPr>
              <a:t> </a:t>
            </a:r>
            <a:r>
              <a:rPr lang="cs-CZ" dirty="0"/>
              <a:t>způsobené baktériemi štěpícími ureu (např. Proteus </a:t>
            </a:r>
            <a:r>
              <a:rPr lang="cs-CZ" dirty="0" err="1"/>
              <a:t>mirabilis</a:t>
            </a:r>
            <a:r>
              <a:rPr lang="cs-CZ" dirty="0"/>
              <a:t>), u </a:t>
            </a:r>
            <a:r>
              <a:rPr lang="cs-CZ" b="1" dirty="0"/>
              <a:t>závažného </a:t>
            </a:r>
            <a:r>
              <a:rPr lang="cs-CZ" b="1" dirty="0">
                <a:solidFill>
                  <a:srgbClr val="FFC000"/>
                </a:solidFill>
              </a:rPr>
              <a:t>svalového postižení</a:t>
            </a:r>
            <a:r>
              <a:rPr lang="cs-CZ" dirty="0">
                <a:solidFill>
                  <a:srgbClr val="FFC000"/>
                </a:solidFill>
              </a:rPr>
              <a:t> </a:t>
            </a:r>
            <a:r>
              <a:rPr lang="cs-CZ" dirty="0"/>
              <a:t>(těžkého myxedému, generalizovaných křečí), vzácněji jako vrozenou enzymatickou poruchu.</a:t>
            </a:r>
          </a:p>
          <a:p>
            <a:r>
              <a:rPr lang="cs-CZ" b="1" dirty="0"/>
              <a:t>Závěr:</a:t>
            </a:r>
            <a:r>
              <a:rPr lang="cs-CZ" dirty="0"/>
              <a:t> </a:t>
            </a:r>
            <a:r>
              <a:rPr lang="cs-CZ" dirty="0" err="1">
                <a:solidFill>
                  <a:srgbClr val="FFC000"/>
                </a:solidFill>
              </a:rPr>
              <a:t>interf</a:t>
            </a:r>
            <a:r>
              <a:rPr lang="cs-CZ" dirty="0">
                <a:solidFill>
                  <a:srgbClr val="FFC000"/>
                </a:solidFill>
              </a:rPr>
              <a:t>. léku </a:t>
            </a:r>
            <a:r>
              <a:rPr lang="cs-CZ" dirty="0"/>
              <a:t>na astma – </a:t>
            </a:r>
            <a:r>
              <a:rPr lang="cs-CZ" dirty="0" err="1"/>
              <a:t>glykopyronium</a:t>
            </a:r>
            <a:r>
              <a:rPr lang="cs-CZ" dirty="0"/>
              <a:t> bromid = kvartérní amoniová sůl  v inhalaci (t1/2 = 57 h) – klin. studie (při hospitalizaci nepodáváno</a:t>
            </a:r>
            <a:r>
              <a:rPr lang="cs-CZ" dirty="0" smtClean="0"/>
              <a:t>) ?</a:t>
            </a:r>
          </a:p>
          <a:p>
            <a:r>
              <a:rPr lang="cs-CZ" dirty="0" smtClean="0"/>
              <a:t>Dle Propouštěcí zprávy: </a:t>
            </a:r>
            <a:r>
              <a:rPr lang="cs-CZ" dirty="0" err="1" smtClean="0">
                <a:solidFill>
                  <a:srgbClr val="00B050"/>
                </a:solidFill>
              </a:rPr>
              <a:t>hepatální</a:t>
            </a:r>
            <a:r>
              <a:rPr lang="cs-CZ" dirty="0" smtClean="0">
                <a:solidFill>
                  <a:srgbClr val="00B050"/>
                </a:solidFill>
              </a:rPr>
              <a:t> encefalopatie, léčen: ATB, </a:t>
            </a:r>
            <a:r>
              <a:rPr lang="cs-CZ" dirty="0" err="1" smtClean="0">
                <a:solidFill>
                  <a:srgbClr val="00B050"/>
                </a:solidFill>
              </a:rPr>
              <a:t>laktulóza</a:t>
            </a:r>
            <a:r>
              <a:rPr lang="cs-CZ" dirty="0" smtClean="0">
                <a:solidFill>
                  <a:srgbClr val="00B050"/>
                </a:solidFill>
              </a:rPr>
              <a:t>, </a:t>
            </a:r>
            <a:r>
              <a:rPr lang="cs-CZ" dirty="0" err="1" smtClean="0">
                <a:solidFill>
                  <a:srgbClr val="00B050"/>
                </a:solidFill>
              </a:rPr>
              <a:t>thiamin</a:t>
            </a:r>
            <a:r>
              <a:rPr lang="cs-CZ" dirty="0" smtClean="0">
                <a:solidFill>
                  <a:srgbClr val="00B050"/>
                </a:solidFill>
              </a:rPr>
              <a:t>, vyšetřován met. </a:t>
            </a:r>
            <a:r>
              <a:rPr lang="cs-CZ" dirty="0" err="1" smtClean="0">
                <a:solidFill>
                  <a:srgbClr val="00B050"/>
                </a:solidFill>
              </a:rPr>
              <a:t>Fe</a:t>
            </a:r>
            <a:r>
              <a:rPr lang="cs-CZ" dirty="0" smtClean="0">
                <a:solidFill>
                  <a:srgbClr val="00B050"/>
                </a:solidFill>
              </a:rPr>
              <a:t>, </a:t>
            </a:r>
            <a:r>
              <a:rPr lang="cs-CZ" dirty="0" err="1" smtClean="0">
                <a:solidFill>
                  <a:srgbClr val="00B050"/>
                </a:solidFill>
              </a:rPr>
              <a:t>Cu</a:t>
            </a:r>
            <a:r>
              <a:rPr lang="cs-CZ" dirty="0" smtClean="0">
                <a:solidFill>
                  <a:srgbClr val="00B050"/>
                </a:solidFill>
              </a:rPr>
              <a:t>, porfyriny, odeslán na Pracovní lékařství.</a:t>
            </a:r>
            <a:endParaRPr lang="cs-CZ" dirty="0">
              <a:solidFill>
                <a:srgbClr val="00B05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287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Oboustranné kardiální selhání (více levostranné, anasarka)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953784" y="2366963"/>
            <a:ext cx="4284431" cy="342423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8750808" y="3227832"/>
            <a:ext cx="228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Proč není CK? </a:t>
            </a:r>
            <a:r>
              <a:rPr lang="cs-CZ" dirty="0" smtClean="0"/>
              <a:t>Vysvětlení: spíš nekróza jaterní b. při městnání v J (při </a:t>
            </a:r>
            <a:r>
              <a:rPr lang="cs-CZ" dirty="0" err="1" smtClean="0"/>
              <a:t>pravostr</a:t>
            </a:r>
            <a:r>
              <a:rPr lang="cs-CZ" dirty="0" smtClean="0"/>
              <a:t>. selhání srdce) x nebude svalová hypoxie při </a:t>
            </a:r>
            <a:r>
              <a:rPr lang="cs-CZ" dirty="0" err="1" smtClean="0"/>
              <a:t>levostr</a:t>
            </a:r>
            <a:r>
              <a:rPr lang="cs-CZ" dirty="0" smtClean="0"/>
              <a:t>. selhání?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354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Cystostomie</a:t>
            </a:r>
            <a:r>
              <a:rPr lang="cs-CZ" dirty="0" smtClean="0"/>
              <a:t> pro ca prostaty, kolostomie pro ca rekta, „pánevní kolekce“ – infúze + ATB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29909" y="2320470"/>
            <a:ext cx="9103395" cy="335900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675888" y="1844249"/>
            <a:ext cx="320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3. 3.		    6. 3.		 9. 3.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493008" y="5786366"/>
            <a:ext cx="462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Zavodnění, vyloučena záměna 6. 3. </a:t>
            </a:r>
            <a:endParaRPr lang="cs-CZ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95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Cystostomie</a:t>
            </a:r>
            <a:r>
              <a:rPr lang="cs-CZ" dirty="0"/>
              <a:t> pro ca prostaty, </a:t>
            </a:r>
            <a:r>
              <a:rPr lang="cs-CZ" dirty="0" smtClean="0"/>
              <a:t>kolostomie </a:t>
            </a:r>
            <a:r>
              <a:rPr lang="cs-CZ" dirty="0"/>
              <a:t>pro ca rekta, „pánevní kolekce“ – infúze + ATB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53355" y="2359152"/>
            <a:ext cx="8691905" cy="336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75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387584" cy="1450757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Cysta choledochu, katarakta – </a:t>
            </a:r>
            <a:r>
              <a:rPr lang="cs-CZ" dirty="0" err="1" smtClean="0"/>
              <a:t>premature</a:t>
            </a:r>
            <a:r>
              <a:rPr lang="cs-CZ" dirty="0" smtClean="0"/>
              <a:t> (2 kg, 31 cm), matka latentní syfilis a drogy  (pervitin)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907792" y="2091697"/>
            <a:ext cx="6391656" cy="398427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560820" y="1737360"/>
            <a:ext cx="2231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Novorozenec 3 týdny</a:t>
            </a:r>
            <a:endParaRPr lang="cs-CZ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222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Lze použít pro kontrolu bilirubinu ikterický index?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39393" y="2428018"/>
            <a:ext cx="6915150" cy="277177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540496" y="2916936"/>
            <a:ext cx="2121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Moc ne</a:t>
            </a:r>
            <a:r>
              <a:rPr lang="cs-CZ" dirty="0" smtClean="0"/>
              <a:t>, dle ikterického indexu vychází bil mnohem vyšší (i o 100 </a:t>
            </a:r>
            <a:r>
              <a:rPr lang="cs-CZ" dirty="0" err="1" smtClean="0"/>
              <a:t>umol</a:t>
            </a:r>
            <a:r>
              <a:rPr lang="cs-CZ" dirty="0" smtClean="0"/>
              <a:t>/l)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8510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5488" y="286603"/>
            <a:ext cx="11466576" cy="1450757"/>
          </a:xfrm>
        </p:spPr>
        <p:txBody>
          <a:bodyPr/>
          <a:lstStyle/>
          <a:p>
            <a:r>
              <a:rPr lang="cs-CZ" dirty="0" smtClean="0"/>
              <a:t>Změna urey po zavodnění, vyloučena záměna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393024" y="2366963"/>
            <a:ext cx="5405952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17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Nefrotický syndrom - FSGS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907793" y="1959489"/>
            <a:ext cx="3666554" cy="419442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013448" y="3511296"/>
            <a:ext cx="2761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Viz další </a:t>
            </a:r>
            <a:r>
              <a:rPr lang="cs-CZ" dirty="0" err="1" smtClean="0"/>
              <a:t>slide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6598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Nefrotický syndrom – </a:t>
            </a:r>
            <a:r>
              <a:rPr lang="cs-CZ" dirty="0" err="1" smtClean="0"/>
              <a:t>lab</a:t>
            </a:r>
            <a:r>
              <a:rPr lang="cs-CZ" dirty="0" smtClean="0"/>
              <a:t>. nález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i="1" dirty="0"/>
              <a:t>U - proteinurie</a:t>
            </a:r>
            <a:r>
              <a:rPr lang="cs-CZ" dirty="0"/>
              <a:t>: </a:t>
            </a:r>
            <a:r>
              <a:rPr lang="cs-CZ" b="1" dirty="0">
                <a:solidFill>
                  <a:srgbClr val="00B050"/>
                </a:solidFill>
                <a:sym typeface="Symbol" panose="05050102010706020507" pitchFamily="18" charset="2"/>
              </a:rPr>
              <a:t></a:t>
            </a:r>
            <a:r>
              <a:rPr lang="cs-CZ" b="1" dirty="0">
                <a:solidFill>
                  <a:srgbClr val="00B050"/>
                </a:solidFill>
              </a:rPr>
              <a:t> 3,5 g/den </a:t>
            </a:r>
            <a:r>
              <a:rPr lang="cs-CZ" b="1" dirty="0"/>
              <a:t>(&gt; 50 mg/kg/d, u dětí &gt; 1 g/m</a:t>
            </a:r>
            <a:r>
              <a:rPr lang="cs-CZ" b="1" baseline="30000" dirty="0"/>
              <a:t>2</a:t>
            </a:r>
            <a:r>
              <a:rPr lang="cs-CZ" b="1" dirty="0"/>
              <a:t>/d), </a:t>
            </a:r>
            <a:br>
              <a:rPr lang="cs-CZ" b="1" dirty="0"/>
            </a:br>
            <a:r>
              <a:rPr lang="cs-CZ" b="1" dirty="0"/>
              <a:t>ACR &gt; 250 g/mol, </a:t>
            </a:r>
            <a:r>
              <a:rPr lang="cs-CZ" b="1" dirty="0">
                <a:solidFill>
                  <a:srgbClr val="00B050"/>
                </a:solidFill>
              </a:rPr>
              <a:t>PCR &gt; 300 </a:t>
            </a:r>
            <a:r>
              <a:rPr lang="cs-CZ" b="1" dirty="0"/>
              <a:t>(&gt; 200 u dětí) </a:t>
            </a:r>
            <a:r>
              <a:rPr lang="cs-CZ" b="1" dirty="0">
                <a:solidFill>
                  <a:srgbClr val="00B050"/>
                </a:solidFill>
              </a:rPr>
              <a:t>g/mol</a:t>
            </a:r>
            <a:endParaRPr lang="cs-CZ" dirty="0">
              <a:solidFill>
                <a:srgbClr val="00B050"/>
              </a:solidFill>
            </a:endParaRPr>
          </a:p>
          <a:p>
            <a:r>
              <a:rPr lang="cs-CZ" dirty="0">
                <a:sym typeface="Symbol" panose="05050102010706020507" pitchFamily="18" charset="2"/>
              </a:rPr>
              <a:t></a:t>
            </a:r>
            <a:r>
              <a:rPr lang="cs-CZ" dirty="0"/>
              <a:t> CB, </a:t>
            </a:r>
            <a:r>
              <a:rPr lang="cs-CZ" dirty="0">
                <a:sym typeface="Symbol" panose="05050102010706020507" pitchFamily="18" charset="2"/>
              </a:rPr>
              <a:t></a:t>
            </a:r>
            <a:r>
              <a:rPr lang="cs-CZ" dirty="0"/>
              <a:t>  </a:t>
            </a:r>
            <a:r>
              <a:rPr lang="cs-CZ" b="1" i="1" dirty="0">
                <a:solidFill>
                  <a:srgbClr val="00B050"/>
                </a:solidFill>
              </a:rPr>
              <a:t>alb </a:t>
            </a:r>
            <a:r>
              <a:rPr lang="cs-CZ" b="1" i="1" dirty="0">
                <a:solidFill>
                  <a:srgbClr val="00B050"/>
                </a:solidFill>
                <a:sym typeface="Symbol" panose="05050102010706020507" pitchFamily="18" charset="2"/>
              </a:rPr>
              <a:t></a:t>
            </a:r>
            <a:r>
              <a:rPr lang="cs-CZ" b="1" i="1" dirty="0">
                <a:solidFill>
                  <a:srgbClr val="00B050"/>
                </a:solidFill>
              </a:rPr>
              <a:t> 25 </a:t>
            </a:r>
            <a:r>
              <a:rPr lang="cs-CZ" i="1" dirty="0">
                <a:solidFill>
                  <a:srgbClr val="00B050"/>
                </a:solidFill>
              </a:rPr>
              <a:t>(35)</a:t>
            </a:r>
            <a:r>
              <a:rPr lang="cs-CZ" b="1" i="1" dirty="0">
                <a:solidFill>
                  <a:srgbClr val="00B050"/>
                </a:solidFill>
              </a:rPr>
              <a:t> g/l	</a:t>
            </a:r>
            <a:r>
              <a:rPr lang="cs-CZ" dirty="0"/>
              <a:t>					</a:t>
            </a:r>
            <a:r>
              <a:rPr lang="cs-CZ" dirty="0">
                <a:sym typeface="Symbol" panose="05050102010706020507" pitchFamily="18" charset="2"/>
              </a:rPr>
              <a:t></a:t>
            </a:r>
            <a:r>
              <a:rPr lang="cs-CZ" dirty="0"/>
              <a:t> </a:t>
            </a:r>
            <a:r>
              <a:rPr lang="cs-CZ" dirty="0">
                <a:solidFill>
                  <a:srgbClr val="00B0F0"/>
                </a:solidFill>
              </a:rPr>
              <a:t>OTOKY </a:t>
            </a:r>
          </a:p>
          <a:p>
            <a:r>
              <a:rPr lang="cs-CZ" dirty="0"/>
              <a:t>           </a:t>
            </a:r>
            <a:r>
              <a:rPr lang="cs-CZ" dirty="0">
                <a:sym typeface="Symbol" panose="05050102010706020507" pitchFamily="18" charset="2"/>
              </a:rPr>
              <a:t></a:t>
            </a:r>
            <a:r>
              <a:rPr lang="cs-CZ" dirty="0"/>
              <a:t> </a:t>
            </a:r>
            <a:r>
              <a:rPr lang="cs-CZ" dirty="0" err="1"/>
              <a:t>Ig</a:t>
            </a:r>
            <a:r>
              <a:rPr lang="cs-CZ" dirty="0"/>
              <a:t> + </a:t>
            </a:r>
            <a:r>
              <a:rPr lang="cs-CZ" dirty="0" err="1"/>
              <a:t>imunosupresiva</a:t>
            </a:r>
            <a:r>
              <a:rPr lang="cs-CZ" dirty="0"/>
              <a:t>						</a:t>
            </a:r>
            <a:r>
              <a:rPr lang="cs-CZ" dirty="0">
                <a:sym typeface="Symbol" panose="05050102010706020507" pitchFamily="18" charset="2"/>
              </a:rPr>
              <a:t></a:t>
            </a:r>
            <a:r>
              <a:rPr lang="cs-CZ" dirty="0"/>
              <a:t> </a:t>
            </a:r>
            <a:r>
              <a:rPr lang="cs-CZ" dirty="0">
                <a:solidFill>
                  <a:srgbClr val="00B0F0"/>
                </a:solidFill>
              </a:rPr>
              <a:t>INFEKCE</a:t>
            </a:r>
          </a:p>
          <a:p>
            <a:r>
              <a:rPr lang="cs-CZ" dirty="0"/>
              <a:t>           </a:t>
            </a:r>
            <a:r>
              <a:rPr lang="cs-CZ" dirty="0">
                <a:sym typeface="Symbol" panose="05050102010706020507" pitchFamily="18" charset="2"/>
              </a:rPr>
              <a:t></a:t>
            </a:r>
            <a:r>
              <a:rPr lang="cs-CZ" dirty="0"/>
              <a:t> AT III, protein C, S, ↑</a:t>
            </a:r>
            <a:r>
              <a:rPr lang="cs-CZ" dirty="0">
                <a:solidFill>
                  <a:srgbClr val="00B050"/>
                </a:solidFill>
              </a:rPr>
              <a:t>fibrinogen</a:t>
            </a:r>
            <a:r>
              <a:rPr lang="cs-CZ" dirty="0"/>
              <a:t>, ↑trombo (+ agregace)	</a:t>
            </a:r>
            <a:r>
              <a:rPr lang="cs-CZ" dirty="0" smtClean="0"/>
              <a:t>		</a:t>
            </a:r>
            <a:r>
              <a:rPr lang="cs-CZ" dirty="0" smtClean="0">
                <a:sym typeface="Symbol" panose="05050102010706020507" pitchFamily="18" charset="2"/>
              </a:rPr>
              <a:t></a:t>
            </a:r>
            <a:r>
              <a:rPr lang="cs-CZ" dirty="0" smtClean="0"/>
              <a:t> </a:t>
            </a:r>
            <a:r>
              <a:rPr lang="cs-CZ" dirty="0">
                <a:solidFill>
                  <a:srgbClr val="00B0F0"/>
                </a:solidFill>
              </a:rPr>
              <a:t>TEN </a:t>
            </a:r>
            <a:r>
              <a:rPr lang="cs-CZ" dirty="0"/>
              <a:t>(</a:t>
            </a:r>
            <a:r>
              <a:rPr lang="cs-CZ" dirty="0" err="1"/>
              <a:t>venóz</a:t>
            </a:r>
            <a:r>
              <a:rPr lang="cs-CZ" dirty="0"/>
              <a:t>. &gt; </a:t>
            </a:r>
            <a:r>
              <a:rPr lang="cs-CZ" dirty="0" err="1"/>
              <a:t>arter</a:t>
            </a:r>
            <a:r>
              <a:rPr lang="cs-CZ" dirty="0"/>
              <a:t>.)</a:t>
            </a:r>
          </a:p>
          <a:p>
            <a:r>
              <a:rPr lang="cs-CZ" b="1" i="1" dirty="0"/>
              <a:t>S-ELFO</a:t>
            </a:r>
            <a:r>
              <a:rPr lang="cs-CZ" dirty="0"/>
              <a:t> (</a:t>
            </a:r>
            <a:r>
              <a:rPr lang="cs-CZ" dirty="0">
                <a:sym typeface="Symbol" panose="05050102010706020507" pitchFamily="18" charset="2"/>
              </a:rPr>
              <a:t></a:t>
            </a:r>
            <a:r>
              <a:rPr lang="cs-CZ" dirty="0"/>
              <a:t>albumin, </a:t>
            </a:r>
            <a:r>
              <a:rPr lang="cs-CZ" dirty="0">
                <a:sym typeface="Symbol" panose="05050102010706020507" pitchFamily="18" charset="2"/>
              </a:rPr>
              <a:t></a:t>
            </a:r>
            <a:r>
              <a:rPr lang="cs-CZ" dirty="0"/>
              <a:t>, </a:t>
            </a:r>
            <a:r>
              <a:rPr lang="cs-CZ" dirty="0">
                <a:sym typeface="Symbol" panose="05050102010706020507" pitchFamily="18" charset="2"/>
              </a:rPr>
              <a:t></a:t>
            </a:r>
            <a:r>
              <a:rPr lang="cs-CZ" baseline="-25000" dirty="0"/>
              <a:t>1</a:t>
            </a:r>
            <a:r>
              <a:rPr lang="cs-CZ" dirty="0"/>
              <a:t>, </a:t>
            </a:r>
            <a:r>
              <a:rPr lang="cs-CZ" dirty="0">
                <a:sym typeface="Symbol" panose="05050102010706020507" pitchFamily="18" charset="2"/>
              </a:rPr>
              <a:t></a:t>
            </a:r>
            <a:r>
              <a:rPr lang="cs-CZ" baseline="-25000" dirty="0"/>
              <a:t>2 </a:t>
            </a:r>
            <a:r>
              <a:rPr lang="cs-CZ" dirty="0"/>
              <a:t>a </a:t>
            </a:r>
            <a:r>
              <a:rPr lang="cs-CZ" dirty="0">
                <a:sym typeface="Symbol" panose="05050102010706020507" pitchFamily="18" charset="2"/>
              </a:rPr>
              <a:t></a:t>
            </a:r>
            <a:r>
              <a:rPr lang="cs-CZ" dirty="0"/>
              <a:t>)  - </a:t>
            </a:r>
            <a:r>
              <a:rPr lang="cs-CZ" u="sng" dirty="0"/>
              <a:t>makromolekuly</a:t>
            </a:r>
            <a:r>
              <a:rPr lang="cs-CZ" dirty="0"/>
              <a:t> (</a:t>
            </a:r>
            <a:r>
              <a:rPr lang="cs-CZ" dirty="0">
                <a:sym typeface="Symbol" panose="05050102010706020507" pitchFamily="18" charset="2"/>
              </a:rPr>
              <a:t></a:t>
            </a:r>
            <a:r>
              <a:rPr lang="cs-CZ" baseline="-25000" dirty="0"/>
              <a:t>2 </a:t>
            </a:r>
            <a:r>
              <a:rPr lang="cs-CZ" dirty="0" err="1"/>
              <a:t>makroglobulin</a:t>
            </a:r>
            <a:r>
              <a:rPr lang="cs-CZ" dirty="0"/>
              <a:t>, </a:t>
            </a:r>
            <a:r>
              <a:rPr lang="cs-CZ" dirty="0">
                <a:sym typeface="Symbol" panose="05050102010706020507" pitchFamily="18" charset="2"/>
              </a:rPr>
              <a:t></a:t>
            </a:r>
            <a:r>
              <a:rPr lang="cs-CZ" dirty="0"/>
              <a:t>-lipoprotein = LDL/VLDL cholesterol, fibrinogen)</a:t>
            </a:r>
            <a:r>
              <a:rPr lang="cs-CZ" i="1" dirty="0"/>
              <a:t> kompenzují </a:t>
            </a:r>
            <a:r>
              <a:rPr lang="cs-CZ" i="1" dirty="0">
                <a:sym typeface="Symbol" panose="05050102010706020507" pitchFamily="18" charset="2"/>
              </a:rPr>
              <a:t></a:t>
            </a:r>
            <a:r>
              <a:rPr lang="cs-CZ" i="1" dirty="0"/>
              <a:t> </a:t>
            </a:r>
            <a:r>
              <a:rPr lang="cs-CZ" i="1" dirty="0" err="1"/>
              <a:t>AIb</a:t>
            </a:r>
            <a:r>
              <a:rPr lang="cs-CZ" i="1" dirty="0"/>
              <a:t>; snaha o udržení </a:t>
            </a:r>
            <a:r>
              <a:rPr lang="cs-CZ" i="1" dirty="0" err="1"/>
              <a:t>onkotického</a:t>
            </a:r>
            <a:r>
              <a:rPr lang="cs-CZ" i="1" dirty="0"/>
              <a:t> tlaku (zvýšená proteosyntéza v játrech); zároveň ↓ </a:t>
            </a:r>
            <a:r>
              <a:rPr lang="cs-CZ" i="1" dirty="0" err="1"/>
              <a:t>clearance</a:t>
            </a:r>
            <a:r>
              <a:rPr lang="cs-CZ" i="1" dirty="0"/>
              <a:t> lipidů</a:t>
            </a:r>
            <a:endParaRPr lang="cs-CZ" dirty="0"/>
          </a:p>
          <a:p>
            <a:r>
              <a:rPr lang="cs-CZ" dirty="0">
                <a:sym typeface="Symbol" panose="05050102010706020507" pitchFamily="18" charset="2"/>
              </a:rPr>
              <a:t></a:t>
            </a:r>
            <a:r>
              <a:rPr lang="cs-CZ" dirty="0"/>
              <a:t> </a:t>
            </a:r>
            <a:r>
              <a:rPr lang="cs-CZ" dirty="0" err="1">
                <a:solidFill>
                  <a:srgbClr val="00B050"/>
                </a:solidFill>
              </a:rPr>
              <a:t>chol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/>
              <a:t>(LDL), </a:t>
            </a:r>
            <a:r>
              <a:rPr lang="cs-CZ" dirty="0">
                <a:sym typeface="Symbol" panose="05050102010706020507" pitchFamily="18" charset="2"/>
              </a:rPr>
              <a:t></a:t>
            </a:r>
            <a:r>
              <a:rPr lang="cs-CZ" dirty="0">
                <a:solidFill>
                  <a:srgbClr val="00B050"/>
                </a:solidFill>
              </a:rPr>
              <a:t>TG</a:t>
            </a:r>
            <a:r>
              <a:rPr lang="cs-CZ" dirty="0"/>
              <a:t> (VLDL) – při </a:t>
            </a:r>
            <a:r>
              <a:rPr lang="cs-CZ" dirty="0">
                <a:sym typeface="Symbol" panose="05050102010706020507" pitchFamily="18" charset="2"/>
              </a:rPr>
              <a:t></a:t>
            </a:r>
            <a:r>
              <a:rPr lang="cs-CZ" dirty="0"/>
              <a:t>alb. </a:t>
            </a:r>
            <a:r>
              <a:rPr lang="cs-CZ" dirty="0">
                <a:sym typeface="Symbol" panose="05050102010706020507" pitchFamily="18" charset="2"/>
              </a:rPr>
              <a:t></a:t>
            </a:r>
            <a:r>
              <a:rPr lang="cs-CZ" dirty="0"/>
              <a:t> 10 g/l, </a:t>
            </a:r>
            <a:r>
              <a:rPr lang="cs-CZ" dirty="0">
                <a:sym typeface="Symbol" panose="05050102010706020507" pitchFamily="18" charset="2"/>
              </a:rPr>
              <a:t></a:t>
            </a:r>
            <a:r>
              <a:rPr lang="cs-CZ" dirty="0"/>
              <a:t>CHS</a:t>
            </a:r>
            <a:br>
              <a:rPr lang="cs-CZ" dirty="0"/>
            </a:br>
            <a:r>
              <a:rPr lang="cs-CZ" dirty="0">
                <a:sym typeface="Symbol" panose="05050102010706020507" pitchFamily="18" charset="2"/>
              </a:rPr>
              <a:t></a:t>
            </a:r>
            <a:r>
              <a:rPr lang="cs-CZ" dirty="0"/>
              <a:t> FW (</a:t>
            </a:r>
            <a:r>
              <a:rPr lang="cs-CZ" dirty="0">
                <a:sym typeface="Symbol" panose="05050102010706020507" pitchFamily="18" charset="2"/>
              </a:rPr>
              <a:t></a:t>
            </a:r>
            <a:r>
              <a:rPr lang="cs-CZ" dirty="0"/>
              <a:t> alb, </a:t>
            </a:r>
            <a:r>
              <a:rPr lang="cs-CZ" dirty="0" err="1"/>
              <a:t>Ig</a:t>
            </a:r>
            <a:r>
              <a:rPr lang="cs-CZ" dirty="0"/>
              <a:t>, </a:t>
            </a:r>
            <a:r>
              <a:rPr lang="cs-CZ" dirty="0">
                <a:sym typeface="Symbol" panose="05050102010706020507" pitchFamily="18" charset="2"/>
              </a:rPr>
              <a:t></a:t>
            </a:r>
            <a:r>
              <a:rPr lang="cs-CZ" dirty="0"/>
              <a:t> fibrinogen, </a:t>
            </a:r>
            <a:r>
              <a:rPr lang="cs-CZ" dirty="0">
                <a:sym typeface="Symbol" panose="05050102010706020507" pitchFamily="18" charset="2"/>
              </a:rPr>
              <a:t></a:t>
            </a:r>
            <a:r>
              <a:rPr lang="cs-CZ" baseline="-25000" dirty="0"/>
              <a:t>2 </a:t>
            </a:r>
            <a:r>
              <a:rPr lang="cs-CZ" dirty="0" err="1"/>
              <a:t>makroglobulin</a:t>
            </a:r>
            <a:r>
              <a:rPr lang="cs-CZ" dirty="0"/>
              <a:t>, lipidy) až 100 mm/h	</a:t>
            </a:r>
          </a:p>
          <a:p>
            <a:r>
              <a:rPr lang="cs-CZ" dirty="0">
                <a:solidFill>
                  <a:srgbClr val="00B050"/>
                </a:solidFill>
              </a:rPr>
              <a:t>MAL </a:t>
            </a:r>
            <a:r>
              <a:rPr lang="cs-CZ" dirty="0"/>
              <a:t>(</a:t>
            </a:r>
            <a:r>
              <a:rPr lang="cs-CZ" dirty="0" err="1"/>
              <a:t>hypoalb</a:t>
            </a:r>
            <a:r>
              <a:rPr lang="cs-CZ" dirty="0"/>
              <a:t>), MAL </a:t>
            </a:r>
            <a:r>
              <a:rPr lang="cs-CZ" dirty="0" err="1"/>
              <a:t>hypoCl</a:t>
            </a:r>
            <a:r>
              <a:rPr lang="cs-CZ" dirty="0"/>
              <a:t> po diureticích</a:t>
            </a:r>
          </a:p>
          <a:p>
            <a:r>
              <a:rPr lang="cs-CZ" dirty="0"/>
              <a:t>Ztráta bílkovin pro transport hormonů, vitaminů, stopových prvků, léků; malnutrice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4772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Otrava </a:t>
            </a:r>
            <a:r>
              <a:rPr lang="cs-CZ" dirty="0" err="1" smtClean="0"/>
              <a:t>etylénglykolem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712464" y="1856800"/>
            <a:ext cx="4444182" cy="441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3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286603"/>
            <a:ext cx="11018520" cy="1450757"/>
          </a:xfrm>
        </p:spPr>
        <p:txBody>
          <a:bodyPr/>
          <a:lstStyle/>
          <a:p>
            <a:r>
              <a:rPr lang="cs-CZ" dirty="0" smtClean="0"/>
              <a:t>Opak. </a:t>
            </a:r>
            <a:r>
              <a:rPr lang="cs-CZ" dirty="0" err="1" smtClean="0"/>
              <a:t>hypoNa</a:t>
            </a:r>
            <a:r>
              <a:rPr lang="cs-CZ" dirty="0" smtClean="0"/>
              <a:t> (</a:t>
            </a:r>
            <a:r>
              <a:rPr lang="cs-CZ" dirty="0" err="1" smtClean="0"/>
              <a:t>Tezeo</a:t>
            </a:r>
            <a:r>
              <a:rPr lang="cs-CZ" dirty="0" smtClean="0"/>
              <a:t>, </a:t>
            </a:r>
            <a:r>
              <a:rPr lang="cs-CZ" dirty="0" err="1" smtClean="0"/>
              <a:t>Verospiron</a:t>
            </a:r>
            <a:r>
              <a:rPr lang="cs-CZ" dirty="0" smtClean="0"/>
              <a:t>, </a:t>
            </a:r>
            <a:r>
              <a:rPr lang="cs-CZ" dirty="0" err="1" smtClean="0"/>
              <a:t>tramadol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450279" y="2779776"/>
            <a:ext cx="6172513" cy="2718815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34" y="1737360"/>
            <a:ext cx="6729984" cy="376123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/>
          <p:cNvSpPr txBox="1"/>
          <p:nvPr/>
        </p:nvSpPr>
        <p:spPr>
          <a:xfrm>
            <a:off x="100584" y="5486982"/>
            <a:ext cx="11567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Již potřetí </a:t>
            </a:r>
            <a:r>
              <a:rPr lang="cs-CZ" dirty="0" err="1"/>
              <a:t>hospit</a:t>
            </a:r>
            <a:r>
              <a:rPr lang="cs-CZ" dirty="0"/>
              <a:t>. </a:t>
            </a:r>
            <a:r>
              <a:rPr lang="cs-CZ" dirty="0" smtClean="0"/>
              <a:t>pro </a:t>
            </a:r>
            <a:r>
              <a:rPr lang="cs-CZ" dirty="0" err="1"/>
              <a:t>hypoNa</a:t>
            </a:r>
            <a:r>
              <a:rPr lang="cs-CZ" dirty="0"/>
              <a:t>. Hypertenze, VAS. </a:t>
            </a:r>
            <a:r>
              <a:rPr lang="cs-CZ" dirty="0" smtClean="0"/>
              <a:t>Nyní </a:t>
            </a:r>
            <a:r>
              <a:rPr lang="cs-CZ" dirty="0"/>
              <a:t>slabost, deprese, nechutenství, třes, poruchy spánku. Moč. infekce</a:t>
            </a:r>
            <a:r>
              <a:rPr lang="cs-CZ" dirty="0" smtClean="0"/>
              <a:t>. V</a:t>
            </a:r>
            <a:r>
              <a:rPr lang="cs-CZ" i="1" dirty="0" smtClean="0"/>
              <a:t>še </a:t>
            </a:r>
            <a:r>
              <a:rPr lang="cs-CZ" i="1" dirty="0"/>
              <a:t>může souviset s </a:t>
            </a:r>
            <a:r>
              <a:rPr lang="cs-CZ" i="1" dirty="0" err="1"/>
              <a:t>hypoNa</a:t>
            </a:r>
            <a:r>
              <a:rPr lang="cs-CZ" i="1" dirty="0"/>
              <a:t> a užíváním </a:t>
            </a:r>
            <a:r>
              <a:rPr lang="cs-CZ" dirty="0" err="1" smtClean="0"/>
              <a:t>tramadolu</a:t>
            </a:r>
            <a:r>
              <a:rPr lang="cs-CZ" dirty="0" smtClean="0"/>
              <a:t> (SIAD). Kombinace léků? Úprava Na – proč se nedaří? </a:t>
            </a:r>
            <a:r>
              <a:rPr lang="cs-CZ" smtClean="0"/>
              <a:t>Monitorování CK!</a:t>
            </a:r>
            <a:endParaRPr lang="cs-CZ" dirty="0"/>
          </a:p>
          <a:p>
            <a:r>
              <a:rPr lang="cs-CZ" i="1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8722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845004" cy="1450757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AKI – </a:t>
            </a:r>
            <a:r>
              <a:rPr lang="cs-CZ" dirty="0" err="1" smtClean="0"/>
              <a:t>hyperNa</a:t>
            </a:r>
            <a:r>
              <a:rPr lang="cs-CZ" dirty="0" smtClean="0"/>
              <a:t> při dehydrataci, </a:t>
            </a:r>
            <a:r>
              <a:rPr lang="cs-CZ" dirty="0" err="1" smtClean="0"/>
              <a:t>hypoK</a:t>
            </a:r>
            <a:r>
              <a:rPr lang="cs-CZ" dirty="0" smtClean="0"/>
              <a:t>?, generalizovaný ca prsu (meta v uzlinách, kostech, slezině, nadledvinách, kachexie) - neléčena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18487" y="1809435"/>
            <a:ext cx="5417999" cy="449078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182999" y="2100023"/>
            <a:ext cx="388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Prvozáchyt</a:t>
            </a:r>
            <a:r>
              <a:rPr lang="cs-CZ" dirty="0" smtClean="0">
                <a:solidFill>
                  <a:srgbClr val="FF0000"/>
                </a:solidFill>
              </a:rPr>
              <a:t> tumoru – doplnit Ca, KM!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139167" y="4726309"/>
            <a:ext cx="4920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U Na/K &lt; 1 – katabolismus, </a:t>
            </a:r>
            <a:r>
              <a:rPr lang="cs-CZ" dirty="0" err="1" smtClean="0"/>
              <a:t>hyperaldosteronismus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139167" y="2813002"/>
            <a:ext cx="50085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Hyper Na při dehydrataci (potvrzeno U Na, U osmol; vyšší urea než kreatinin).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Jak vysvětlit </a:t>
            </a:r>
            <a:r>
              <a:rPr lang="cs-CZ" dirty="0" err="1" smtClean="0">
                <a:solidFill>
                  <a:srgbClr val="FF0000"/>
                </a:solidFill>
              </a:rPr>
              <a:t>hypoK</a:t>
            </a:r>
            <a:r>
              <a:rPr lang="cs-CZ" dirty="0" smtClean="0">
                <a:solidFill>
                  <a:srgbClr val="FF0000"/>
                </a:solidFill>
              </a:rPr>
              <a:t> u AKI a katabolismu?</a:t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X pH 7,5 (MAL při zvracení a </a:t>
            </a:r>
            <a:r>
              <a:rPr lang="cs-CZ" dirty="0" err="1" smtClean="0"/>
              <a:t>hyoalb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Hypokalémie</a:t>
            </a:r>
            <a:r>
              <a:rPr lang="cs-CZ" dirty="0" smtClean="0"/>
              <a:t> se neuplatní u sekundárního </a:t>
            </a:r>
            <a:r>
              <a:rPr lang="cs-CZ" dirty="0" err="1" smtClean="0"/>
              <a:t>hyperaldosteronismu</a:t>
            </a:r>
            <a:r>
              <a:rPr lang="cs-CZ" dirty="0" smtClean="0"/>
              <a:t> při dehydrataci! 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7139167" y="5642970"/>
            <a:ext cx="429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TK 150/90 </a:t>
            </a:r>
            <a:r>
              <a:rPr lang="cs-CZ" dirty="0" err="1" smtClean="0"/>
              <a:t>mmHg</a:t>
            </a:r>
            <a:r>
              <a:rPr lang="cs-CZ" dirty="0" smtClean="0"/>
              <a:t>, AV blok - bradykardie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139167" y="5127029"/>
            <a:ext cx="393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Primární </a:t>
            </a:r>
            <a:r>
              <a:rPr lang="cs-CZ" dirty="0" err="1" smtClean="0">
                <a:solidFill>
                  <a:srgbClr val="FF0000"/>
                </a:solidFill>
              </a:rPr>
              <a:t>hyperaldosteronismus</a:t>
            </a:r>
            <a:r>
              <a:rPr lang="cs-CZ" dirty="0" smtClean="0">
                <a:solidFill>
                  <a:srgbClr val="FF0000"/>
                </a:solidFill>
              </a:rPr>
              <a:t>?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989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HypoNa</a:t>
            </a:r>
            <a:r>
              <a:rPr lang="cs-CZ" dirty="0" smtClean="0"/>
              <a:t> – po léčbě </a:t>
            </a:r>
            <a:r>
              <a:rPr lang="cs-CZ" dirty="0" err="1" smtClean="0"/>
              <a:t>desmopresinem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89067" y="1911663"/>
            <a:ext cx="4623311" cy="411031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126480" y="3505155"/>
            <a:ext cx="60228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Minirin</a:t>
            </a:r>
            <a:r>
              <a:rPr lang="cs-CZ" dirty="0"/>
              <a:t> - u DI, nočního pomočování dětí, nykturie u dospělých.</a:t>
            </a:r>
          </a:p>
          <a:p>
            <a:r>
              <a:rPr lang="cs-CZ" dirty="0"/>
              <a:t>Nedoporučuje se u starších 65 let.</a:t>
            </a:r>
          </a:p>
          <a:p>
            <a:r>
              <a:rPr lang="cs-CZ" dirty="0"/>
              <a:t>Sledovat na - před zahájením léčba, 3 dny po, průběžně.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962503" y="2377440"/>
            <a:ext cx="404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82 let, léčena 1 týden – bez kontrol  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27071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HypoNa</a:t>
            </a:r>
            <a:r>
              <a:rPr lang="cs-CZ" dirty="0" smtClean="0"/>
              <a:t> (SIAD) – po léčbě SSRI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644537" y="1853663"/>
            <a:ext cx="4951448" cy="449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25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AKI – dehydratace (nepil + </a:t>
            </a:r>
            <a:r>
              <a:rPr lang="cs-CZ" dirty="0" err="1" smtClean="0"/>
              <a:t>spironolakton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32104" y="2112264"/>
            <a:ext cx="5505085" cy="394762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601968" y="3675888"/>
            <a:ext cx="4892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 dny nepil + diuretikum - </a:t>
            </a:r>
            <a:r>
              <a:rPr lang="cs-CZ" dirty="0" err="1"/>
              <a:t>spironolakton</a:t>
            </a:r>
            <a:endParaRPr lang="cs-CZ" dirty="0"/>
          </a:p>
          <a:p>
            <a:r>
              <a:rPr lang="cs-CZ" dirty="0"/>
              <a:t>sinusová bradykardie, hypotenze, somnolence</a:t>
            </a:r>
          </a:p>
          <a:p>
            <a:r>
              <a:rPr lang="cs-CZ" dirty="0"/>
              <a:t>AMS při </a:t>
            </a:r>
            <a:r>
              <a:rPr lang="cs-CZ" dirty="0" smtClean="0"/>
              <a:t>AKI</a:t>
            </a:r>
          </a:p>
          <a:p>
            <a:r>
              <a:rPr lang="cs-CZ" dirty="0" smtClean="0"/>
              <a:t>Anémie: </a:t>
            </a:r>
            <a:r>
              <a:rPr lang="cs-CZ" dirty="0" err="1" smtClean="0"/>
              <a:t>Hb</a:t>
            </a:r>
            <a:r>
              <a:rPr lang="cs-CZ" dirty="0" smtClean="0"/>
              <a:t> 98 g/l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2178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Extrémní </a:t>
            </a:r>
            <a:r>
              <a:rPr lang="cs-CZ" dirty="0" err="1" smtClean="0"/>
              <a:t>alkalémie</a:t>
            </a:r>
            <a:r>
              <a:rPr lang="cs-CZ" dirty="0" smtClean="0"/>
              <a:t>, tonzilitis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493008" y="1669159"/>
            <a:ext cx="5021824" cy="464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66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Kreatinin enzym. – interference </a:t>
            </a:r>
            <a:r>
              <a:rPr lang="cs-CZ" dirty="0" err="1" smtClean="0"/>
              <a:t>Dicynone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847704" y="1916434"/>
            <a:ext cx="6453050" cy="429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904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Kreatinin enzym. – interference </a:t>
            </a:r>
            <a:r>
              <a:rPr lang="cs-CZ" dirty="0" err="1"/>
              <a:t>Dicynone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err="1"/>
              <a:t>Susp</a:t>
            </a:r>
            <a:r>
              <a:rPr lang="cs-CZ" dirty="0"/>
              <a:t>. interference při stanovení kreatininu (</a:t>
            </a:r>
            <a:r>
              <a:rPr lang="cs-CZ" dirty="0" err="1"/>
              <a:t>Dicynone</a:t>
            </a:r>
            <a:r>
              <a:rPr lang="cs-CZ" dirty="0"/>
              <a:t> vede k falešnému snížení</a:t>
            </a:r>
            <a:r>
              <a:rPr lang="cs-CZ" dirty="0" smtClean="0"/>
              <a:t>), odběr během kapající infúze velmi pravděpodobný. Domluven odběr </a:t>
            </a:r>
            <a:r>
              <a:rPr lang="cs-CZ" dirty="0"/>
              <a:t>krve před podáním </a:t>
            </a:r>
            <a:r>
              <a:rPr lang="cs-CZ" dirty="0" smtClean="0"/>
              <a:t>infúze - kreatinin o 30 </a:t>
            </a:r>
            <a:r>
              <a:rPr lang="cs-CZ" dirty="0" err="1" smtClean="0"/>
              <a:t>umol</a:t>
            </a:r>
            <a:r>
              <a:rPr lang="cs-CZ" dirty="0" smtClean="0"/>
              <a:t>/l vyšší. </a:t>
            </a:r>
            <a:r>
              <a:rPr lang="cs-CZ" dirty="0"/>
              <a:t>Dle doplněného </a:t>
            </a:r>
            <a:r>
              <a:rPr lang="cs-CZ" dirty="0" err="1"/>
              <a:t>cystatinu</a:t>
            </a:r>
            <a:r>
              <a:rPr lang="cs-CZ" dirty="0"/>
              <a:t> C se jedná o těžký pokles GF (zde však může docházet k </a:t>
            </a:r>
            <a:r>
              <a:rPr lang="cs-CZ" dirty="0" err="1"/>
              <a:t>fal</a:t>
            </a:r>
            <a:r>
              <a:rPr lang="cs-CZ" dirty="0"/>
              <a:t>. zvýšení při nádorovém on.). V Klatovech bude kreatinin stanoven </a:t>
            </a:r>
            <a:r>
              <a:rPr lang="cs-CZ" dirty="0" err="1" smtClean="0"/>
              <a:t>Jaffé</a:t>
            </a:r>
            <a:r>
              <a:rPr lang="cs-CZ" dirty="0" smtClean="0"/>
              <a:t> </a:t>
            </a:r>
            <a:r>
              <a:rPr lang="cs-CZ" dirty="0"/>
              <a:t>metodou.</a:t>
            </a:r>
          </a:p>
          <a:p>
            <a:endParaRPr lang="cs-CZ" dirty="0"/>
          </a:p>
          <a:p>
            <a:r>
              <a:rPr lang="cs-CZ" b="1" dirty="0" smtClean="0"/>
              <a:t>Indikace </a:t>
            </a:r>
            <a:r>
              <a:rPr lang="cs-CZ" b="1" dirty="0" err="1" smtClean="0"/>
              <a:t>Dicynone</a:t>
            </a:r>
            <a:r>
              <a:rPr lang="cs-CZ" b="1" dirty="0" smtClean="0"/>
              <a:t>: </a:t>
            </a:r>
            <a:r>
              <a:rPr lang="cs-CZ" dirty="0"/>
              <a:t>riziko pooperačního krvácení, 2 </a:t>
            </a:r>
            <a:r>
              <a:rPr lang="cs-CZ" dirty="0" err="1"/>
              <a:t>amp</a:t>
            </a:r>
            <a:r>
              <a:rPr lang="cs-CZ" dirty="0"/>
              <a:t> po 4-6 h </a:t>
            </a:r>
            <a:r>
              <a:rPr lang="cs-CZ" dirty="0" err="1"/>
              <a:t>i.v</a:t>
            </a:r>
            <a:r>
              <a:rPr lang="cs-CZ" dirty="0"/>
              <a:t>. v </a:t>
            </a:r>
            <a:r>
              <a:rPr lang="cs-CZ" dirty="0" smtClean="0"/>
              <a:t>infúzi (</a:t>
            </a:r>
            <a:r>
              <a:rPr lang="cs-CZ" dirty="0" err="1" smtClean="0"/>
              <a:t>protikrvácivý</a:t>
            </a:r>
            <a:r>
              <a:rPr lang="cs-CZ" dirty="0" smtClean="0"/>
              <a:t> </a:t>
            </a:r>
            <a:r>
              <a:rPr lang="cs-CZ" dirty="0"/>
              <a:t>účinek - adheze trombo na endotel </a:t>
            </a:r>
            <a:r>
              <a:rPr lang="cs-CZ" dirty="0" smtClean="0"/>
              <a:t>kapilár)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0436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006" y="286603"/>
            <a:ext cx="10946674" cy="1450757"/>
          </a:xfrm>
        </p:spPr>
        <p:txBody>
          <a:bodyPr/>
          <a:lstStyle/>
          <a:p>
            <a:r>
              <a:rPr lang="cs-CZ" dirty="0" smtClean="0"/>
              <a:t>Intoxikace </a:t>
            </a:r>
            <a:r>
              <a:rPr lang="cs-CZ" dirty="0" err="1" smtClean="0"/>
              <a:t>theofylinem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721531" y="279591"/>
            <a:ext cx="6152605" cy="581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57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Intoxikace </a:t>
            </a:r>
            <a:r>
              <a:rPr lang="cs-CZ" dirty="0" err="1" smtClean="0"/>
              <a:t>thofylinem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13509" y="2367092"/>
            <a:ext cx="11416937" cy="3424107"/>
          </a:xfrm>
        </p:spPr>
        <p:txBody>
          <a:bodyPr/>
          <a:lstStyle/>
          <a:p>
            <a:r>
              <a:rPr lang="cs-CZ" dirty="0" err="1" smtClean="0"/>
              <a:t>THeofylin</a:t>
            </a:r>
            <a:r>
              <a:rPr lang="cs-CZ" dirty="0" smtClean="0"/>
              <a:t> </a:t>
            </a:r>
            <a:r>
              <a:rPr lang="cs-CZ" dirty="0"/>
              <a:t>u astma, CHOPN - bronchodilatační, </a:t>
            </a:r>
            <a:r>
              <a:rPr lang="cs-CZ" dirty="0" err="1"/>
              <a:t>imunomodulační</a:t>
            </a:r>
            <a:r>
              <a:rPr lang="cs-CZ" dirty="0"/>
              <a:t>, </a:t>
            </a:r>
            <a:r>
              <a:rPr lang="cs-CZ" dirty="0" err="1"/>
              <a:t>vazodilatační</a:t>
            </a:r>
            <a:r>
              <a:rPr lang="cs-CZ" dirty="0"/>
              <a:t>, diuretický +CH, +</a:t>
            </a:r>
            <a:r>
              <a:rPr lang="cs-CZ" dirty="0" smtClean="0"/>
              <a:t>I, </a:t>
            </a:r>
            <a:br>
              <a:rPr lang="cs-CZ" dirty="0" smtClean="0"/>
            </a:br>
            <a:r>
              <a:rPr lang="cs-CZ" dirty="0" smtClean="0"/>
              <a:t>90 </a:t>
            </a:r>
            <a:r>
              <a:rPr lang="cs-CZ" dirty="0"/>
              <a:t>% </a:t>
            </a:r>
            <a:r>
              <a:rPr lang="cs-CZ" dirty="0" err="1"/>
              <a:t>metb</a:t>
            </a:r>
            <a:r>
              <a:rPr lang="cs-CZ" dirty="0"/>
              <a:t>. v J</a:t>
            </a:r>
          </a:p>
          <a:p>
            <a:r>
              <a:rPr lang="cs-CZ" dirty="0"/>
              <a:t>Nežádoucí: nauzea, </a:t>
            </a:r>
            <a:r>
              <a:rPr lang="cs-CZ" dirty="0" err="1"/>
              <a:t>zvaracení</a:t>
            </a:r>
            <a:r>
              <a:rPr lang="cs-CZ" dirty="0"/>
              <a:t>, průjem, neklid, nespavost, křeče, tachykardie, palpitace,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arytmie </a:t>
            </a:r>
            <a:r>
              <a:rPr lang="cs-CZ" dirty="0"/>
              <a:t>- </a:t>
            </a:r>
            <a:r>
              <a:rPr lang="cs-CZ" dirty="0" err="1"/>
              <a:t>hypoK</a:t>
            </a:r>
            <a:r>
              <a:rPr lang="cs-CZ" dirty="0"/>
              <a:t>, P, Mg, Na</a:t>
            </a:r>
          </a:p>
          <a:p>
            <a:r>
              <a:rPr lang="cs-CZ" dirty="0"/>
              <a:t>Při zanechání kouření se zpomalí metabolismus xantinů. </a:t>
            </a:r>
          </a:p>
          <a:p>
            <a:r>
              <a:rPr lang="cs-CZ" dirty="0" err="1"/>
              <a:t>HypoK</a:t>
            </a:r>
            <a:r>
              <a:rPr lang="cs-CZ" dirty="0"/>
              <a:t> efekt zesílen při </a:t>
            </a:r>
            <a:r>
              <a:rPr lang="cs-CZ"/>
              <a:t>podání </a:t>
            </a:r>
            <a:r>
              <a:rPr lang="cs-CZ" smtClean="0"/>
              <a:t>diuretik.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8913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Otrava </a:t>
            </a:r>
            <a:r>
              <a:rPr lang="cs-CZ" dirty="0" err="1"/>
              <a:t>etylénglykolem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4770" y="1941465"/>
            <a:ext cx="3884790" cy="41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1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5029" y="0"/>
            <a:ext cx="10058400" cy="1450757"/>
          </a:xfrm>
        </p:spPr>
        <p:txBody>
          <a:bodyPr/>
          <a:lstStyle/>
          <a:p>
            <a:r>
              <a:rPr lang="cs-CZ" dirty="0" smtClean="0"/>
              <a:t>Akutní hepatitis 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682344" y="413983"/>
            <a:ext cx="5344330" cy="579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444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Akutní hepatitis 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Hepatitis E </a:t>
            </a:r>
            <a:r>
              <a:rPr lang="cs-CZ" dirty="0" err="1"/>
              <a:t>IgM</a:t>
            </a:r>
            <a:r>
              <a:rPr lang="cs-CZ" dirty="0"/>
              <a:t> pozitivní</a:t>
            </a:r>
          </a:p>
          <a:p>
            <a:r>
              <a:rPr lang="cs-CZ" smtClean="0"/>
              <a:t>Klinika: </a:t>
            </a:r>
            <a:r>
              <a:rPr lang="cs-CZ" dirty="0" smtClean="0"/>
              <a:t>únava</a:t>
            </a:r>
            <a:r>
              <a:rPr lang="cs-CZ" dirty="0"/>
              <a:t>, bolest kloubů, svalů, </a:t>
            </a:r>
            <a:r>
              <a:rPr lang="cs-CZ" dirty="0" err="1"/>
              <a:t>subfebrilie</a:t>
            </a:r>
            <a:r>
              <a:rPr lang="cs-CZ" dirty="0"/>
              <a:t>, nauzea, nechutenství, zežloutl, tmavá moč, světlá </a:t>
            </a:r>
            <a:r>
              <a:rPr lang="cs-CZ" dirty="0" smtClean="0"/>
              <a:t>stolice</a:t>
            </a:r>
          </a:p>
          <a:p>
            <a:r>
              <a:rPr lang="cs-CZ" dirty="0" smtClean="0"/>
              <a:t>Anamnéza:  hodně cestoval – Německo, Holandsko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90603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Anti-</a:t>
            </a:r>
            <a:r>
              <a:rPr lang="cs-CZ" dirty="0" err="1" smtClean="0"/>
              <a:t>HBs</a:t>
            </a:r>
            <a:r>
              <a:rPr lang="cs-CZ" dirty="0" smtClean="0"/>
              <a:t>?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66052" y="2321243"/>
            <a:ext cx="5258327" cy="342423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507224" y="2679192"/>
            <a:ext cx="43159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Při vysoké pozitivitě </a:t>
            </a:r>
            <a:r>
              <a:rPr lang="cs-CZ" dirty="0" err="1" smtClean="0"/>
              <a:t>HBsAg</a:t>
            </a:r>
            <a:r>
              <a:rPr lang="cs-CZ" dirty="0" smtClean="0"/>
              <a:t> a anti-</a:t>
            </a:r>
            <a:r>
              <a:rPr lang="cs-CZ" dirty="0" err="1" smtClean="0"/>
              <a:t>HBe</a:t>
            </a:r>
            <a:r>
              <a:rPr lang="cs-CZ" dirty="0" smtClean="0"/>
              <a:t> je neodpovídající nález anti-</a:t>
            </a:r>
            <a:r>
              <a:rPr lang="cs-CZ" dirty="0" err="1" smtClean="0"/>
              <a:t>HBs</a:t>
            </a:r>
            <a:r>
              <a:rPr lang="cs-CZ" dirty="0" smtClean="0"/>
              <a:t>, které znamenají již definitivní </a:t>
            </a:r>
            <a:r>
              <a:rPr lang="cs-CZ" dirty="0" err="1" smtClean="0"/>
              <a:t>úzdravu</a:t>
            </a:r>
            <a:r>
              <a:rPr lang="cs-CZ" dirty="0" smtClean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Transfúze?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Očkování  proti hepatitidě B v minulosti?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Falešná pozitivita anti-</a:t>
            </a:r>
            <a:r>
              <a:rPr lang="cs-CZ" dirty="0" err="1" smtClean="0"/>
              <a:t>HBs</a:t>
            </a:r>
            <a:r>
              <a:rPr lang="cs-CZ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dirty="0" smtClean="0"/>
              <a:t>Doporučeno zopakovat s odstupem!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81657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Anti-</a:t>
            </a:r>
            <a:r>
              <a:rPr lang="cs-CZ" dirty="0" err="1" smtClean="0"/>
              <a:t>HBe</a:t>
            </a:r>
            <a:r>
              <a:rPr lang="cs-CZ" dirty="0" smtClean="0"/>
              <a:t>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154387" y="2441448"/>
            <a:ext cx="7265838" cy="301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786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Mnohočetný myelom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354941" y="522514"/>
            <a:ext cx="5691771" cy="572153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96834" y="3670663"/>
            <a:ext cx="493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Anémie normocytární, Hb 101 g/l, leuko 19.109/l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02910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Mnohočetný myelom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31520" y="1972870"/>
            <a:ext cx="5054146" cy="419973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102" y="2471466"/>
            <a:ext cx="5162550" cy="23431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9102" y="4924834"/>
            <a:ext cx="453390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838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 prsu, meta (játra, kosti)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815738" y="1737360"/>
            <a:ext cx="4846320" cy="466397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380516" y="2132205"/>
            <a:ext cx="2155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Ca, KM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053943" y="3635046"/>
            <a:ext cx="48985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Příznaky </a:t>
            </a:r>
            <a:r>
              <a:rPr lang="cs-CZ" dirty="0" err="1"/>
              <a:t>hyperCa</a:t>
            </a:r>
            <a:r>
              <a:rPr lang="cs-CZ" dirty="0"/>
              <a:t>: nechutenství, nauzea, zvracení,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zácpy/ileus</a:t>
            </a:r>
            <a:r>
              <a:rPr lang="cs-CZ" dirty="0"/>
              <a:t>, polyurie, polydipsie, zmatenost,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svalová </a:t>
            </a:r>
            <a:r>
              <a:rPr lang="cs-CZ" dirty="0"/>
              <a:t>slabost, bolest svalů, kostí, </a:t>
            </a:r>
          </a:p>
          <a:p>
            <a:r>
              <a:rPr lang="cs-CZ" dirty="0"/>
              <a:t>urolitiáza, žal. vředy, pankreatitis, </a:t>
            </a:r>
            <a:r>
              <a:rPr lang="cs-CZ" dirty="0" smtClean="0"/>
              <a:t>ileus,</a:t>
            </a:r>
            <a:endParaRPr lang="cs-CZ" dirty="0"/>
          </a:p>
          <a:p>
            <a:r>
              <a:rPr lang="cs-CZ" dirty="0"/>
              <a:t>arytmie (zkrácení QT) - riziko  digoxin</a:t>
            </a:r>
          </a:p>
        </p:txBody>
      </p:sp>
    </p:spTree>
    <p:extLst>
      <p:ext uri="{BB962C8B-B14F-4D97-AF65-F5344CB8AC3E}">
        <p14:creationId xmlns:p14="http://schemas.microsoft.com/office/powerpoint/2010/main" val="22463325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 prostaty, meta (játra, kosti)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27417" y="1884719"/>
            <a:ext cx="4574297" cy="442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61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Hepatocelulární karcinom u cirhózy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97864" y="2039749"/>
            <a:ext cx="5723419" cy="426961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141464" y="3158891"/>
            <a:ext cx="45537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Sonografický obraz jaterní </a:t>
            </a:r>
            <a:r>
              <a:rPr lang="cs-CZ" dirty="0" smtClean="0"/>
              <a:t>cirhózy </a:t>
            </a:r>
            <a:r>
              <a:rPr lang="cs-CZ" dirty="0"/>
              <a:t>s nepřímými zn. PH (ascites, dilatace VP)</a:t>
            </a:r>
          </a:p>
          <a:p>
            <a:r>
              <a:rPr lang="cs-CZ" dirty="0" smtClean="0"/>
              <a:t>Hepatocelulární </a:t>
            </a:r>
            <a:r>
              <a:rPr lang="cs-CZ" dirty="0"/>
              <a:t>karcinom se satelitními ložisky v terénu jaterní </a:t>
            </a:r>
            <a:r>
              <a:rPr lang="cs-CZ" dirty="0" smtClean="0"/>
              <a:t>CI</a:t>
            </a:r>
            <a:br>
              <a:rPr lang="cs-CZ" dirty="0" smtClean="0"/>
            </a:br>
            <a:r>
              <a:rPr lang="cs-CZ" dirty="0" smtClean="0"/>
              <a:t>Trombóza </a:t>
            </a:r>
            <a:r>
              <a:rPr lang="cs-CZ" dirty="0"/>
              <a:t>VP - P větve, v</a:t>
            </a:r>
            <a:r>
              <a:rPr lang="cs-CZ" dirty="0" smtClean="0"/>
              <a:t>. s</a:t>
            </a:r>
            <a:r>
              <a:rPr lang="cs-CZ" dirty="0"/>
              <a:t>. nádorový </a:t>
            </a:r>
            <a:r>
              <a:rPr lang="cs-CZ" dirty="0" smtClean="0"/>
              <a:t>trombus</a:t>
            </a:r>
            <a:br>
              <a:rPr lang="cs-CZ" dirty="0" smtClean="0"/>
            </a:br>
            <a:r>
              <a:rPr lang="cs-CZ" dirty="0" smtClean="0"/>
              <a:t>Dilatace </a:t>
            </a:r>
            <a:r>
              <a:rPr lang="cs-CZ" dirty="0"/>
              <a:t>IH žluč. cest</a:t>
            </a:r>
          </a:p>
          <a:p>
            <a:r>
              <a:rPr lang="cs-CZ" dirty="0" smtClean="0"/>
              <a:t>Mnohočetná </a:t>
            </a:r>
            <a:r>
              <a:rPr lang="cs-CZ" dirty="0" err="1"/>
              <a:t>cholecystolithiáza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63318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Jaterní selhání, intoxikace jídlem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49624" y="1817424"/>
            <a:ext cx="4516076" cy="454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18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Závěr: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204704" cy="4436194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Podezření na otravu </a:t>
            </a:r>
            <a:r>
              <a:rPr lang="cs-CZ" b="1" dirty="0" err="1">
                <a:solidFill>
                  <a:srgbClr val="00B0F0"/>
                </a:solidFill>
              </a:rPr>
              <a:t>etylénglykolem</a:t>
            </a:r>
            <a:r>
              <a:rPr lang="cs-CZ" b="1" dirty="0">
                <a:solidFill>
                  <a:srgbClr val="00B0F0"/>
                </a:solidFill>
              </a:rPr>
              <a:t> - možnosti</a:t>
            </a:r>
            <a:endParaRPr lang="cs-CZ" dirty="0">
              <a:solidFill>
                <a:srgbClr val="00B0F0"/>
              </a:solidFill>
            </a:endParaRPr>
          </a:p>
          <a:p>
            <a:r>
              <a:rPr lang="cs-CZ" sz="2400" dirty="0" smtClean="0"/>
              <a:t>Při </a:t>
            </a:r>
            <a:r>
              <a:rPr lang="cs-CZ" sz="2400" dirty="0"/>
              <a:t>podezření na otravu </a:t>
            </a:r>
            <a:r>
              <a:rPr lang="cs-CZ" sz="2400" dirty="0" err="1"/>
              <a:t>etylénglykolem</a:t>
            </a:r>
            <a:r>
              <a:rPr lang="cs-CZ" sz="2400" dirty="0"/>
              <a:t> je indikováno stanovení </a:t>
            </a:r>
            <a:r>
              <a:rPr lang="cs-CZ" sz="2400" b="1" dirty="0" err="1">
                <a:solidFill>
                  <a:srgbClr val="00B050"/>
                </a:solidFill>
              </a:rPr>
              <a:t>osmolal</a:t>
            </a:r>
            <a:r>
              <a:rPr lang="cs-CZ" sz="2400" b="1" dirty="0">
                <a:solidFill>
                  <a:srgbClr val="00B050"/>
                </a:solidFill>
              </a:rPr>
              <a:t> gap</a:t>
            </a:r>
            <a:r>
              <a:rPr lang="cs-CZ" sz="2400" dirty="0">
                <a:solidFill>
                  <a:srgbClr val="00B050"/>
                </a:solidFill>
              </a:rPr>
              <a:t> </a:t>
            </a:r>
            <a:r>
              <a:rPr lang="cs-CZ" sz="2400" dirty="0"/>
              <a:t>(1 g/l </a:t>
            </a:r>
            <a:r>
              <a:rPr lang="cs-CZ" sz="2400" dirty="0" err="1"/>
              <a:t>etylénglykolu</a:t>
            </a:r>
            <a:r>
              <a:rPr lang="cs-CZ" sz="2400" dirty="0"/>
              <a:t> zvyšuje osmol o 18 </a:t>
            </a:r>
            <a:r>
              <a:rPr lang="cs-CZ" sz="2400" dirty="0" err="1"/>
              <a:t>mmol</a:t>
            </a:r>
            <a:r>
              <a:rPr lang="cs-CZ" sz="2400" dirty="0"/>
              <a:t>/kg, při toxické dávce 0,2 g/l se zvyšuje jen o 3,5 </a:t>
            </a:r>
            <a:r>
              <a:rPr lang="cs-CZ" sz="2400" dirty="0" err="1"/>
              <a:t>mmol</a:t>
            </a:r>
            <a:r>
              <a:rPr lang="cs-CZ" sz="2400" dirty="0"/>
              <a:t>/kg, letální dávka </a:t>
            </a:r>
            <a:r>
              <a:rPr lang="cs-CZ" sz="2400" dirty="0" smtClean="0"/>
              <a:t>10x </a:t>
            </a:r>
            <a:r>
              <a:rPr lang="cs-CZ" sz="2400" dirty="0"/>
              <a:t>vyšší, ve směsi může být i glycerol), </a:t>
            </a:r>
            <a:r>
              <a:rPr lang="cs-CZ" sz="2400" b="1" dirty="0" smtClean="0">
                <a:solidFill>
                  <a:srgbClr val="00B050"/>
                </a:solidFill>
              </a:rPr>
              <a:t>AG </a:t>
            </a:r>
            <a:r>
              <a:rPr lang="cs-CZ" sz="2400" b="1" dirty="0" smtClean="0"/>
              <a:t>(bude </a:t>
            </a:r>
            <a:r>
              <a:rPr lang="cs-CZ" sz="2400" b="1" dirty="0"/>
              <a:t>se zvyšovat po nežádoucí </a:t>
            </a:r>
            <a:r>
              <a:rPr lang="cs-CZ" sz="2400" b="1" dirty="0" err="1" smtClean="0"/>
              <a:t>metabolizaci</a:t>
            </a:r>
            <a:r>
              <a:rPr lang="cs-CZ" sz="2400" b="1" dirty="0" smtClean="0"/>
              <a:t> - MAC, </a:t>
            </a:r>
            <a:r>
              <a:rPr lang="cs-CZ" sz="2400" b="1" dirty="0" err="1" smtClean="0"/>
              <a:t>cutoff</a:t>
            </a:r>
            <a:r>
              <a:rPr lang="cs-CZ" sz="2400" b="1" dirty="0" smtClean="0"/>
              <a:t> </a:t>
            </a:r>
            <a:r>
              <a:rPr lang="cs-CZ" sz="2400" b="1" dirty="0"/>
              <a:t>15 </a:t>
            </a:r>
            <a:r>
              <a:rPr lang="cs-CZ" sz="2400" b="1" dirty="0" err="1"/>
              <a:t>mmol</a:t>
            </a:r>
            <a:r>
              <a:rPr lang="cs-CZ" sz="2400" b="1" dirty="0"/>
              <a:t>/l), </a:t>
            </a:r>
            <a:r>
              <a:rPr lang="cs-CZ" sz="2400" b="1" dirty="0" smtClean="0">
                <a:solidFill>
                  <a:srgbClr val="00B050"/>
                </a:solidFill>
              </a:rPr>
              <a:t>oxaláty </a:t>
            </a:r>
            <a:r>
              <a:rPr lang="cs-CZ" sz="2400" b="1" dirty="0">
                <a:solidFill>
                  <a:srgbClr val="00B050"/>
                </a:solidFill>
              </a:rPr>
              <a:t>v moči</a:t>
            </a:r>
            <a:r>
              <a:rPr lang="cs-CZ" sz="2400" dirty="0"/>
              <a:t> </a:t>
            </a:r>
            <a:r>
              <a:rPr lang="cs-CZ" sz="2400" dirty="0" smtClean="0"/>
              <a:t>(později) a </a:t>
            </a:r>
            <a:r>
              <a:rPr lang="cs-CZ" sz="2400" dirty="0"/>
              <a:t>hodnotí se rozdíl ve stanovení</a:t>
            </a:r>
            <a:r>
              <a:rPr lang="cs-CZ" sz="2400" b="1" dirty="0"/>
              <a:t> </a:t>
            </a:r>
            <a:r>
              <a:rPr lang="cs-CZ" sz="2400" b="1" dirty="0">
                <a:solidFill>
                  <a:srgbClr val="00B050"/>
                </a:solidFill>
              </a:rPr>
              <a:t>laktátu</a:t>
            </a:r>
            <a:r>
              <a:rPr lang="cs-CZ" sz="2400" dirty="0"/>
              <a:t> na </a:t>
            </a:r>
            <a:r>
              <a:rPr lang="cs-CZ" sz="2400" dirty="0" err="1"/>
              <a:t>biochem</a:t>
            </a:r>
            <a:r>
              <a:rPr lang="cs-CZ" sz="2400" dirty="0"/>
              <a:t>. analyzátoru v laboratoři a na GEM (falešně pozitivní na GEM, interferuje </a:t>
            </a:r>
            <a:r>
              <a:rPr lang="cs-CZ" sz="2400" dirty="0" err="1"/>
              <a:t>kys</a:t>
            </a:r>
            <a:r>
              <a:rPr lang="cs-CZ" sz="2400" dirty="0"/>
              <a:t>. glykolová a </a:t>
            </a:r>
            <a:r>
              <a:rPr lang="cs-CZ" sz="2400" dirty="0" err="1"/>
              <a:t>glyoxalová</a:t>
            </a:r>
            <a:r>
              <a:rPr lang="cs-CZ" sz="2400" dirty="0"/>
              <a:t> při </a:t>
            </a:r>
            <a:r>
              <a:rPr lang="cs-CZ" sz="2400" dirty="0" err="1"/>
              <a:t>ampérometrickém</a:t>
            </a:r>
            <a:r>
              <a:rPr lang="cs-CZ" sz="2400" dirty="0"/>
              <a:t> stanovení). </a:t>
            </a:r>
            <a:r>
              <a:rPr lang="cs-CZ" sz="2400" dirty="0" smtClean="0"/>
              <a:t>Monitoruje se </a:t>
            </a:r>
            <a:r>
              <a:rPr lang="cs-CZ" sz="2400" dirty="0" smtClean="0">
                <a:solidFill>
                  <a:srgbClr val="00B050"/>
                </a:solidFill>
              </a:rPr>
              <a:t>kreatinin, ALT</a:t>
            </a:r>
            <a:r>
              <a:rPr lang="cs-CZ" sz="2400" dirty="0" smtClean="0"/>
              <a:t>, </a:t>
            </a:r>
            <a:r>
              <a:rPr lang="cs-CZ" sz="2400" dirty="0" smtClean="0">
                <a:solidFill>
                  <a:srgbClr val="00B050"/>
                </a:solidFill>
              </a:rPr>
              <a:t>Ca</a:t>
            </a:r>
            <a:r>
              <a:rPr lang="cs-CZ" sz="2400" dirty="0" smtClean="0"/>
              <a:t> (možná </a:t>
            </a:r>
            <a:r>
              <a:rPr lang="cs-CZ" sz="2400" dirty="0" err="1" smtClean="0"/>
              <a:t>hypokalcémie</a:t>
            </a:r>
            <a:r>
              <a:rPr lang="cs-CZ" sz="2400" dirty="0" smtClean="0"/>
              <a:t> – tvorba </a:t>
            </a:r>
            <a:r>
              <a:rPr lang="cs-CZ" sz="2400" dirty="0" err="1" smtClean="0"/>
              <a:t>kalciumoxalátových</a:t>
            </a:r>
            <a:r>
              <a:rPr lang="cs-CZ" sz="2400" dirty="0" smtClean="0"/>
              <a:t> krystalů v moči a tkáních). </a:t>
            </a:r>
            <a:r>
              <a:rPr lang="cs-CZ" sz="2400" dirty="0" err="1" smtClean="0"/>
              <a:t>Fridex</a:t>
            </a:r>
            <a:r>
              <a:rPr lang="cs-CZ" sz="2400" dirty="0" smtClean="0"/>
              <a:t> může obsahovat </a:t>
            </a:r>
            <a:r>
              <a:rPr lang="cs-CZ" sz="2400" dirty="0" err="1" smtClean="0">
                <a:solidFill>
                  <a:srgbClr val="00B0F0"/>
                </a:solidFill>
              </a:rPr>
              <a:t>propylénglykol</a:t>
            </a:r>
            <a:r>
              <a:rPr lang="cs-CZ" sz="2400" dirty="0" smtClean="0">
                <a:solidFill>
                  <a:srgbClr val="00B0F0"/>
                </a:solidFill>
              </a:rPr>
              <a:t> </a:t>
            </a:r>
            <a:r>
              <a:rPr lang="cs-CZ" sz="2400" dirty="0" smtClean="0"/>
              <a:t>místo </a:t>
            </a:r>
            <a:r>
              <a:rPr lang="cs-CZ" sz="2400" dirty="0" err="1" smtClean="0"/>
              <a:t>etylénglykolu</a:t>
            </a:r>
            <a:r>
              <a:rPr lang="cs-CZ" sz="2400" dirty="0" smtClean="0"/>
              <a:t>, kdy je podávání alkoholu neúčinné, monitoruje se </a:t>
            </a:r>
            <a:r>
              <a:rPr lang="cs-CZ" sz="2400" dirty="0" smtClean="0">
                <a:solidFill>
                  <a:srgbClr val="00B050"/>
                </a:solidFill>
              </a:rPr>
              <a:t>AG - laktát, </a:t>
            </a:r>
            <a:r>
              <a:rPr lang="cs-CZ" sz="2400" dirty="0" err="1" smtClean="0">
                <a:solidFill>
                  <a:srgbClr val="00B050"/>
                </a:solidFill>
              </a:rPr>
              <a:t>haptoglobin</a:t>
            </a:r>
            <a:r>
              <a:rPr lang="cs-CZ" sz="2400" dirty="0" smtClean="0">
                <a:solidFill>
                  <a:srgbClr val="00B050"/>
                </a:solidFill>
              </a:rPr>
              <a:t> </a:t>
            </a:r>
            <a:r>
              <a:rPr lang="cs-CZ" sz="2400" dirty="0" smtClean="0"/>
              <a:t>(intravaskulární hemolýza). </a:t>
            </a:r>
            <a:r>
              <a:rPr lang="cs-CZ" sz="2400" b="1" dirty="0" smtClean="0">
                <a:solidFill>
                  <a:srgbClr val="C00000"/>
                </a:solidFill>
              </a:rPr>
              <a:t>Zajistit </a:t>
            </a:r>
            <a:r>
              <a:rPr lang="cs-CZ" sz="2400" b="1" dirty="0">
                <a:solidFill>
                  <a:srgbClr val="C00000"/>
                </a:solidFill>
              </a:rPr>
              <a:t>uchování vzorků z 1. dne po otravě 1 týden.</a:t>
            </a:r>
            <a:r>
              <a:rPr lang="cs-CZ" sz="2400" dirty="0">
                <a:solidFill>
                  <a:srgbClr val="C00000"/>
                </a:solidFill>
              </a:rPr>
              <a:t> </a:t>
            </a:r>
          </a:p>
          <a:p>
            <a:r>
              <a:rPr lang="cs-CZ" sz="2400" dirty="0"/>
              <a:t>Podává se </a:t>
            </a:r>
            <a:r>
              <a:rPr lang="cs-CZ" sz="2400" b="1" i="1" dirty="0">
                <a:solidFill>
                  <a:srgbClr val="FFC000"/>
                </a:solidFill>
              </a:rPr>
              <a:t>alkohol: 1-1,5 </a:t>
            </a:r>
            <a:r>
              <a:rPr lang="cs-CZ" sz="2400" b="1" i="1" dirty="0" smtClean="0">
                <a:solidFill>
                  <a:srgbClr val="FFC000"/>
                </a:solidFill>
              </a:rPr>
              <a:t>promile, </a:t>
            </a:r>
            <a:r>
              <a:rPr lang="cs-CZ" sz="2400" b="1" i="1" dirty="0" err="1" smtClean="0">
                <a:solidFill>
                  <a:srgbClr val="FFC000"/>
                </a:solidFill>
              </a:rPr>
              <a:t>fomepizol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/>
              <a:t>(inhibitor </a:t>
            </a:r>
            <a:r>
              <a:rPr lang="cs-CZ" sz="2400" dirty="0" err="1"/>
              <a:t>alkoholdehydrogenázy</a:t>
            </a:r>
            <a:r>
              <a:rPr lang="cs-CZ" sz="2400" dirty="0"/>
              <a:t>, </a:t>
            </a:r>
            <a:r>
              <a:rPr lang="cs-CZ" sz="2400" dirty="0" smtClean="0"/>
              <a:t>drahý, 8 000x vyšší afinita k enzymu), dle stavu se léčí </a:t>
            </a:r>
            <a:r>
              <a:rPr lang="cs-CZ" sz="2400" dirty="0" smtClean="0">
                <a:solidFill>
                  <a:srgbClr val="FFC000"/>
                </a:solidFill>
              </a:rPr>
              <a:t>hemodialýzou</a:t>
            </a:r>
            <a:r>
              <a:rPr lang="cs-CZ" sz="2400" dirty="0" smtClean="0"/>
              <a:t>. Biolog. poločas </a:t>
            </a:r>
            <a:r>
              <a:rPr lang="cs-CZ" sz="2400" dirty="0" err="1" smtClean="0"/>
              <a:t>etylénglykolu</a:t>
            </a:r>
            <a:r>
              <a:rPr lang="cs-CZ" sz="2400" dirty="0" smtClean="0"/>
              <a:t> je 8 h, po požití alkoholu až 80 h. </a:t>
            </a:r>
            <a:r>
              <a:rPr lang="cs-CZ" sz="2400" i="1" dirty="0" smtClean="0"/>
              <a:t>Výsledky </a:t>
            </a:r>
            <a:r>
              <a:rPr lang="cs-CZ" sz="2400" i="1" dirty="0"/>
              <a:t>ze Soudního v Klinické události (nejsou v Propouštěcí zprávě).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470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Osmolal</a:t>
            </a:r>
            <a:r>
              <a:rPr lang="cs-CZ" dirty="0" smtClean="0"/>
              <a:t> gap – intoxikace etanolem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977640" y="1875877"/>
            <a:ext cx="4315968" cy="448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892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ISE přímá a nepřímá u </a:t>
            </a:r>
            <a:r>
              <a:rPr lang="cs-CZ" dirty="0" err="1" smtClean="0"/>
              <a:t>paraproteinémie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648456" y="1841132"/>
            <a:ext cx="4718343" cy="444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133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Zánětlivé parametry – t1/2 u IL-6 2-6 h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447288" y="1865927"/>
            <a:ext cx="5125765" cy="434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111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Sideropenická</a:t>
            </a:r>
            <a:r>
              <a:rPr lang="cs-CZ" dirty="0" smtClean="0"/>
              <a:t> anémie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68680" y="1959963"/>
            <a:ext cx="4799571" cy="396458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877" y="2305050"/>
            <a:ext cx="564832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5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Těhotenská </a:t>
            </a:r>
            <a:r>
              <a:rPr lang="cs-CZ" dirty="0" err="1" smtClean="0"/>
              <a:t>intrahepatální</a:t>
            </a:r>
            <a:r>
              <a:rPr lang="cs-CZ" dirty="0" smtClean="0"/>
              <a:t> cholestáza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37626" y="2320016"/>
            <a:ext cx="6614430" cy="331146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635240" y="2320016"/>
            <a:ext cx="40782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Intrahepatální</a:t>
            </a:r>
            <a:r>
              <a:rPr lang="cs-CZ" dirty="0"/>
              <a:t> těhotenská cholestáza</a:t>
            </a:r>
          </a:p>
          <a:p>
            <a:r>
              <a:rPr lang="cs-CZ" dirty="0"/>
              <a:t>S</a:t>
            </a:r>
            <a:r>
              <a:rPr lang="cs-CZ" dirty="0" smtClean="0"/>
              <a:t>. C</a:t>
            </a:r>
            <a:r>
              <a:rPr lang="cs-CZ" dirty="0"/>
              <a:t>. v 38. t. (zdravý chlapec 2,7 </a:t>
            </a:r>
            <a:r>
              <a:rPr lang="cs-CZ"/>
              <a:t>kg</a:t>
            </a:r>
            <a:r>
              <a:rPr lang="cs-CZ" smtClean="0"/>
              <a:t>), </a:t>
            </a:r>
            <a:r>
              <a:rPr lang="cs-CZ" dirty="0" err="1"/>
              <a:t>kefalopelvický</a:t>
            </a:r>
            <a:r>
              <a:rPr lang="cs-CZ" dirty="0"/>
              <a:t> nepoměr, malá rodička</a:t>
            </a:r>
          </a:p>
          <a:p>
            <a:r>
              <a:rPr lang="cs-CZ" dirty="0"/>
              <a:t>Habituální </a:t>
            </a:r>
            <a:r>
              <a:rPr lang="cs-CZ" dirty="0" smtClean="0"/>
              <a:t>potrácení</a:t>
            </a:r>
            <a:endParaRPr lang="cs-CZ" dirty="0"/>
          </a:p>
          <a:p>
            <a:r>
              <a:rPr lang="cs-CZ" dirty="0"/>
              <a:t>Astma </a:t>
            </a:r>
            <a:r>
              <a:rPr lang="cs-CZ" dirty="0" err="1"/>
              <a:t>bronchiale</a:t>
            </a:r>
            <a:r>
              <a:rPr lang="cs-CZ" dirty="0"/>
              <a:t>, </a:t>
            </a:r>
            <a:r>
              <a:rPr lang="cs-CZ" dirty="0" smtClean="0"/>
              <a:t>nikotinismus</a:t>
            </a:r>
            <a:endParaRPr lang="cs-CZ" dirty="0"/>
          </a:p>
          <a:p>
            <a:r>
              <a:rPr lang="cs-CZ" dirty="0" err="1"/>
              <a:t>Pozit</a:t>
            </a:r>
            <a:r>
              <a:rPr lang="cs-CZ" dirty="0"/>
              <a:t>. </a:t>
            </a:r>
            <a:r>
              <a:rPr lang="cs-CZ" dirty="0" err="1"/>
              <a:t>nespec</a:t>
            </a:r>
            <a:r>
              <a:rPr lang="cs-CZ" dirty="0"/>
              <a:t>. </a:t>
            </a:r>
            <a:r>
              <a:rPr lang="cs-CZ" dirty="0" err="1"/>
              <a:t>antierytrocytární</a:t>
            </a:r>
            <a:r>
              <a:rPr lang="cs-CZ" dirty="0"/>
              <a:t> autoprotilátky</a:t>
            </a:r>
          </a:p>
        </p:txBody>
      </p:sp>
    </p:spTree>
    <p:extLst>
      <p:ext uri="{BB962C8B-B14F-4D97-AF65-F5344CB8AC3E}">
        <p14:creationId xmlns:p14="http://schemas.microsoft.com/office/powerpoint/2010/main" val="15384775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Těhotenská </a:t>
            </a:r>
            <a:r>
              <a:rPr lang="cs-CZ" dirty="0" err="1" smtClean="0"/>
              <a:t>intrahepatální</a:t>
            </a:r>
            <a:r>
              <a:rPr lang="cs-CZ" dirty="0" smtClean="0"/>
              <a:t> cholestáza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97280" y="1988589"/>
            <a:ext cx="6217920" cy="42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594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Preeklampsie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35024" y="1737360"/>
            <a:ext cx="3758184" cy="462155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126480" y="3264408"/>
            <a:ext cx="42444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Preeklampsie</a:t>
            </a:r>
            <a:r>
              <a:rPr lang="cs-CZ" dirty="0"/>
              <a:t>, 35. týden 1. gravidity (30 let)</a:t>
            </a:r>
          </a:p>
          <a:p>
            <a:r>
              <a:rPr lang="cs-CZ" dirty="0"/>
              <a:t>Hypertenze 170/110, proteinurie, otoky DK</a:t>
            </a:r>
          </a:p>
          <a:p>
            <a:r>
              <a:rPr lang="cs-CZ" dirty="0"/>
              <a:t>Gestační DM</a:t>
            </a:r>
          </a:p>
          <a:p>
            <a:r>
              <a:rPr lang="cs-CZ" dirty="0"/>
              <a:t>Hypotyreóza</a:t>
            </a:r>
          </a:p>
        </p:txBody>
      </p:sp>
    </p:spTree>
    <p:extLst>
      <p:ext uri="{BB962C8B-B14F-4D97-AF65-F5344CB8AC3E}">
        <p14:creationId xmlns:p14="http://schemas.microsoft.com/office/powerpoint/2010/main" val="24517804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Preeklampsie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081528" y="1725920"/>
            <a:ext cx="5760720" cy="449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1248" y="286603"/>
            <a:ext cx="10597896" cy="1450757"/>
          </a:xfrm>
        </p:spPr>
        <p:txBody>
          <a:bodyPr/>
          <a:lstStyle/>
          <a:p>
            <a:r>
              <a:rPr lang="cs-CZ" dirty="0" err="1" smtClean="0"/>
              <a:t>HypoK</a:t>
            </a:r>
            <a:r>
              <a:rPr lang="cs-CZ" dirty="0" smtClean="0"/>
              <a:t>, Mg, P, Ca, malnutrice –Crohnova ch.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575304" y="1854542"/>
            <a:ext cx="5027171" cy="443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95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-360334"/>
            <a:ext cx="10753343" cy="1450757"/>
          </a:xfrm>
        </p:spPr>
        <p:txBody>
          <a:bodyPr/>
          <a:lstStyle/>
          <a:p>
            <a:r>
              <a:rPr lang="cs-CZ" dirty="0" err="1"/>
              <a:t>HypoK</a:t>
            </a:r>
            <a:r>
              <a:rPr lang="cs-CZ" dirty="0"/>
              <a:t>, Mg, P, Ca, malnutrice </a:t>
            </a:r>
            <a:r>
              <a:rPr lang="cs-CZ" dirty="0" smtClean="0"/>
              <a:t>– Crohnova ch.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984" y="1826587"/>
            <a:ext cx="4599432" cy="446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6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0392" y="286603"/>
            <a:ext cx="10725912" cy="1450757"/>
          </a:xfrm>
        </p:spPr>
        <p:txBody>
          <a:bodyPr/>
          <a:lstStyle/>
          <a:p>
            <a:r>
              <a:rPr lang="cs-CZ" dirty="0" err="1"/>
              <a:t>HypoK</a:t>
            </a:r>
            <a:r>
              <a:rPr lang="cs-CZ" dirty="0"/>
              <a:t>, Mg, P, Ca, malnutrice </a:t>
            </a:r>
            <a:r>
              <a:rPr lang="cs-CZ" dirty="0" smtClean="0"/>
              <a:t>– Crohnova ch.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721608" y="1879958"/>
            <a:ext cx="4703439" cy="435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0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3192" y="286603"/>
            <a:ext cx="10762488" cy="1450757"/>
          </a:xfrm>
        </p:spPr>
        <p:txBody>
          <a:bodyPr/>
          <a:lstStyle/>
          <a:p>
            <a:r>
              <a:rPr lang="cs-CZ" dirty="0" err="1"/>
              <a:t>HypoK</a:t>
            </a:r>
            <a:r>
              <a:rPr lang="cs-CZ" dirty="0"/>
              <a:t>, Mg, P, Ca, malnutrice </a:t>
            </a:r>
            <a:r>
              <a:rPr lang="cs-CZ" dirty="0" smtClean="0"/>
              <a:t>– Crohnova ch.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739896" y="1785557"/>
            <a:ext cx="4684809" cy="456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4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Závěr: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>
                <a:solidFill>
                  <a:srgbClr val="92D050"/>
                </a:solidFill>
              </a:rPr>
              <a:t>Klinika: </a:t>
            </a:r>
            <a:r>
              <a:rPr lang="cs-CZ" sz="2400" b="1" dirty="0" err="1" smtClean="0">
                <a:solidFill>
                  <a:srgbClr val="92D050"/>
                </a:solidFill>
              </a:rPr>
              <a:t>hypoK</a:t>
            </a:r>
            <a:r>
              <a:rPr lang="cs-CZ" sz="2400" b="1" dirty="0" smtClean="0">
                <a:solidFill>
                  <a:srgbClr val="92D050"/>
                </a:solidFill>
              </a:rPr>
              <a:t>: svalová slabost, paralytický ileus, </a:t>
            </a:r>
            <a:r>
              <a:rPr lang="cs-CZ" sz="2400" b="1" dirty="0" err="1" smtClean="0">
                <a:solidFill>
                  <a:srgbClr val="92D050"/>
                </a:solidFill>
              </a:rPr>
              <a:t>nDI</a:t>
            </a:r>
            <a:r>
              <a:rPr lang="cs-CZ" sz="2400" b="1" dirty="0" smtClean="0">
                <a:solidFill>
                  <a:srgbClr val="92D050"/>
                </a:solidFill>
              </a:rPr>
              <a:t>? (diuréza, osmol?), </a:t>
            </a:r>
            <a:r>
              <a:rPr lang="cs-CZ" sz="2400" b="1" dirty="0" err="1" smtClean="0">
                <a:solidFill>
                  <a:srgbClr val="92D050"/>
                </a:solidFill>
              </a:rPr>
              <a:t>rabdomyolýza</a:t>
            </a:r>
            <a:r>
              <a:rPr lang="cs-CZ" sz="2400" b="1" dirty="0" smtClean="0">
                <a:solidFill>
                  <a:srgbClr val="92D050"/>
                </a:solidFill>
              </a:rPr>
              <a:t>, poškození srdce/arytmie?, malnutrice - otoky</a:t>
            </a:r>
          </a:p>
          <a:p>
            <a:r>
              <a:rPr lang="cs-CZ" sz="2400" b="1" dirty="0" smtClean="0">
                <a:solidFill>
                  <a:srgbClr val="00B0F0"/>
                </a:solidFill>
              </a:rPr>
              <a:t>Extrémně </a:t>
            </a:r>
            <a:r>
              <a:rPr lang="cs-CZ" sz="2400" b="1" dirty="0">
                <a:solidFill>
                  <a:srgbClr val="00B0F0"/>
                </a:solidFill>
              </a:rPr>
              <a:t>nízké ionty, jaký materiál vyžádat a uchovat 1 týden.</a:t>
            </a:r>
            <a:endParaRPr lang="cs-CZ" sz="2400" dirty="0">
              <a:solidFill>
                <a:srgbClr val="00B0F0"/>
              </a:solidFill>
            </a:endParaRPr>
          </a:p>
          <a:p>
            <a:r>
              <a:rPr lang="cs-CZ" sz="2400" b="1" dirty="0" smtClean="0"/>
              <a:t>Doplň </a:t>
            </a:r>
            <a:r>
              <a:rPr lang="cs-CZ" sz="2400" b="1" dirty="0">
                <a:solidFill>
                  <a:srgbClr val="FFC000"/>
                </a:solidFill>
              </a:rPr>
              <a:t>ostatní ionty </a:t>
            </a:r>
            <a:r>
              <a:rPr lang="cs-CZ" sz="2400" dirty="0"/>
              <a:t>(Na, K, Cl, Ca, P, Mg),</a:t>
            </a:r>
            <a:r>
              <a:rPr lang="cs-CZ" sz="2400" b="1" dirty="0"/>
              <a:t> </a:t>
            </a:r>
            <a:r>
              <a:rPr lang="cs-CZ" sz="2400" b="1" dirty="0">
                <a:solidFill>
                  <a:srgbClr val="FFC000"/>
                </a:solidFill>
              </a:rPr>
              <a:t>ABR </a:t>
            </a:r>
            <a:r>
              <a:rPr lang="cs-CZ" sz="2400" dirty="0"/>
              <a:t>(i ionty a Ca</a:t>
            </a:r>
            <a:r>
              <a:rPr lang="cs-CZ" sz="2400" baseline="30000" dirty="0"/>
              <a:t>2</a:t>
            </a:r>
            <a:r>
              <a:rPr lang="cs-CZ" sz="2400" dirty="0"/>
              <a:t>+),</a:t>
            </a:r>
            <a:r>
              <a:rPr lang="cs-CZ" sz="2400" b="1" dirty="0"/>
              <a:t> </a:t>
            </a:r>
            <a:r>
              <a:rPr lang="cs-CZ" sz="2400" b="1" dirty="0">
                <a:solidFill>
                  <a:srgbClr val="FFC000"/>
                </a:solidFill>
              </a:rPr>
              <a:t>renální testy </a:t>
            </a:r>
            <a:r>
              <a:rPr lang="cs-CZ" sz="2400" dirty="0"/>
              <a:t>(urea, </a:t>
            </a:r>
            <a:r>
              <a:rPr lang="cs-CZ" sz="2400" dirty="0" err="1"/>
              <a:t>kreat</a:t>
            </a:r>
            <a:r>
              <a:rPr lang="cs-CZ" sz="2400" dirty="0"/>
              <a:t>., KM), </a:t>
            </a:r>
            <a:r>
              <a:rPr lang="cs-CZ" sz="2400" b="1" dirty="0" smtClean="0">
                <a:solidFill>
                  <a:srgbClr val="FFC000"/>
                </a:solidFill>
              </a:rPr>
              <a:t>osmol</a:t>
            </a:r>
            <a:r>
              <a:rPr lang="cs-CZ" sz="2400" dirty="0" smtClean="0"/>
              <a:t>, </a:t>
            </a:r>
            <a:r>
              <a:rPr lang="cs-CZ" sz="2400" b="1" dirty="0" smtClean="0">
                <a:solidFill>
                  <a:srgbClr val="FFC000"/>
                </a:solidFill>
              </a:rPr>
              <a:t>moč</a:t>
            </a:r>
            <a:r>
              <a:rPr lang="cs-CZ" sz="2400" b="1" dirty="0" smtClean="0"/>
              <a:t> </a:t>
            </a:r>
            <a:r>
              <a:rPr lang="cs-CZ" sz="2400" b="1" dirty="0" err="1" smtClean="0">
                <a:solidFill>
                  <a:srgbClr val="FFC000"/>
                </a:solidFill>
              </a:rPr>
              <a:t>jednor</a:t>
            </a:r>
            <a:r>
              <a:rPr lang="cs-CZ" sz="2400" b="1" dirty="0" smtClean="0">
                <a:solidFill>
                  <a:srgbClr val="FFC000"/>
                </a:solidFill>
              </a:rPr>
              <a:t>. </a:t>
            </a:r>
            <a:r>
              <a:rPr lang="cs-CZ" sz="2400" dirty="0" smtClean="0"/>
              <a:t>(ionty</a:t>
            </a:r>
            <a:r>
              <a:rPr lang="cs-CZ" sz="2400" dirty="0"/>
              <a:t>, kreatinin na výpočet </a:t>
            </a:r>
            <a:r>
              <a:rPr lang="cs-CZ" sz="2400" dirty="0" smtClean="0"/>
              <a:t>FE, osmol); </a:t>
            </a:r>
            <a:r>
              <a:rPr lang="cs-CZ" sz="2400" dirty="0"/>
              <a:t>důležité vše doplnit před léčbou a </a:t>
            </a:r>
            <a:r>
              <a:rPr lang="cs-CZ" sz="2400" dirty="0">
                <a:solidFill>
                  <a:srgbClr val="FF0000"/>
                </a:solidFill>
              </a:rPr>
              <a:t>uchovat 1 týden </a:t>
            </a:r>
            <a:r>
              <a:rPr lang="cs-CZ" sz="2400" dirty="0"/>
              <a:t>pro možnost </a:t>
            </a:r>
            <a:r>
              <a:rPr lang="cs-CZ" sz="2400" dirty="0" err="1"/>
              <a:t>dovyšetření</a:t>
            </a:r>
            <a:r>
              <a:rPr lang="cs-CZ" sz="2400" dirty="0"/>
              <a:t>. Pro riziko </a:t>
            </a:r>
            <a:r>
              <a:rPr lang="cs-CZ" sz="2400" dirty="0" err="1"/>
              <a:t>rabdomyolýzy</a:t>
            </a:r>
            <a:r>
              <a:rPr lang="cs-CZ" sz="2400" dirty="0"/>
              <a:t> je indikováno sledování </a:t>
            </a:r>
            <a:r>
              <a:rPr lang="cs-CZ" sz="2400" b="1" dirty="0">
                <a:solidFill>
                  <a:srgbClr val="FFC000"/>
                </a:solidFill>
              </a:rPr>
              <a:t>CK</a:t>
            </a:r>
            <a:r>
              <a:rPr lang="cs-CZ" sz="2400" dirty="0"/>
              <a:t> (myoglobin, renální testy).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3433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478</TotalTime>
  <Words>1711</Words>
  <Application>Microsoft Office PowerPoint</Application>
  <PresentationFormat>Širokoúhlá obrazovka</PresentationFormat>
  <Paragraphs>122</Paragraphs>
  <Slides>47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Symbol</vt:lpstr>
      <vt:lpstr>Retrospektiva</vt:lpstr>
      <vt:lpstr>Kazuistiky – dle dg. </vt:lpstr>
      <vt:lpstr>Otrava etylénglykolem</vt:lpstr>
      <vt:lpstr>Otrava etylénglykolem</vt:lpstr>
      <vt:lpstr>Závěr: </vt:lpstr>
      <vt:lpstr>HypoK, Mg, P, Ca, malnutrice –Crohnova ch.</vt:lpstr>
      <vt:lpstr>HypoK, Mg, P, Ca, malnutrice – Crohnova ch.</vt:lpstr>
      <vt:lpstr>HypoK, Mg, P, Ca, malnutrice – Crohnova ch.</vt:lpstr>
      <vt:lpstr>HypoK, Mg, P, Ca, malnutrice – Crohnova ch.</vt:lpstr>
      <vt:lpstr>Závěr: </vt:lpstr>
      <vt:lpstr>Amoniak – „nejaterní“ příčina</vt:lpstr>
      <vt:lpstr>Závěr: </vt:lpstr>
      <vt:lpstr>Oboustranné kardiální selhání (více levostranné, anasarka)</vt:lpstr>
      <vt:lpstr>Cystostomie pro ca prostaty, kolostomie pro ca rekta, „pánevní kolekce“ – infúze + ATB</vt:lpstr>
      <vt:lpstr>Cystostomie pro ca prostaty, kolostomie pro ca rekta, „pánevní kolekce“ – infúze + ATB</vt:lpstr>
      <vt:lpstr>Cysta choledochu, katarakta – premature (2 kg, 31 cm), matka latentní syfilis a drogy  (pervitin)</vt:lpstr>
      <vt:lpstr>Lze použít pro kontrolu bilirubinu ikterický index? </vt:lpstr>
      <vt:lpstr>Změna urey po zavodnění, vyloučena záměna</vt:lpstr>
      <vt:lpstr>Nefrotický syndrom - FSGS</vt:lpstr>
      <vt:lpstr>Nefrotický syndrom – lab. nález</vt:lpstr>
      <vt:lpstr>Opak. hypoNa (Tezeo, Verospiron, tramadol)</vt:lpstr>
      <vt:lpstr>AKI – hyperNa při dehydrataci, hypoK?, generalizovaný ca prsu (meta v uzlinách, kostech, slezině, nadledvinách, kachexie) - neléčena</vt:lpstr>
      <vt:lpstr>HypoNa – po léčbě desmopresinem</vt:lpstr>
      <vt:lpstr>HypoNa (SIAD) – po léčbě SSRI</vt:lpstr>
      <vt:lpstr>AKI – dehydratace (nepil + spironolakton)</vt:lpstr>
      <vt:lpstr>Extrémní alkalémie, tonzilitis</vt:lpstr>
      <vt:lpstr>Kreatinin enzym. – interference Dicynone</vt:lpstr>
      <vt:lpstr>Kreatinin enzym. – interference Dicynone</vt:lpstr>
      <vt:lpstr>Intoxikace theofylinem</vt:lpstr>
      <vt:lpstr>Intoxikace thofylinem</vt:lpstr>
      <vt:lpstr>Akutní hepatitis E</vt:lpstr>
      <vt:lpstr>Akutní hepatitis E</vt:lpstr>
      <vt:lpstr>Anti-HBs? </vt:lpstr>
      <vt:lpstr>Anti-HBe?</vt:lpstr>
      <vt:lpstr>Mnohočetný myelom</vt:lpstr>
      <vt:lpstr>Mnohočetný myelom</vt:lpstr>
      <vt:lpstr>Ca prsu, meta (játra, kosti)</vt:lpstr>
      <vt:lpstr>Ca prostaty, meta (játra, kosti)</vt:lpstr>
      <vt:lpstr>Hepatocelulární karcinom u cirhózy</vt:lpstr>
      <vt:lpstr>Jaterní selhání, intoxikace jídlem</vt:lpstr>
      <vt:lpstr>Osmolal gap – intoxikace etanolem</vt:lpstr>
      <vt:lpstr>ISE přímá a nepřímá u paraproteinémie</vt:lpstr>
      <vt:lpstr>Zánětlivé parametry – t1/2 u IL-6 2-6 h</vt:lpstr>
      <vt:lpstr>Sideropenická anémie</vt:lpstr>
      <vt:lpstr>Těhotenská intrahepatální cholestáza</vt:lpstr>
      <vt:lpstr>Těhotenská intrahepatální cholestáza</vt:lpstr>
      <vt:lpstr>Preeklampsie</vt:lpstr>
      <vt:lpstr>Preeklampsie</vt:lpstr>
    </vt:vector>
  </TitlesOfParts>
  <Company>Fakultní nemocnice Plzeň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Kazuistiky</dc:title>
  <dc:creator>Solcova Marie</dc:creator>
  <cp:lastModifiedBy>Solcova Marie</cp:lastModifiedBy>
  <cp:revision>192</cp:revision>
  <dcterms:created xsi:type="dcterms:W3CDTF">2023-03-07T14:25:22Z</dcterms:created>
  <dcterms:modified xsi:type="dcterms:W3CDTF">2023-05-04T08:47:07Z</dcterms:modified>
</cp:coreProperties>
</file>