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4"/>
  </p:notesMasterIdLst>
  <p:sldIdLst>
    <p:sldId id="256" r:id="rId2"/>
    <p:sldId id="290" r:id="rId3"/>
    <p:sldId id="291" r:id="rId4"/>
    <p:sldId id="292" r:id="rId5"/>
    <p:sldId id="293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94" r:id="rId17"/>
    <p:sldId id="295" r:id="rId18"/>
    <p:sldId id="296" r:id="rId19"/>
    <p:sldId id="298" r:id="rId20"/>
    <p:sldId id="297" r:id="rId21"/>
    <p:sldId id="299" r:id="rId22"/>
    <p:sldId id="300" r:id="rId23"/>
    <p:sldId id="301" r:id="rId24"/>
    <p:sldId id="303" r:id="rId25"/>
    <p:sldId id="305" r:id="rId26"/>
    <p:sldId id="306" r:id="rId27"/>
    <p:sldId id="307" r:id="rId28"/>
    <p:sldId id="308" r:id="rId29"/>
    <p:sldId id="310" r:id="rId30"/>
    <p:sldId id="304" r:id="rId31"/>
    <p:sldId id="311" r:id="rId32"/>
    <p:sldId id="269" r:id="rId33"/>
  </p:sldIdLst>
  <p:sldSz cx="9144000" cy="6858000" type="screen4x3"/>
  <p:notesSz cx="6858000" cy="9144000"/>
  <p:custDataLst>
    <p:tags r:id="rId3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EB0B819-9D79-466E-BEF5-1E6C3984AADF}">
          <p14:sldIdLst>
            <p14:sldId id="256"/>
            <p14:sldId id="290"/>
            <p14:sldId id="291"/>
            <p14:sldId id="292"/>
            <p14:sldId id="293"/>
            <p14:sldId id="271"/>
            <p14:sldId id="273"/>
            <p14:sldId id="272"/>
            <p14:sldId id="274"/>
            <p14:sldId id="275"/>
            <p14:sldId id="276"/>
            <p14:sldId id="277"/>
            <p14:sldId id="278"/>
            <p14:sldId id="279"/>
            <p14:sldId id="281"/>
            <p14:sldId id="294"/>
            <p14:sldId id="295"/>
            <p14:sldId id="296"/>
            <p14:sldId id="298"/>
            <p14:sldId id="297"/>
            <p14:sldId id="299"/>
            <p14:sldId id="300"/>
            <p14:sldId id="301"/>
            <p14:sldId id="303"/>
            <p14:sldId id="305"/>
            <p14:sldId id="306"/>
            <p14:sldId id="307"/>
            <p14:sldId id="308"/>
            <p14:sldId id="310"/>
            <p14:sldId id="304"/>
            <p14:sldId id="31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64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35" autoAdjust="0"/>
  </p:normalViewPr>
  <p:slideViewPr>
    <p:cSldViewPr>
      <p:cViewPr varScale="1">
        <p:scale>
          <a:sx n="87" d="100"/>
          <a:sy n="87" d="100"/>
        </p:scale>
        <p:origin x="23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6BEC-D481-4733-A0CD-363235AD91E8}" type="datetimeFigureOut">
              <a:rPr lang="cs-CZ" smtClean="0"/>
              <a:t>5.6.2023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7975-9264-4F38-9B65-FBC148BDD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3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Dobré dopoledne milé kolegyně a kolegové z řad hematologů i klinických biochemiků. Jak možná víte, náš Ústav</a:t>
            </a:r>
            <a:r>
              <a:rPr lang="cs-CZ" baseline="0" dirty="0" smtClean="0"/>
              <a:t> klinické biochemie a hematologie, kromě toho, že poskytuje laboratorní služby, tak má i ambulantní sektor, kde vedle hematologických ambulancí funguje také Ordinace pro poruchy metabolismu. Zde se zabýváme diagnostikou a léčbou metabolických poruch u dospělých pacientů. Většinu naší klientely tvoří pacienti, kteří mají nějakou poruchu metabolismu lipidů.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5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osobní anamnéze neměl žádné aterosklerotické kardiovaskulární onemocnění. V rodinné anamnéze byl infarkt myokardu u otce v 52 letech. Zda se někdo v rodině léčil nebo léčí s vysokým cholesterolem, to nevěděl. Pan Miloslav byl povoláním traktorista, t.č. v invalidním důchodu.</a:t>
            </a:r>
            <a:endParaRPr lang="cs-CZ" dirty="0" smtClean="0"/>
          </a:p>
          <a:p>
            <a:r>
              <a:rPr lang="cs-CZ" dirty="0" smtClean="0"/>
              <a:t>Na obrázku můžete vidět první část výsledků pana Miloslava. Měl smíšenou </a:t>
            </a:r>
            <a:r>
              <a:rPr lang="cs-CZ" dirty="0" err="1" smtClean="0"/>
              <a:t>hyperlipidémii</a:t>
            </a:r>
            <a:r>
              <a:rPr lang="cs-CZ" dirty="0" smtClean="0"/>
              <a:t> s výraznou převahou </a:t>
            </a:r>
            <a:r>
              <a:rPr lang="cs-CZ" dirty="0" err="1" smtClean="0"/>
              <a:t>hypercholesterolémie</a:t>
            </a:r>
            <a:r>
              <a:rPr lang="cs-CZ" dirty="0" smtClean="0"/>
              <a:t>,</a:t>
            </a:r>
            <a:r>
              <a:rPr lang="cs-CZ" baseline="0" dirty="0" smtClean="0"/>
              <a:t> celkový cholesterol měl skoro 12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/l, LDL-cholesterol téměř 9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/l, triglyceridy byly zvýšené jen mírně. Dále vidíme zvýšené aktivity enzymů, svědčících pro nějakou myopatii, tj. zejména </a:t>
            </a:r>
            <a:r>
              <a:rPr lang="cs-CZ" baseline="0" dirty="0" err="1" smtClean="0"/>
              <a:t>kreatinkinázy</a:t>
            </a:r>
            <a:r>
              <a:rPr lang="cs-CZ" baseline="0" dirty="0" smtClean="0"/>
              <a:t> (CK) a také AST.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37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vidíme další část výsledků. Pan Miloslav měl zvýšenou hladinu sérového kreatininu, což mohlo být</a:t>
            </a:r>
            <a:r>
              <a:rPr lang="cs-CZ" baseline="0" dirty="0" smtClean="0"/>
              <a:t> také důsledkem myopatie, nebo snížené vylučovací funkce ledvin. Dále vidíme v dolní části obrázku zvýšenou hladinu </a:t>
            </a:r>
            <a:r>
              <a:rPr lang="cs-CZ" baseline="0" dirty="0" err="1" smtClean="0"/>
              <a:t>homocysteinu</a:t>
            </a:r>
            <a:r>
              <a:rPr lang="cs-CZ" baseline="0" dirty="0" smtClean="0"/>
              <a:t>, ne nevýznamně.</a:t>
            </a:r>
          </a:p>
          <a:p>
            <a:r>
              <a:rPr lang="cs-CZ" baseline="0" dirty="0" smtClean="0"/>
              <a:t>V krevním obrazu byla lehká trombocytopenie. Vyšetření moči bylo bez patologického nálezu.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88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nyní bych se zeptal já vás, co byste doporučili jako další krok, který by se měl u</a:t>
            </a:r>
            <a:r>
              <a:rPr lang="cs-CZ" baseline="0" dirty="0" smtClean="0"/>
              <a:t> tohoto pacienta</a:t>
            </a:r>
            <a:r>
              <a:rPr lang="cs-CZ" dirty="0" smtClean="0"/>
              <a:t> učinit:</a:t>
            </a:r>
            <a:r>
              <a:rPr lang="cs-CZ" baseline="0" dirty="0" smtClean="0"/>
              <a:t> </a:t>
            </a:r>
            <a:endParaRPr lang="cs-CZ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cs-CZ" dirty="0" smtClean="0">
                <a:solidFill>
                  <a:schemeClr val="bg1"/>
                </a:solidFill>
              </a:rPr>
              <a:t>pozvat pacienta ještě k jednomu vyšetření </a:t>
            </a:r>
            <a:r>
              <a:rPr lang="cs-CZ" dirty="0" err="1" smtClean="0">
                <a:solidFill>
                  <a:schemeClr val="bg1"/>
                </a:solidFill>
              </a:rPr>
              <a:t>lipidogramu</a:t>
            </a:r>
            <a:r>
              <a:rPr lang="cs-CZ" dirty="0" smtClean="0">
                <a:solidFill>
                  <a:schemeClr val="bg1"/>
                </a:solidFill>
              </a:rPr>
              <a:t> v rozmezí 1-12 týdnů (dle Doporučení pro diagnostiku a léčbu </a:t>
            </a:r>
            <a:r>
              <a:rPr lang="cs-CZ" dirty="0" err="1" smtClean="0">
                <a:solidFill>
                  <a:schemeClr val="bg1"/>
                </a:solidFill>
              </a:rPr>
              <a:t>dyslipidemií</a:t>
            </a:r>
            <a:r>
              <a:rPr lang="cs-CZ" dirty="0" smtClean="0">
                <a:solidFill>
                  <a:schemeClr val="bg1"/>
                </a:solidFill>
              </a:rPr>
              <a:t>),</a:t>
            </a:r>
            <a:r>
              <a:rPr lang="cs-CZ" baseline="0" dirty="0" smtClean="0">
                <a:solidFill>
                  <a:schemeClr val="bg1"/>
                </a:solidFill>
              </a:rPr>
              <a:t> aby se výsledky potvrdily a vyloučila se nějaká „laboratorní“ chyba;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cs-CZ" dirty="0" smtClean="0">
                <a:solidFill>
                  <a:schemeClr val="bg1"/>
                </a:solidFill>
              </a:rPr>
              <a:t>okamžitě nasadit </a:t>
            </a:r>
            <a:r>
              <a:rPr lang="cs-CZ" dirty="0" err="1" smtClean="0">
                <a:solidFill>
                  <a:schemeClr val="bg1"/>
                </a:solidFill>
              </a:rPr>
              <a:t>statin</a:t>
            </a:r>
            <a:r>
              <a:rPr lang="cs-CZ" dirty="0" smtClean="0">
                <a:solidFill>
                  <a:schemeClr val="bg1"/>
                </a:solidFill>
              </a:rPr>
              <a:t>;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cs-CZ" dirty="0" smtClean="0">
                <a:solidFill>
                  <a:schemeClr val="bg1"/>
                </a:solidFill>
              </a:rPr>
              <a:t>vypočítat </a:t>
            </a:r>
            <a:r>
              <a:rPr lang="cs-CZ" dirty="0" err="1" smtClean="0">
                <a:solidFill>
                  <a:schemeClr val="bg1"/>
                </a:solidFill>
              </a:rPr>
              <a:t>Dutch</a:t>
            </a:r>
            <a:r>
              <a:rPr lang="cs-CZ" dirty="0" smtClean="0">
                <a:solidFill>
                  <a:schemeClr val="bg1"/>
                </a:solidFill>
              </a:rPr>
              <a:t> lipid </a:t>
            </a:r>
            <a:r>
              <a:rPr lang="cs-CZ" dirty="0" err="1" smtClean="0">
                <a:solidFill>
                  <a:schemeClr val="bg1"/>
                </a:solidFill>
              </a:rPr>
              <a:t>score</a:t>
            </a:r>
            <a:r>
              <a:rPr lang="cs-CZ" dirty="0" smtClean="0">
                <a:solidFill>
                  <a:schemeClr val="bg1"/>
                </a:solidFill>
              </a:rPr>
              <a:t> a o dalším postupu se rozhodnout dle jeho výsledku;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cs-CZ" dirty="0" smtClean="0">
                <a:solidFill>
                  <a:schemeClr val="bg1"/>
                </a:solidFill>
              </a:rPr>
              <a:t>zkontrolovat, zda byly vyloučeny všechny hlavní příčiny sekundární </a:t>
            </a:r>
            <a:r>
              <a:rPr lang="cs-CZ" dirty="0" err="1" smtClean="0">
                <a:solidFill>
                  <a:schemeClr val="bg1"/>
                </a:solidFill>
              </a:rPr>
              <a:t>dyslipidemie</a:t>
            </a:r>
            <a:r>
              <a:rPr lang="cs-CZ" dirty="0" smtClean="0">
                <a:solidFill>
                  <a:schemeClr val="bg1"/>
                </a:solidFill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chemeClr val="bg1"/>
                </a:solidFill>
              </a:rPr>
              <a:t>Myslím, že kdo zvolil odpověď a), postupoval by podle oficiálního doporučení ČSAT, kdo zvolil</a:t>
            </a:r>
            <a:r>
              <a:rPr lang="cs-CZ" baseline="0" dirty="0" smtClean="0">
                <a:solidFill>
                  <a:schemeClr val="bg1"/>
                </a:solidFill>
              </a:rPr>
              <a:t> odpovědi b) nebo c), zvolil asi ne zcela správně, a kdo zvolil d), udělal by rozhodnutí nejlepší pro pacienta.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Nyní položím jen řečnickou otázku: K</a:t>
            </a:r>
            <a:r>
              <a:rPr lang="cs-CZ" baseline="0" dirty="0" smtClean="0"/>
              <a:t>terý důležitý výsledek na výsledkových listech chyběl? Co myslíte? Je to vyšetření, které už měla, dle mého názoru, udělat praktická lékařka, která k nám pacienta Miloslava poslala.</a:t>
            </a:r>
          </a:p>
          <a:p>
            <a:r>
              <a:rPr lang="cs-CZ" baseline="0" dirty="0" smtClean="0"/>
              <a:t>Ano, je to stanovení TSH (tyreotropinu). Snížená funkce štítné žlázy (hypotyreóza) může vést totiž k výrazné </a:t>
            </a:r>
            <a:r>
              <a:rPr lang="cs-CZ" baseline="0" dirty="0" err="1" smtClean="0"/>
              <a:t>hypercholesterolémii</a:t>
            </a:r>
            <a:r>
              <a:rPr lang="cs-CZ" baseline="0" dirty="0" smtClean="0"/>
              <a:t>, která může být podobná až obrazu familiární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. A screeningový test na vyhledávání poruch funkce štítné žlázy je právě TSH.</a:t>
            </a:r>
          </a:p>
          <a:p>
            <a:r>
              <a:rPr lang="cs-CZ" baseline="0" dirty="0" smtClean="0"/>
              <a:t>A zde již vidíte výsledek pana Miloslava: TSH=102,43 </a:t>
            </a:r>
            <a:r>
              <a:rPr lang="cs-CZ" baseline="0" dirty="0" err="1" smtClean="0"/>
              <a:t>mIU</a:t>
            </a:r>
            <a:r>
              <a:rPr lang="cs-CZ" baseline="0" dirty="0" smtClean="0"/>
              <a:t>/L (mezinárodních jednotek na litr), což je extrémně vysoká hodnota, která svědčí s vysokou pravděpodobností pro primární (periferní) hypotyreózu.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48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jaký byl další postup? Pacientovi byla nasazena substituční léčba</a:t>
            </a:r>
            <a:r>
              <a:rPr lang="cs-CZ" baseline="0" dirty="0" smtClean="0"/>
              <a:t> (</a:t>
            </a:r>
            <a:r>
              <a:rPr lang="cs-CZ" dirty="0" err="1" smtClean="0"/>
              <a:t>Euthyrox</a:t>
            </a:r>
            <a:r>
              <a:rPr lang="cs-CZ" dirty="0" smtClean="0"/>
              <a:t> (</a:t>
            </a:r>
            <a:r>
              <a:rPr lang="cs-CZ" dirty="0" err="1" smtClean="0"/>
              <a:t>levotyroxin</a:t>
            </a:r>
            <a:r>
              <a:rPr lang="cs-CZ" dirty="0" smtClean="0"/>
              <a:t>) v dávce 50 µg denně) a byl objednán k další péči na endokrinologii,</a:t>
            </a:r>
            <a:r>
              <a:rPr lang="cs-CZ" baseline="0" dirty="0" smtClean="0"/>
              <a:t> kde byla posléze stanovena diagnóza chronická autoimunní </a:t>
            </a:r>
            <a:r>
              <a:rPr lang="cs-CZ" baseline="0" dirty="0" err="1" smtClean="0"/>
              <a:t>tyroiditis</a:t>
            </a:r>
            <a:r>
              <a:rPr lang="cs-CZ" baseline="0" dirty="0" smtClean="0"/>
              <a:t> (byly pozitivní protilátky proti tyreoglobulinu) a dále navýšena dávka </a:t>
            </a:r>
            <a:r>
              <a:rPr lang="cs-CZ" baseline="0" dirty="0" err="1" smtClean="0"/>
              <a:t>Euthyroxu</a:t>
            </a:r>
            <a:r>
              <a:rPr lang="cs-CZ" baseline="0" dirty="0" smtClean="0"/>
              <a:t>. K nám do lipidové poradny se dostavil za 3 měsíce. Na obrázku vidíte jeho výsledky po zaléčení hypotyreózy. Vidíte, že hladina cholesterolu i hladina triglyceridů klesly přibližně na polovinu původních hodnot a výrazně poklesla aktivita svalových enzymů, zejména CK. Elevace CK byla totiž známkou myopatie asociované s hypotyreózou, což je vcelku běžný nález u těžké hypotyreózy.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394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další fázi, až po zaléčení hypotyreózy, se provedla</a:t>
            </a:r>
            <a:r>
              <a:rPr lang="cs-CZ" baseline="0" dirty="0" smtClean="0"/>
              <a:t> k</a:t>
            </a:r>
            <a:r>
              <a:rPr lang="cs-CZ" dirty="0" smtClean="0"/>
              <a:t>lasifikace kardiovaskulárního rizika podle systému SCORE. To</a:t>
            </a:r>
            <a:r>
              <a:rPr lang="cs-CZ" baseline="0" dirty="0" smtClean="0"/>
              <a:t> bylo vysoké (SCORE 8 %), a proto byl nasazen </a:t>
            </a:r>
            <a:r>
              <a:rPr lang="cs-CZ" baseline="0" dirty="0" err="1" smtClean="0"/>
              <a:t>statin</a:t>
            </a:r>
            <a:r>
              <a:rPr lang="cs-CZ" baseline="0" dirty="0" smtClean="0"/>
              <a:t>, který pacient užívá dodnes (jedná se o </a:t>
            </a:r>
            <a:r>
              <a:rPr lang="cs-CZ" baseline="0" dirty="0" err="1" smtClean="0"/>
              <a:t>atorvastatin</a:t>
            </a:r>
            <a:r>
              <a:rPr lang="cs-CZ" baseline="0" dirty="0" smtClean="0"/>
              <a:t> v dávce 10 mg denně, na kterém se LDL-cholesterol pohybuje okolo 2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/l).</a:t>
            </a:r>
          </a:p>
          <a:p>
            <a:r>
              <a:rPr lang="cs-CZ" baseline="0" dirty="0" smtClean="0"/>
              <a:t>Základní poučení z této kazuistiky je, že u každého pacienta s nově diagnostikovanou </a:t>
            </a:r>
            <a:r>
              <a:rPr lang="cs-CZ" baseline="0" dirty="0" err="1" smtClean="0"/>
              <a:t>dyslipidémií</a:t>
            </a:r>
            <a:r>
              <a:rPr lang="cs-CZ" baseline="0" dirty="0" smtClean="0"/>
              <a:t> bychom měli vyloučit alespoň základní příčiny sekundární DLP (diabetes </a:t>
            </a:r>
            <a:r>
              <a:rPr lang="cs-CZ" baseline="0" dirty="0" err="1" smtClean="0"/>
              <a:t>mellitus</a:t>
            </a:r>
            <a:r>
              <a:rPr lang="cs-CZ" baseline="0" dirty="0" smtClean="0"/>
              <a:t>, hypotyreózu, onemocnění jater a ledvin, event. polékové </a:t>
            </a:r>
            <a:r>
              <a:rPr lang="cs-CZ" baseline="0" dirty="0" err="1" smtClean="0"/>
              <a:t>dyslipidémie</a:t>
            </a:r>
            <a:r>
              <a:rPr lang="cs-CZ" baseline="0" dirty="0" smtClean="0"/>
              <a:t>).</a:t>
            </a:r>
          </a:p>
          <a:p>
            <a:r>
              <a:rPr lang="cs-CZ" baseline="0" dirty="0" err="1" smtClean="0"/>
              <a:t>Dyslipidémie</a:t>
            </a:r>
            <a:r>
              <a:rPr lang="cs-CZ" baseline="0" dirty="0" smtClean="0"/>
              <a:t> u hypotyreózy je způsobena zejména porušeným vychytáváním LDL částic z krve v důsledku sníženého počtu LDL-receptorů. Na elevaci triglyceridů se podílí snížená aktivita lipoproteinové lipázy. Poruchy jsou reverzibilní (a upravují se podáním </a:t>
            </a:r>
            <a:r>
              <a:rPr lang="cs-CZ" baseline="0" dirty="0" err="1" smtClean="0"/>
              <a:t>levotyroxinu</a:t>
            </a:r>
            <a:r>
              <a:rPr lang="cs-CZ" baseline="0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90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další kazuistice bude řeč o paní</a:t>
            </a:r>
            <a:r>
              <a:rPr lang="cs-CZ" baseline="0" dirty="0" smtClean="0"/>
              <a:t> Marcele. Paní Marcela byla odeslána k nám do ordinace svým praktickým lékařem s průvodkou, kterou můžete vidět na obrázku. Její kvalitu nemá smysl příliš komentovat. Je zde napsáno: „Prosím o vyš. + převzetí do péče, výrazná DLP + alterace JT, viz kopie výsledků. Přes dietní režim nedošlo ke zlepšení hodnot </a:t>
            </a:r>
            <a:r>
              <a:rPr lang="cs-CZ" baseline="0" dirty="0" err="1" smtClean="0"/>
              <a:t>chol</a:t>
            </a:r>
            <a:r>
              <a:rPr lang="cs-CZ" baseline="0" dirty="0" smtClean="0"/>
              <a:t>. respektive 12,00 …11,00 10,00. Přikládám kopie výsledků, děkuji.</a:t>
            </a:r>
          </a:p>
          <a:p>
            <a:r>
              <a:rPr lang="cs-CZ" baseline="0" dirty="0" smtClean="0"/>
              <a:t>Na průvodce není nic jiného. (Není zde žádná anamnéza, není zde napsáno, jaká vyšetření byla provedena k objasnění alterovaných jaterních testů apod. Bylo tedy jasné, že bude nutné vše provést u nás ve fakultní nemocnici).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08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Pojďme</a:t>
            </a:r>
            <a:r>
              <a:rPr lang="cs-CZ" baseline="0" dirty="0" smtClean="0"/>
              <a:t> si shrnout, co o paní Marcele víme. Jednalo se o 39letou ženu, která se dosud s ničím trvale neléčila. P</a:t>
            </a:r>
            <a:r>
              <a:rPr lang="cs-CZ" dirty="0" smtClean="0"/>
              <a:t>rodělala běžné dětské choroby a oboustrannou pneumonii před 3 lety. Operace ani závažnější úrazy neprodělala. Měla 2 děti a další mít již nechtěla.</a:t>
            </a:r>
            <a:r>
              <a:rPr lang="cs-CZ" baseline="0" dirty="0" smtClean="0"/>
              <a:t> Užívala hormonální antikoncepci, preparát </a:t>
            </a:r>
            <a:r>
              <a:rPr lang="cs-CZ" baseline="0" dirty="0" err="1" smtClean="0"/>
              <a:t>Maitalon</a:t>
            </a:r>
            <a:r>
              <a:rPr lang="cs-CZ" baseline="0" dirty="0" smtClean="0"/>
              <a:t>, což je kombinace derivátů estrogenu a progesteronu. Jiné léky neužívala. Jednalo se o nekuřačku, alkohol pila jen výjimečně.</a:t>
            </a:r>
          </a:p>
          <a:p>
            <a:r>
              <a:rPr lang="cs-CZ" baseline="0" dirty="0" smtClean="0"/>
              <a:t>V rodinné anamnéze měla výskyt nádorových onemocnění (na následky zemřely matka i sestra), kardiovaskulární onemocnění v rodině nebyly přítomny. Subjektivně si stěžovala na zvýšenou únavu, nechutenství a časté svědění kůže v posledním roce.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29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Fyzikální nález byl v normě až na podváhu (pacientka vážila 44 kg při výšce 158 cm, BMI byl 17,5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kg/m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baseline="0" dirty="0" smtClean="0"/>
              <a:t>).</a:t>
            </a:r>
          </a:p>
          <a:p>
            <a:r>
              <a:rPr lang="cs-CZ" baseline="0" dirty="0" smtClean="0"/>
              <a:t>Na obrázku jsou výsledky paní Marcely. Opět můžete vidět smíšenou </a:t>
            </a:r>
            <a:r>
              <a:rPr lang="cs-CZ" baseline="0" dirty="0" err="1" smtClean="0"/>
              <a:t>hyperlipidémii</a:t>
            </a:r>
            <a:r>
              <a:rPr lang="cs-CZ" baseline="0" dirty="0" smtClean="0"/>
              <a:t> s výraznou převahou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. Celkový cholesterol je 10,8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/l; LDL-cholesterol téměř 8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/l, triglyceridy jsou jen velmi lehce zvýšené. Dále vidíme patologické jaterní testy. Je zvýšená aktivita všech jaterních enzymů, ale přeci jen lehká převaha enzymů obstrukčních (GGT a ALP), a lehce zvýšená hladina bilirubinu v séru.</a:t>
            </a:r>
          </a:p>
          <a:p>
            <a:r>
              <a:rPr lang="cs-CZ" baseline="0" dirty="0" smtClean="0"/>
              <a:t>Dále vidíme, že bilirubin byl přítomen také v moči.</a:t>
            </a:r>
          </a:p>
          <a:p>
            <a:r>
              <a:rPr lang="cs-CZ" baseline="0" dirty="0" smtClean="0"/>
              <a:t>Ostatní vstupní výsledky byly v normě, včetně hladiny TSH.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27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nyní bych se zeptal zase já vás,</a:t>
            </a:r>
            <a:r>
              <a:rPr lang="cs-CZ" baseline="0" dirty="0" smtClean="0"/>
              <a:t> pro kterou z následujících chorob si myslíte, že jsou uvedené nálezy suspektní (podezřelé)?</a:t>
            </a:r>
          </a:p>
          <a:p>
            <a:r>
              <a:rPr lang="cs-CZ" baseline="0" dirty="0" smtClean="0"/>
              <a:t>a) pro familiární </a:t>
            </a:r>
            <a:r>
              <a:rPr lang="cs-CZ" baseline="0" dirty="0" err="1" smtClean="0"/>
              <a:t>hypercholesterolémii</a:t>
            </a:r>
            <a:r>
              <a:rPr lang="cs-CZ" baseline="0" dirty="0" smtClean="0"/>
              <a:t>; </a:t>
            </a:r>
          </a:p>
          <a:p>
            <a:r>
              <a:rPr lang="cs-CZ" baseline="0" dirty="0" smtClean="0"/>
              <a:t>b) pro metabolický syndrom; </a:t>
            </a:r>
          </a:p>
          <a:p>
            <a:r>
              <a:rPr lang="cs-CZ" baseline="0" dirty="0" smtClean="0"/>
              <a:t>c) pro nefrotický syndrom; </a:t>
            </a:r>
          </a:p>
          <a:p>
            <a:r>
              <a:rPr lang="cs-CZ" baseline="0" dirty="0" smtClean="0"/>
              <a:t>d) pro obstrukci žlučových cest;</a:t>
            </a:r>
          </a:p>
          <a:p>
            <a:r>
              <a:rPr lang="cs-CZ" baseline="0" dirty="0" smtClean="0"/>
              <a:t>e) pro nežádoucí účinek hormonální antikoncepce.</a:t>
            </a:r>
            <a:endParaRPr lang="cs-CZ" dirty="0" smtClean="0"/>
          </a:p>
          <a:p>
            <a:r>
              <a:rPr lang="cs-CZ" dirty="0" smtClean="0"/>
              <a:t>Správná odpověď je d). Do obrazu obstrukce žlučových cest patří jak zvýšená hladina bilirubinu v séru, tak i zvýšené aktivity obstrukčních enzymů, přítomnost</a:t>
            </a:r>
            <a:r>
              <a:rPr lang="cs-CZ" baseline="0" dirty="0" smtClean="0"/>
              <a:t> bilirubinu v moči i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.</a:t>
            </a:r>
            <a:endParaRPr lang="cs-CZ" b="1" baseline="0" dirty="0" smtClean="0">
              <a:solidFill>
                <a:srgbClr val="FFFF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01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206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další fázi se </a:t>
            </a:r>
            <a:r>
              <a:rPr lang="cs-CZ" dirty="0" err="1" smtClean="0"/>
              <a:t>dovyšetřily</a:t>
            </a:r>
            <a:r>
              <a:rPr lang="cs-CZ" dirty="0" smtClean="0"/>
              <a:t> a</a:t>
            </a:r>
            <a:r>
              <a:rPr lang="cs-CZ" baseline="0" dirty="0" smtClean="0"/>
              <a:t> vyloučily hlavní (běžné) příčiny poškození jater jako například abúzus alkoholu (pomocí stanovení CDT) či virové hepatitidy, a také některé vzácnější příčiny, jako například hemochromatóza. Byla provedena ultrasonografie břicha, pomocí které se vyloučil ložiskový proces v oblasti jater a žlučových cest.</a:t>
            </a:r>
          </a:p>
          <a:p>
            <a:r>
              <a:rPr lang="cs-CZ" baseline="0" dirty="0" smtClean="0"/>
              <a:t>Následně byla pacientka konzultována s gastroenterologem, který doporučil ještě další laboratorní vyšetření. Jednalo se například o ELFO bílkovin krevního séra, kde byl nález chronického zánětu, jak můžete vidět na obrázku, a také panel vyšetření k vyloučení autoimunního onemocnění, kde vyšly pozitivní </a:t>
            </a:r>
            <a:r>
              <a:rPr lang="cs-CZ" baseline="0" dirty="0" err="1" smtClean="0"/>
              <a:t>antimitochondriální</a:t>
            </a:r>
            <a:r>
              <a:rPr lang="cs-CZ" baseline="0" dirty="0" smtClean="0"/>
              <a:t> protilátky M2 (AMA-M2).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90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Věděl by někdo, pro kterou chorobu je typický výskyt </a:t>
            </a:r>
            <a:r>
              <a:rPr lang="cs-CZ" dirty="0" err="1" smtClean="0"/>
              <a:t>antimitochondriálních</a:t>
            </a:r>
            <a:r>
              <a:rPr lang="cs-CZ" dirty="0" smtClean="0"/>
              <a:t> protilátek?</a:t>
            </a:r>
          </a:p>
          <a:p>
            <a:r>
              <a:rPr lang="cs-CZ" dirty="0" smtClean="0"/>
              <a:t>Je to primární</a:t>
            </a:r>
            <a:r>
              <a:rPr lang="cs-CZ" baseline="0" dirty="0" smtClean="0"/>
              <a:t> biliární cholangitida (event. až cirhóza), u které jsou tyto protilátky pozitivní až u 95 % pacientů (jedná se o protilátky proti enzymovým systémům, které jsou součástí vnitřní mitochondriální membrány, jako např. </a:t>
            </a:r>
            <a:r>
              <a:rPr lang="cs-CZ" baseline="0" dirty="0" err="1" smtClean="0"/>
              <a:t>pyruvátdehydrogenázového</a:t>
            </a:r>
            <a:r>
              <a:rPr lang="cs-CZ" baseline="0" dirty="0" smtClean="0"/>
              <a:t> komplexu).</a:t>
            </a:r>
          </a:p>
          <a:p>
            <a:r>
              <a:rPr lang="cs-CZ" baseline="0" dirty="0" smtClean="0"/>
              <a:t>Primární biliární cholangitida je autoimunní onemocnění, při kterém jsou (vlastní imunitou) poškozovány (</a:t>
            </a:r>
            <a:r>
              <a:rPr lang="cs-CZ" baseline="0" dirty="0" err="1" smtClean="0"/>
              <a:t>intrahepatální</a:t>
            </a:r>
            <a:r>
              <a:rPr lang="cs-CZ" baseline="0" dirty="0" smtClean="0"/>
              <a:t> i </a:t>
            </a:r>
            <a:r>
              <a:rPr lang="cs-CZ" baseline="0" dirty="0" err="1" smtClean="0"/>
              <a:t>extrahepatální</a:t>
            </a:r>
            <a:r>
              <a:rPr lang="cs-CZ" baseline="0" dirty="0" smtClean="0"/>
              <a:t>) žlučovody, což vede k poruše odtoku žluči do střeva a tedy k cholestáze.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 je u této choroby žlučového původu a základem léčby je zlepšit odtok žluči, nikoliv podávat </a:t>
            </a:r>
            <a:r>
              <a:rPr lang="cs-CZ" baseline="0" dirty="0" err="1" smtClean="0"/>
              <a:t>hypolipidemika</a:t>
            </a:r>
            <a:r>
              <a:rPr lang="cs-CZ" baseline="0" dirty="0" smtClean="0"/>
              <a:t>, která stejně příliš nefungují. Ke zlepšení fluidity žluči se podává kyselina </a:t>
            </a:r>
            <a:r>
              <a:rPr lang="cs-CZ" baseline="0" dirty="0" err="1" smtClean="0"/>
              <a:t>ursodeoxycholová</a:t>
            </a:r>
            <a:r>
              <a:rPr lang="cs-CZ" baseline="0" dirty="0" smtClean="0"/>
              <a:t>. Často toto onemocnění ale stejně progreduje do cirhózy a je nutná transplantace jater.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168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paní Marcely byla diagnóza primární biliární cholangitidy potvrzena i histologicky (byly</a:t>
            </a:r>
            <a:r>
              <a:rPr lang="cs-CZ" baseline="0" dirty="0" smtClean="0"/>
              <a:t> </a:t>
            </a:r>
            <a:r>
              <a:rPr lang="cs-CZ" dirty="0" smtClean="0"/>
              <a:t>zjištěny projevy chronické cholestázy, dále mírné zánětlivé změny jaterního</a:t>
            </a:r>
            <a:r>
              <a:rPr lang="cs-CZ" baseline="0" dirty="0" smtClean="0"/>
              <a:t> parenchymu a také již mírná </a:t>
            </a:r>
            <a:r>
              <a:rPr lang="cs-CZ" baseline="0" dirty="0" err="1" smtClean="0"/>
              <a:t>periportální</a:t>
            </a:r>
            <a:r>
              <a:rPr lang="cs-CZ" baseline="0" dirty="0" smtClean="0"/>
              <a:t> fibróza). Byla zahájena léčba výše zmíněnou kyselinou </a:t>
            </a:r>
            <a:r>
              <a:rPr lang="cs-CZ" baseline="0" dirty="0" err="1" smtClean="0"/>
              <a:t>ursodeoxycholovou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prep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Ursosanem</a:t>
            </a:r>
            <a:r>
              <a:rPr lang="cs-CZ" baseline="0" dirty="0" smtClean="0"/>
              <a:t> v dávce 500 mg 2x denně).</a:t>
            </a:r>
          </a:p>
          <a:p>
            <a:r>
              <a:rPr lang="cs-CZ" baseline="0" dirty="0" smtClean="0"/>
              <a:t>Na obrázku můžete vidět efekt této léčby po cca 2 měsících. Došlo k poklesu hladiny bilirubinu v séru a k docela významnému snížení hladin cholesterolu i triglyceridů. Efekt na jaterní enzymy není jednoznačně pozitivní (snížily se jen některé, jiné se naopak zvýšily).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633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Až po zaléčení pacientky kyselinou </a:t>
            </a:r>
            <a:r>
              <a:rPr lang="cs-CZ" dirty="0" err="1" smtClean="0"/>
              <a:t>ursodeoxycholovou</a:t>
            </a:r>
            <a:r>
              <a:rPr lang="cs-CZ" dirty="0" smtClean="0"/>
              <a:t> se gastroenterolog</a:t>
            </a:r>
            <a:r>
              <a:rPr lang="cs-CZ" baseline="0" dirty="0" smtClean="0"/>
              <a:t> rozhodl nasadit </a:t>
            </a:r>
            <a:r>
              <a:rPr lang="cs-CZ" baseline="0" dirty="0" err="1" smtClean="0"/>
              <a:t>statin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atorvastatin</a:t>
            </a:r>
            <a:r>
              <a:rPr lang="cs-CZ" baseline="0" dirty="0" smtClean="0"/>
              <a:t> v dávce 20 mg), po kterém došlo k dalšímu podstatnému snížení hladin krevních lipidů a také aktivit jaterních enzymů (těžko říci, zda v důsledku prolongovaného podávání </a:t>
            </a:r>
            <a:r>
              <a:rPr lang="cs-CZ" baseline="0" dirty="0" err="1" smtClean="0"/>
              <a:t>kys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ursodeoxycholové</a:t>
            </a:r>
            <a:r>
              <a:rPr lang="cs-CZ" baseline="0" dirty="0" smtClean="0"/>
              <a:t> nebo i vlivem </a:t>
            </a:r>
            <a:r>
              <a:rPr lang="cs-CZ" baseline="0" dirty="0" err="1" smtClean="0"/>
              <a:t>statinu</a:t>
            </a:r>
            <a:r>
              <a:rPr lang="cs-CZ" baseline="0" dirty="0" smtClean="0"/>
              <a:t>).</a:t>
            </a:r>
          </a:p>
          <a:p>
            <a:r>
              <a:rPr lang="cs-CZ" baseline="0" dirty="0" smtClean="0"/>
              <a:t>Poučení z této kazuistiky je stejné jako z té předchozí. U každé nově diagnostikované </a:t>
            </a:r>
            <a:r>
              <a:rPr lang="cs-CZ" baseline="0" dirty="0" err="1" smtClean="0"/>
              <a:t>dyslipidémie</a:t>
            </a:r>
            <a:r>
              <a:rPr lang="cs-CZ" baseline="0" dirty="0" smtClean="0"/>
              <a:t> je nutné udělat řádnou diferenciálně diagnostickou rozvahu a vyloučit v první fázi její sekundární etiologii.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678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poslední kazuistice budeme mluvit o panu Josefovi. Pan Josef byl odeslán k</a:t>
            </a:r>
            <a:r>
              <a:rPr lang="cs-CZ" baseline="0" dirty="0" smtClean="0"/>
              <a:t> nám do ordinace v srpnu roku 2017 praktickým lékařem z Tachova s průvodkou, která byla, co do obsahu, jistě daleko kvalitnější, než ty předchozí. Je zde zpracována rodinná anamnéza i osobní anamnéza. Vidíme, že se pacient s ničím významným v minulosti neléčil. Nyní měl (nově?) smíšenou </a:t>
            </a:r>
            <a:r>
              <a:rPr lang="cs-CZ" baseline="0" dirty="0" err="1" smtClean="0"/>
              <a:t>hyperlipidémii</a:t>
            </a:r>
            <a:r>
              <a:rPr lang="cs-CZ" baseline="0" dirty="0" smtClean="0"/>
              <a:t>, se kterou se nově léčil </a:t>
            </a:r>
            <a:r>
              <a:rPr lang="cs-CZ" baseline="0" dirty="0" err="1" smtClean="0"/>
              <a:t>rosuvastatinem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prep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Sorvastou</a:t>
            </a:r>
            <a:r>
              <a:rPr lang="cs-CZ" baseline="0" dirty="0" smtClean="0"/>
              <a:t> v dávce 20 mg denně). Na průvodce bylo napsáno: „Vzhledem k extrémním hodnotám LD (není jasné, co tím chtěl přesně „básník“ říci?) </a:t>
            </a:r>
            <a:r>
              <a:rPr lang="cs-CZ" baseline="0" dirty="0" err="1" smtClean="0"/>
              <a:t>dop</a:t>
            </a:r>
            <a:r>
              <a:rPr lang="cs-CZ" baseline="0" dirty="0" smtClean="0"/>
              <a:t> vyš. v </a:t>
            </a:r>
            <a:r>
              <a:rPr lang="cs-CZ" baseline="0" dirty="0" err="1" smtClean="0"/>
              <a:t>matabol</a:t>
            </a:r>
            <a:r>
              <a:rPr lang="cs-CZ" baseline="0" dirty="0" smtClean="0"/>
              <a:t> poradně FN Plzeň k </a:t>
            </a:r>
            <a:r>
              <a:rPr lang="cs-CZ" baseline="0" dirty="0" err="1" smtClean="0"/>
              <a:t>vylouč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familiar</a:t>
            </a:r>
            <a:r>
              <a:rPr lang="cs-CZ" baseline="0" dirty="0" smtClean="0"/>
              <a:t> on.“ </a:t>
            </a:r>
            <a:r>
              <a:rPr lang="cs-CZ" baseline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baseline="0" dirty="0" smtClean="0"/>
              <a:t>Dalšími „metabolickými diagnózami“ byla </a:t>
            </a:r>
            <a:r>
              <a:rPr lang="cs-CZ" baseline="0" dirty="0" err="1" smtClean="0"/>
              <a:t>hyperurikémie</a:t>
            </a:r>
            <a:r>
              <a:rPr lang="cs-CZ" baseline="0" dirty="0" smtClean="0"/>
              <a:t> a zvýšená glykémie nalačno. Výsledky od praktického lékaře uvidíme na dalším </a:t>
            </a:r>
            <a:r>
              <a:rPr lang="cs-CZ" baseline="0" dirty="0" err="1" smtClean="0"/>
              <a:t>slidu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775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jsou. Pacient měl těžkou</a:t>
            </a:r>
            <a:r>
              <a:rPr lang="cs-CZ" baseline="0" dirty="0" smtClean="0"/>
              <a:t> smíšenou </a:t>
            </a:r>
            <a:r>
              <a:rPr lang="cs-CZ" baseline="0" dirty="0" err="1" smtClean="0"/>
              <a:t>hyperlipidémii</a:t>
            </a:r>
            <a:r>
              <a:rPr lang="cs-CZ" baseline="0" dirty="0" smtClean="0"/>
              <a:t> (hladina cholesterolu byla skoro 30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/l, hladina </a:t>
            </a:r>
            <a:r>
              <a:rPr lang="cs-CZ" baseline="0" dirty="0" err="1" smtClean="0"/>
              <a:t>triacylglycerolů</a:t>
            </a:r>
            <a:r>
              <a:rPr lang="cs-CZ" baseline="0" dirty="0" smtClean="0"/>
              <a:t> skoro 20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/l), dále vidíme zvýšenou hladinu </a:t>
            </a:r>
            <a:r>
              <a:rPr lang="cs-CZ" baseline="0" dirty="0" err="1" smtClean="0"/>
              <a:t>kys</a:t>
            </a:r>
            <a:r>
              <a:rPr lang="cs-CZ" baseline="0" dirty="0" smtClean="0"/>
              <a:t>. močové a glukózy. TSH je v normě, stejně jako hladina kreatininu a chemické vyšetření moči.</a:t>
            </a:r>
          </a:p>
          <a:p>
            <a:r>
              <a:rPr lang="cs-CZ" baseline="0" dirty="0" smtClean="0"/>
              <a:t>Bohužel ale nelze říci, že tento pacient byl dobře vyšetřený na sekundární etiologii DLP. Copak u něj na výsledkovém listu od praktického lékaře chybělo?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67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Jsou to jaterní testy. Pojďme se na ně podívat, jak vypadaly při vyšetření, které jsme udělaly u nás.</a:t>
            </a:r>
          </a:p>
          <a:p>
            <a:r>
              <a:rPr lang="cs-CZ" dirty="0" smtClean="0"/>
              <a:t>Pacient měl</a:t>
            </a:r>
            <a:r>
              <a:rPr lang="cs-CZ" baseline="0" dirty="0" smtClean="0"/>
              <a:t> zvýšené aktivity všech jaterních enzymů. Aktivita AST byla vyšší než ALT, přičemž se nejednalo o AST svalového původu, neboť aktivita CK byla v normě. Jednalo se tedy o nějakou těžší </a:t>
            </a:r>
            <a:r>
              <a:rPr lang="cs-CZ" baseline="0" dirty="0" err="1" smtClean="0"/>
              <a:t>hepatopatii</a:t>
            </a:r>
            <a:r>
              <a:rPr lang="cs-CZ" baseline="0" dirty="0" smtClean="0"/>
              <a:t>. Extrémně zvýšená byla aktivita GGT.</a:t>
            </a:r>
          </a:p>
          <a:p>
            <a:r>
              <a:rPr lang="cs-CZ" baseline="0" dirty="0" smtClean="0"/>
              <a:t>Dále vidíme obraz smíšené </a:t>
            </a:r>
            <a:r>
              <a:rPr lang="cs-CZ" baseline="0" dirty="0" err="1" smtClean="0"/>
              <a:t>hyperlipidémie</a:t>
            </a:r>
            <a:r>
              <a:rPr lang="cs-CZ" baseline="0" dirty="0" smtClean="0"/>
              <a:t> s převahou </a:t>
            </a:r>
            <a:r>
              <a:rPr lang="cs-CZ" baseline="0" dirty="0" err="1" smtClean="0"/>
              <a:t>hypertriglyceridémie</a:t>
            </a:r>
            <a:r>
              <a:rPr lang="cs-CZ" baseline="0" dirty="0" smtClean="0"/>
              <a:t> (hladina cholesterolu je nižší než na výsledkovém listu od praktického lékaře, což je dáno pravděpodobně léčbou </a:t>
            </a:r>
            <a:r>
              <a:rPr lang="cs-CZ" baseline="0" dirty="0" err="1" smtClean="0"/>
              <a:t>rosuvastatinem</a:t>
            </a:r>
            <a:r>
              <a:rPr lang="cs-CZ" baseline="0" dirty="0" smtClean="0"/>
              <a:t>, která už nějakou dobu probíhala).</a:t>
            </a:r>
          </a:p>
          <a:p>
            <a:r>
              <a:rPr lang="cs-CZ" baseline="0" dirty="0" smtClean="0"/>
              <a:t>Dalším nálezem je hyperglykémie.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30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nyní se zeptám zase já vás.</a:t>
            </a:r>
            <a:r>
              <a:rPr lang="cs-CZ" baseline="0" dirty="0" smtClean="0"/>
              <a:t> Co je podle vás nejpravděpodobnější příčinou pacientových nálezů?</a:t>
            </a:r>
          </a:p>
          <a:p>
            <a:pPr marL="228600" indent="-228600">
              <a:buAutoNum type="alphaLcParenR"/>
            </a:pPr>
            <a:r>
              <a:rPr lang="cs-CZ" baseline="0" dirty="0" smtClean="0"/>
              <a:t>familiární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; </a:t>
            </a:r>
          </a:p>
          <a:p>
            <a:pPr marL="228600" indent="-228600">
              <a:buAutoNum type="alphaLcParenR"/>
            </a:pPr>
            <a:r>
              <a:rPr lang="cs-CZ" baseline="0" dirty="0" smtClean="0"/>
              <a:t>familiární </a:t>
            </a:r>
            <a:r>
              <a:rPr lang="cs-CZ" baseline="0" dirty="0" err="1" smtClean="0"/>
              <a:t>hyperchylomikronemie</a:t>
            </a:r>
            <a:r>
              <a:rPr lang="cs-CZ" baseline="0" dirty="0" smtClean="0"/>
              <a:t>; </a:t>
            </a:r>
          </a:p>
          <a:p>
            <a:pPr marL="228600" indent="-228600">
              <a:buAutoNum type="alphaLcParenR"/>
            </a:pPr>
            <a:r>
              <a:rPr lang="cs-CZ" baseline="0" dirty="0" smtClean="0"/>
              <a:t>diabetes </a:t>
            </a:r>
            <a:r>
              <a:rPr lang="cs-CZ" baseline="0" dirty="0" err="1" smtClean="0"/>
              <a:t>mellitus</a:t>
            </a:r>
            <a:r>
              <a:rPr lang="cs-CZ" baseline="0" dirty="0" smtClean="0"/>
              <a:t>; </a:t>
            </a:r>
          </a:p>
          <a:p>
            <a:pPr marL="228600" indent="-228600">
              <a:buAutoNum type="alphaLcParenR"/>
            </a:pPr>
            <a:r>
              <a:rPr lang="cs-CZ" baseline="0" dirty="0" smtClean="0"/>
              <a:t>abúzus alkoholu; </a:t>
            </a:r>
          </a:p>
          <a:p>
            <a:pPr marL="228600" indent="-228600">
              <a:buAutoNum type="alphaLcParenR"/>
            </a:pPr>
            <a:r>
              <a:rPr lang="cs-CZ" baseline="0" dirty="0" smtClean="0"/>
              <a:t>těhotenství.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443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Přestože pan Josef tvrdil, že alkohol nepije, měl jsem na</a:t>
            </a:r>
            <a:r>
              <a:rPr lang="cs-CZ" baseline="0" dirty="0" smtClean="0"/>
              <a:t> základě jeho výsledků stejné podezření jako řada z vás. Nechal jsem proto doplnit stanovení </a:t>
            </a:r>
            <a:r>
              <a:rPr lang="cs-CZ" baseline="0" dirty="0" err="1" smtClean="0"/>
              <a:t>etylglukuronidu</a:t>
            </a:r>
            <a:r>
              <a:rPr lang="cs-CZ" baseline="0" dirty="0" smtClean="0"/>
              <a:t> v moči. Výsledek byl &gt; 2 mg/l, tedy extrémně zvýšený. Na další kontrole pak pan Josef přiznal problémy v práci i v manželství, které řeší alkoholem. Přiznal, že denně vypije lahev tvrdého alkoholu (3/4 litru).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206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rozhovoru, kdy jsem mu sdělil, že takový příjem alkoholu je cesta do záhuby, rozhodl se</a:t>
            </a:r>
            <a:r>
              <a:rPr lang="cs-CZ" baseline="0" dirty="0" smtClean="0"/>
              <a:t> pan Josef, že přestane pít. Nějaký čas se mu to zcela jistě dařilo, neboť při další návštěvě (po 3 měsících) měl naprosto neuvěřitelné výsledky. Došlo u něj k naprosté normalizaci jaterních testů i </a:t>
            </a:r>
            <a:r>
              <a:rPr lang="cs-CZ" baseline="0" dirty="0" err="1" smtClean="0"/>
              <a:t>lipidogramu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Bohužel dlouhodobě se mu to zřejmě nepodařilo, neboť na další návštěvu se již nedostavil. </a:t>
            </a:r>
            <a:r>
              <a:rPr lang="cs-CZ" baseline="0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2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Porucha metabolismu lipidů neboli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dyslipidémie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definována buď jako zvýšená koncentrace cholesterolu nebo jako zvýšená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koncentrace triglyceridů event. jako snížená koncentrace HDL-cholesterolu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krvi (pacienta).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laboratorního obrazu rozlišujeme izolovanou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hypercholesterolémii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izolovanou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hypertriglyceridémii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a/nebo smíšenou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hyperlipidémii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Izolované snížení HDL-cholesterolu nebývá časté a většinou se přidružuje k jednomu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předchozích 3 typů.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579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Tak a dostáváme se do finále. </a:t>
            </a:r>
            <a:r>
              <a:rPr lang="cs-CZ" dirty="0" smtClean="0">
                <a:sym typeface="Wingdings" panose="05000000000000000000" pitchFamily="2" charset="2"/>
              </a:rPr>
              <a:t> C</a:t>
            </a:r>
            <a:r>
              <a:rPr lang="cs-CZ" baseline="0" dirty="0" smtClean="0"/>
              <a:t>o říci závěrem?</a:t>
            </a:r>
            <a:endParaRPr lang="cs-CZ" dirty="0" smtClean="0"/>
          </a:p>
          <a:p>
            <a:r>
              <a:rPr lang="cs-CZ" dirty="0" smtClean="0"/>
              <a:t>Těžké </a:t>
            </a:r>
            <a:r>
              <a:rPr lang="cs-CZ" dirty="0" err="1" smtClean="0"/>
              <a:t>dyslipidémie</a:t>
            </a:r>
            <a:r>
              <a:rPr lang="cs-CZ" baseline="0" dirty="0" smtClean="0"/>
              <a:t> často vzbuzují dojem vrozených (primárních) poruch, které je nutné co nejrychleji začít léčit nějakými velmi účinnými medikamenty. Ne vždy je to však pravda. Může jít také o sekundární </a:t>
            </a:r>
            <a:r>
              <a:rPr lang="cs-CZ" baseline="0" dirty="0" err="1" smtClean="0"/>
              <a:t>dyslipidémie</a:t>
            </a:r>
            <a:r>
              <a:rPr lang="cs-CZ" baseline="0" dirty="0" smtClean="0"/>
              <a:t>, nebo </a:t>
            </a:r>
            <a:r>
              <a:rPr lang="cs-CZ" baseline="0" dirty="0" err="1" smtClean="0"/>
              <a:t>dyslipidémie</a:t>
            </a:r>
            <a:r>
              <a:rPr lang="cs-CZ" baseline="0" dirty="0" smtClean="0"/>
              <a:t> kombinované etiopatogeneze, u kterých je nutné v prvé řadě léčit příčinu (chorobu), která je vyvolala nebo dramaticky zhoršila. Klíčové je důkladné vyšetření pacienta, jak klinické, tak laboratorní.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511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Diagnostika a léčba sekundárních </a:t>
            </a:r>
            <a:r>
              <a:rPr lang="cs-CZ" baseline="0" dirty="0" err="1" smtClean="0"/>
              <a:t>dyslipidémií</a:t>
            </a:r>
            <a:r>
              <a:rPr lang="cs-CZ" baseline="0" dirty="0" smtClean="0"/>
              <a:t> je mnohdy víceoborová. Je nutná kooperace praktických lékařů, biochemiků, internistů, kardiologů, diabetologů, endokrinologů, gastroenterologů, nutričních specialistů a psychologů (event. dalších odborníků). Proto je vhodné, když je ordinace pro poruchy metabolismu lipidů součástí zdravotnického zařízení, kde všichni tito odborníci mohou vzájemně spolupracovat. Takovým zařízením zcela jistě je i Fakultní nemocnice v Plzni.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418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70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etiopatogeneze můžeme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dyslipidémie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(DLP) rozdělit do třech skupin.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Primární DLP jsou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choroby samy o sobě, nejsou způsobené žádnou jinou příčinou. Jsou vrozené a podmíněné geneticky. 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Sekundární DLP jsou důsledkem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jiného onemocnění nebo nevhodného životního stylu.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Třetí skupinou jsou DLP kombinované etiologie (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vzniklé na podkladě genetické dispozice + nějakého dalšího získaného faktoru).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diagnostikujeme novou DLP, vždy musíme nejdříve vyloučit, zda se nejedná o některou ze sekundárních (event. kombinovaných) DLP. Jejich léčba je totiž odlišná a v první řadě se zaměřuje na primární onemocnění. Za účelem vyloučení sekundární DLP provádíme při vstupním vyšetření stanovení jaterních testů (ALT, AST, GGT, ALP), ledvinných testů (kreatinin, chemické vyšetření moči), glykémie a tyreotropinu (TSH). Samozřejmě odebíráme důkladnou anamnézu a provádíme řádné klinické vyšetření.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6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Familiární </a:t>
            </a:r>
            <a:r>
              <a:rPr lang="cs-CZ" dirty="0" err="1" smtClean="0"/>
              <a:t>hypercholesterolémie</a:t>
            </a:r>
            <a:r>
              <a:rPr lang="cs-CZ" dirty="0" smtClean="0"/>
              <a:t> (FH) je hlavní</a:t>
            </a:r>
            <a:r>
              <a:rPr lang="cs-CZ" baseline="0" dirty="0" smtClean="0"/>
              <a:t> primární DLP, kterou v naší ordinaci diagnostikujeme a léčíme. Jedná se o geneticky podmíněnou vrozenou poruchu, která (pokud není včas léčená) může vést k předčasné manifestaci aterosklerózy (např. v podobě infarktu myokardu).</a:t>
            </a:r>
          </a:p>
          <a:p>
            <a:r>
              <a:rPr lang="cs-CZ" baseline="0" dirty="0" smtClean="0"/>
              <a:t>Podstatou FH je porucha vychytávání cholesterolu z krve do tkání (např. v důsledku nedostatku funkčních LDL receptorů), a proto jejím hlavním projevem je zvýšená hladina cholesterolu v krvi (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). Celkový cholesterol bývá nad 8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/l, LDL-cholesterol nad 5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/l. Hladina triglyceridů bývá obvykle normální nebo jen lehce zvýšená.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Jenže ne všechno v životě (a v medicíně obzvlášť) bývá tím, čím se na první pohled zdá. Může se dokonce </a:t>
            </a:r>
            <a:r>
              <a:rPr lang="cs-CZ" dirty="0" smtClean="0"/>
              <a:t>stát,</a:t>
            </a:r>
            <a:r>
              <a:rPr lang="cs-CZ" baseline="0" dirty="0" smtClean="0"/>
              <a:t> že 2 velmi podobné biochemické nálezy jsou způsobené naprosto odlišnou chorobou, což dokladuje následující </a:t>
            </a:r>
            <a:r>
              <a:rPr lang="cs-CZ" baseline="0" dirty="0" err="1" smtClean="0"/>
              <a:t>slide</a:t>
            </a:r>
            <a:r>
              <a:rPr lang="cs-CZ" baseline="0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82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Když se</a:t>
            </a:r>
            <a:r>
              <a:rPr lang="cs-CZ" baseline="0" dirty="0" smtClean="0"/>
              <a:t> podíváte na tento </a:t>
            </a:r>
            <a:r>
              <a:rPr lang="cs-CZ" baseline="0" dirty="0" err="1" smtClean="0"/>
              <a:t>lipidogram</a:t>
            </a:r>
            <a:r>
              <a:rPr lang="cs-CZ" baseline="0" dirty="0" smtClean="0"/>
              <a:t>, myslíte si, že se jedná o </a:t>
            </a:r>
            <a:r>
              <a:rPr lang="cs-CZ" baseline="0" dirty="0" err="1" smtClean="0"/>
              <a:t>familární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hypercholesterolémii</a:t>
            </a:r>
            <a:r>
              <a:rPr lang="cs-CZ" baseline="0" dirty="0" smtClean="0"/>
              <a:t>, nebo ne? Pacient má smíšenou </a:t>
            </a:r>
            <a:r>
              <a:rPr lang="cs-CZ" baseline="0" dirty="0" err="1" smtClean="0"/>
              <a:t>hyperlipidémii</a:t>
            </a:r>
            <a:r>
              <a:rPr lang="cs-CZ" baseline="0" dirty="0" smtClean="0"/>
              <a:t> s výraznou převahou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, LDL-cholesterol je 9,2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/l; HDL-cholesterol v normě.</a:t>
            </a:r>
          </a:p>
          <a:p>
            <a:r>
              <a:rPr lang="cs-CZ" baseline="0" dirty="0" smtClean="0"/>
              <a:t>A když se podíváte na druhý </a:t>
            </a:r>
            <a:r>
              <a:rPr lang="cs-CZ" baseline="0" dirty="0" err="1" smtClean="0"/>
              <a:t>lipidogram</a:t>
            </a:r>
            <a:r>
              <a:rPr lang="cs-CZ" baseline="0" dirty="0" smtClean="0"/>
              <a:t>, myslíte si, že se jedná o familiární </a:t>
            </a:r>
            <a:r>
              <a:rPr lang="cs-CZ" baseline="0" dirty="0" err="1" smtClean="0"/>
              <a:t>hypercholesterolémii</a:t>
            </a:r>
            <a:r>
              <a:rPr lang="cs-CZ" baseline="0" dirty="0" smtClean="0"/>
              <a:t>, nebo ne? Nález se výrazně neliší od předchozího, opět vidíme obraz smíšené </a:t>
            </a:r>
            <a:r>
              <a:rPr lang="cs-CZ" baseline="0" dirty="0" err="1" smtClean="0"/>
              <a:t>hyperlipidémie</a:t>
            </a:r>
            <a:r>
              <a:rPr lang="cs-CZ" baseline="0" dirty="0" smtClean="0"/>
              <a:t> s převahou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, LDL-cholesterol je 8,85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/l; HDL-cholesterol v normě (jen vyšší než u prvního nálezu, stejně jako i hladina triglyceridů).</a:t>
            </a:r>
          </a:p>
          <a:p>
            <a:r>
              <a:rPr lang="cs-CZ" baseline="0" dirty="0" smtClean="0"/>
              <a:t>V prvním případě se o FH jedná (bylo to potvrzeno molekulárně-genetickým vyšetřením), v druhém nikoliv, ale jak vidno, nelze to z uvedených laboratorních nálezů (příliš) poznat.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1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co myslíte tento pacient, má familiární </a:t>
            </a:r>
            <a:r>
              <a:rPr lang="cs-CZ" dirty="0" err="1" smtClean="0"/>
              <a:t>hypercholesterolémii</a:t>
            </a:r>
            <a:r>
              <a:rPr lang="cs-CZ" dirty="0" smtClean="0"/>
              <a:t>, nebo ne? Zde to nebudu protahovat a řeknu vám, že ano. Tady ten nález je typičtější než ty předchozí v tom, že hladina</a:t>
            </a:r>
            <a:r>
              <a:rPr lang="cs-CZ" baseline="0" dirty="0" smtClean="0"/>
              <a:t> </a:t>
            </a:r>
            <a:r>
              <a:rPr lang="cs-CZ" dirty="0" smtClean="0"/>
              <a:t>triglyceridů je v normě,</a:t>
            </a:r>
            <a:r>
              <a:rPr lang="cs-CZ" baseline="0" dirty="0" smtClean="0"/>
              <a:t> jedná se tedy o izolovanou </a:t>
            </a:r>
            <a:r>
              <a:rPr lang="cs-CZ" baseline="0" dirty="0" err="1" smtClean="0"/>
              <a:t>hypercholesterolémii</a:t>
            </a:r>
            <a:r>
              <a:rPr lang="cs-CZ" baseline="0" dirty="0" smtClean="0"/>
              <a:t>.</a:t>
            </a:r>
            <a:endParaRPr lang="cs-CZ" dirty="0" smtClean="0"/>
          </a:p>
          <a:p>
            <a:r>
              <a:rPr lang="cs-CZ" dirty="0" smtClean="0"/>
              <a:t>A co si</a:t>
            </a:r>
            <a:r>
              <a:rPr lang="cs-CZ" baseline="0" dirty="0" smtClean="0"/>
              <a:t> myslíte o posledním </a:t>
            </a:r>
            <a:r>
              <a:rPr lang="cs-CZ" baseline="0" dirty="0" err="1" smtClean="0"/>
              <a:t>lipidogramu</a:t>
            </a:r>
            <a:r>
              <a:rPr lang="cs-CZ" baseline="0" dirty="0" smtClean="0"/>
              <a:t>? Tady to byla na rozdíl od předchozích nálezů žena (tudíž její HDL-cholesterol 1,17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 je mírně snížený, ale to na věci nic moc nemění). I zde je obraz izolované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 se zvýšeným LDL-cholesterolem. Hlasujte, prosím. </a:t>
            </a:r>
            <a:r>
              <a:rPr lang="cs-CZ" baseline="0" dirty="0" smtClean="0">
                <a:sym typeface="Wingdings" panose="05000000000000000000" pitchFamily="2" charset="2"/>
              </a:rPr>
              <a:t> </a:t>
            </a:r>
            <a:r>
              <a:rPr lang="cs-CZ" baseline="0" dirty="0" smtClean="0"/>
              <a:t>I zde je správná odpověď ano, jedná se o FH.</a:t>
            </a:r>
          </a:p>
          <a:p>
            <a:r>
              <a:rPr lang="cs-CZ" baseline="0" dirty="0" smtClean="0"/>
              <a:t>Z uvedeného vyplývá, že to není tak jednoduché a že si rozhodně nevystačíme pouze s vyšetřením </a:t>
            </a:r>
            <a:r>
              <a:rPr lang="cs-CZ" baseline="0" dirty="0" err="1" smtClean="0"/>
              <a:t>lipidogramu</a:t>
            </a:r>
            <a:r>
              <a:rPr lang="cs-CZ" baseline="0" dirty="0" smtClean="0"/>
              <a:t> a že zdání může někdy klamat. Pojďme si rozebrat jednu zajímavou kazuistiku ze čtyř výše zmíněných podrobněji.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06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této kazuistice bude řeč o panu Miloslavovi. Pan Miloslav byl odeslán do Ordinace pro poruchy metabolismu ÚKBH FN Plzeň v srpnu roku 2012 praktickou lékařkou z Nezvěstic. Na obrázku můžete vidět průvodku, kterou si donesl s sebou. Její kvalita není valná. To, co je podstatné, je na této průvodce podtrženo. Stojí zde „dlouhodobě neuspokojivé hodnoty lipidů při terapii (</a:t>
            </a:r>
            <a:r>
              <a:rPr lang="cs-CZ" baseline="0" dirty="0" err="1" smtClean="0"/>
              <a:t>Zocor</a:t>
            </a:r>
            <a:r>
              <a:rPr lang="cs-CZ" baseline="0" dirty="0" smtClean="0"/>
              <a:t>, dříve </a:t>
            </a:r>
            <a:r>
              <a:rPr lang="cs-CZ" baseline="0" dirty="0" err="1" smtClean="0"/>
              <a:t>Medostatin</a:t>
            </a:r>
            <a:r>
              <a:rPr lang="cs-CZ" baseline="0" dirty="0" smtClean="0"/>
              <a:t>), navíc vysoké hladiny CK i bez léčby </a:t>
            </a:r>
            <a:r>
              <a:rPr lang="cs-CZ" baseline="0" dirty="0" err="1" smtClean="0"/>
              <a:t>statinem</a:t>
            </a:r>
            <a:r>
              <a:rPr lang="cs-CZ" baseline="0" dirty="0" smtClean="0"/>
              <a:t> u pacienta ve vysokém KV riziku, ad lipidová poradna.“ Nejsou zde dobře zpracované anamnestické údaje, nejsou zde vůbec žádné výsledky, ani před léčbou, ani v průběhu léčby, nejsou zde dávky </a:t>
            </a:r>
            <a:r>
              <a:rPr lang="cs-CZ" baseline="0" dirty="0" err="1" smtClean="0"/>
              <a:t>hypolipidemik</a:t>
            </a:r>
            <a:r>
              <a:rPr lang="cs-CZ" baseline="0" dirty="0" smtClean="0"/>
              <a:t>, které pacient užíval. To, co pacient aktuálně bere za léky, je zde načmáráno rukou (</a:t>
            </a:r>
            <a:r>
              <a:rPr lang="cs-CZ" baseline="0" dirty="0" err="1" smtClean="0"/>
              <a:t>Losartan</a:t>
            </a:r>
            <a:r>
              <a:rPr lang="cs-CZ" baseline="0" dirty="0" smtClean="0"/>
              <a:t> 100 mg denně, </a:t>
            </a:r>
            <a:r>
              <a:rPr lang="cs-CZ" baseline="0" dirty="0" err="1" smtClean="0"/>
              <a:t>Controloc</a:t>
            </a:r>
            <a:r>
              <a:rPr lang="cs-CZ" baseline="0" dirty="0" smtClean="0"/>
              <a:t> při potížích a NSA při bolesti. </a:t>
            </a:r>
            <a:r>
              <a:rPr lang="cs-CZ" baseline="0" dirty="0" err="1" smtClean="0"/>
              <a:t>Zocor</a:t>
            </a:r>
            <a:r>
              <a:rPr lang="cs-CZ" baseline="0" dirty="0" smtClean="0"/>
              <a:t> byl vysazen v lednu téhož roku, tedy před více než půl rokem).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3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Pojďme si shrnout, co tedy o panu Miloslavovi víme. Byl to 60letý muž, nekuřák, který se léčil s arteriální hypertenzí, 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gastroezofageálním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refluxem, občas měl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vertebrogenní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obtíže, bolesti kloubů a pár dalších diagnóz, které se nejevily jako podstatné.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 Miloslav byl mírně obézní (vážil 106 kg při výšce 178 cm, BMI měl 33,5 kg/m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jeho fyzikální nález byl vcelku v normě, až na to, že měl oteklé nohy a působil celkově velmi unaveným dojmem. Na většinu otázek odpovídal, že neví, nebo že si nevzpomíná. Ještě, že s ním v ordinaci byla jeho manželka, která některé informace věděla.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53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D1C7-289C-420A-B86A-340C407E0765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4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1172-4AF9-406D-82E0-1EDD859E19B3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5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42F4-3F95-496A-91FB-DCDE56B29789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2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A270-408F-4541-A50C-F3C1FE168D6A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3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69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9927-83D7-44EE-A976-BD770DEFC8A3}" type="datetime1">
              <a:rPr lang="cs-CZ" smtClean="0"/>
              <a:t>5.6.2023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02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AC7F-8EF9-41AE-9923-9272BD3A4C41}" type="datetime1">
              <a:rPr lang="cs-CZ" smtClean="0"/>
              <a:t>5.6.2023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39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91E0-8936-46FD-92AD-E3D06F97A602}" type="datetime1">
              <a:rPr lang="cs-CZ" smtClean="0"/>
              <a:t>5.6.2023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3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A776-685B-434C-8F5B-9B2DB29CE8E6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80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23C-CF61-4BED-9372-73045FCD33B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4EDF-859F-4367-A72E-A6121B264A4F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6496" y="1757994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Kazuistiky z lipidové poradny ÚKBH FN Plzeň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42296" y="3546418"/>
            <a:ext cx="6400800" cy="2151868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Roman Cibulka</a:t>
            </a:r>
          </a:p>
          <a:p>
            <a:r>
              <a:rPr lang="cs-CZ" sz="2400" dirty="0" smtClean="0"/>
              <a:t>Ordinace pro poruchy metabolismu</a:t>
            </a:r>
          </a:p>
          <a:p>
            <a:r>
              <a:rPr lang="cs-CZ" sz="2400" dirty="0" smtClean="0"/>
              <a:t>Ústav klinické biochemie a hematologie</a:t>
            </a:r>
          </a:p>
          <a:p>
            <a:r>
              <a:rPr lang="cs-CZ" sz="2400" dirty="0" smtClean="0"/>
              <a:t>FN Plzeň a LF UK v Plzni</a:t>
            </a:r>
          </a:p>
          <a:p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Katedra záchranářství, diagnostických oborů          a veřejného zdravotnictví FZS ZČU v Plzni</a:t>
            </a:r>
          </a:p>
          <a:p>
            <a:endParaRPr 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11824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 Miloslav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cs-CZ" dirty="0">
                <a:solidFill>
                  <a:prstClr val="white"/>
                </a:solidFill>
              </a:rPr>
              <a:t>fyzikálně otoky DK </a:t>
            </a:r>
            <a:r>
              <a:rPr lang="cs-CZ" dirty="0" smtClean="0">
                <a:solidFill>
                  <a:prstClr val="white"/>
                </a:solidFill>
              </a:rPr>
              <a:t>      na bércích, jinak         bez pat. nálezu</a:t>
            </a:r>
          </a:p>
          <a:p>
            <a:pPr>
              <a:buFontTx/>
              <a:buChar char="-"/>
            </a:pPr>
            <a:r>
              <a:rPr lang="cs-CZ" dirty="0">
                <a:solidFill>
                  <a:prstClr val="white"/>
                </a:solidFill>
              </a:rPr>
              <a:t>OA bez KVO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v RA infarkt myokardu  u otce v 52 letech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RA </a:t>
            </a:r>
            <a:r>
              <a:rPr lang="cs-CZ" dirty="0" err="1" smtClean="0">
                <a:solidFill>
                  <a:prstClr val="white"/>
                </a:solidFill>
              </a:rPr>
              <a:t>dyslipidemií</a:t>
            </a:r>
            <a:r>
              <a:rPr lang="cs-CZ" dirty="0" smtClean="0">
                <a:solidFill>
                  <a:prstClr val="white"/>
                </a:solidFill>
              </a:rPr>
              <a:t> neznámá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PA: traktorista, t.č. v ID</a:t>
            </a:r>
            <a:endParaRPr lang="cs-CZ" dirty="0">
              <a:solidFill>
                <a:prstClr val="white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10</a:t>
            </a:fld>
            <a:endParaRPr lang="cs-CZ"/>
          </a:p>
        </p:txBody>
      </p:sp>
      <p:pic>
        <p:nvPicPr>
          <p:cNvPr id="8" name="Zástupný symbol pro obsah 10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33" y="1794110"/>
            <a:ext cx="4391734" cy="4138143"/>
          </a:xfrm>
        </p:spPr>
      </p:pic>
      <p:sp>
        <p:nvSpPr>
          <p:cNvPr id="9" name="Obdélník 8"/>
          <p:cNvSpPr/>
          <p:nvPr/>
        </p:nvSpPr>
        <p:spPr>
          <a:xfrm>
            <a:off x="4461933" y="4054494"/>
            <a:ext cx="2846371" cy="416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467576" y="3212976"/>
            <a:ext cx="2840728" cy="236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3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 Miloslav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11</a:t>
            </a:fld>
            <a:endParaRPr lang="cs-CZ"/>
          </a:p>
        </p:txBody>
      </p:sp>
      <p:pic>
        <p:nvPicPr>
          <p:cNvPr id="15" name="Zástupný symbol pro obsah 9" descr="Výřez obrazovky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2" y="1982206"/>
            <a:ext cx="4097275" cy="3763837"/>
          </a:xfrm>
        </p:spPr>
      </p:pic>
      <p:pic>
        <p:nvPicPr>
          <p:cNvPr id="16" name="Zástupný symbol pro obsah 6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1" y="1324016"/>
            <a:ext cx="4065838" cy="4904155"/>
          </a:xfrm>
        </p:spPr>
      </p:pic>
      <p:sp>
        <p:nvSpPr>
          <p:cNvPr id="8" name="Obdélník 7"/>
          <p:cNvSpPr/>
          <p:nvPr/>
        </p:nvSpPr>
        <p:spPr>
          <a:xfrm>
            <a:off x="409219" y="2348881"/>
            <a:ext cx="2506597" cy="204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14863" y="5542170"/>
            <a:ext cx="2500953" cy="217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Jaký další krok byste doporučili?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12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pozvat pacienta ještě k jednomu vyšetření </a:t>
            </a:r>
            <a:r>
              <a:rPr lang="cs-CZ" dirty="0" err="1">
                <a:solidFill>
                  <a:schemeClr val="bg1"/>
                </a:solidFill>
              </a:rPr>
              <a:t>lipidogramu</a:t>
            </a:r>
            <a:r>
              <a:rPr lang="cs-CZ" dirty="0">
                <a:solidFill>
                  <a:schemeClr val="bg1"/>
                </a:solidFill>
              </a:rPr>
              <a:t> v rozmezí 1-12 </a:t>
            </a:r>
            <a:r>
              <a:rPr lang="cs-CZ" dirty="0" smtClean="0">
                <a:solidFill>
                  <a:schemeClr val="bg1"/>
                </a:solidFill>
              </a:rPr>
              <a:t>týdnů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okamžitě nasadit </a:t>
            </a:r>
            <a:r>
              <a:rPr lang="cs-CZ" dirty="0" err="1" smtClean="0">
                <a:solidFill>
                  <a:schemeClr val="bg1"/>
                </a:solidFill>
              </a:rPr>
              <a:t>statin</a:t>
            </a:r>
            <a:endParaRPr lang="cs-CZ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vypočítat </a:t>
            </a:r>
            <a:r>
              <a:rPr lang="cs-CZ" dirty="0" err="1" smtClean="0">
                <a:solidFill>
                  <a:schemeClr val="bg1"/>
                </a:solidFill>
              </a:rPr>
              <a:t>Dutch</a:t>
            </a:r>
            <a:r>
              <a:rPr lang="cs-CZ" dirty="0" smtClean="0">
                <a:solidFill>
                  <a:schemeClr val="bg1"/>
                </a:solidFill>
              </a:rPr>
              <a:t> lipid </a:t>
            </a:r>
            <a:r>
              <a:rPr lang="cs-CZ" dirty="0" err="1" smtClean="0">
                <a:solidFill>
                  <a:schemeClr val="bg1"/>
                </a:solidFill>
              </a:rPr>
              <a:t>score</a:t>
            </a:r>
            <a:r>
              <a:rPr lang="cs-CZ" dirty="0" smtClean="0">
                <a:solidFill>
                  <a:schemeClr val="bg1"/>
                </a:solidFill>
              </a:rPr>
              <a:t> a rozhodnout se podle jeho výsledku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zkontrolovat, zda byly vyloučeny všechny hlavní příčiny sekundární </a:t>
            </a:r>
            <a:r>
              <a:rPr lang="cs-CZ" dirty="0" err="1" smtClean="0">
                <a:solidFill>
                  <a:schemeClr val="bg1"/>
                </a:solidFill>
              </a:rPr>
              <a:t>dyslipidemie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Který důležitý výsledek                         na výsledkových listech chyběl?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screeningový test na </a:t>
            </a:r>
            <a:r>
              <a:rPr lang="cs-CZ" dirty="0">
                <a:solidFill>
                  <a:schemeClr val="bg1"/>
                </a:solidFill>
              </a:rPr>
              <a:t>poruchy funkce štítné </a:t>
            </a:r>
            <a:r>
              <a:rPr lang="cs-CZ" dirty="0" smtClean="0">
                <a:solidFill>
                  <a:schemeClr val="bg1"/>
                </a:solidFill>
              </a:rPr>
              <a:t>žlázy, který měla nechat stanovit již praktická lékařka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TSH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hypotyreóza může vést k významné </a:t>
            </a:r>
            <a:r>
              <a:rPr lang="cs-CZ" dirty="0" err="1" smtClean="0">
                <a:solidFill>
                  <a:schemeClr val="bg1"/>
                </a:solidFill>
              </a:rPr>
              <a:t>hypercholesterolemii</a:t>
            </a:r>
            <a:r>
              <a:rPr lang="cs-CZ" dirty="0" smtClean="0">
                <a:solidFill>
                  <a:schemeClr val="bg1"/>
                </a:solidFill>
              </a:rPr>
              <a:t>, která může vypadat podobně jako FH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Výsledek pana Miloslava: </a:t>
            </a: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13</a:t>
            </a:fld>
            <a:endParaRPr lang="cs-CZ"/>
          </a:p>
        </p:txBody>
      </p:sp>
      <p:pic>
        <p:nvPicPr>
          <p:cNvPr id="10" name="Zástupný symbol pro obsah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15" y="5768605"/>
            <a:ext cx="4805548" cy="4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 Miloslav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Jaký byl další postup?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nasazen </a:t>
            </a:r>
            <a:r>
              <a:rPr lang="cs-CZ" dirty="0" err="1" smtClean="0">
                <a:solidFill>
                  <a:schemeClr val="bg1"/>
                </a:solidFill>
              </a:rPr>
              <a:t>Euthyrox</a:t>
            </a:r>
            <a:r>
              <a:rPr lang="cs-CZ" dirty="0" smtClean="0">
                <a:solidFill>
                  <a:schemeClr val="bg1"/>
                </a:solidFill>
              </a:rPr>
              <a:t> v </a:t>
            </a:r>
            <a:r>
              <a:rPr lang="cs-CZ" dirty="0">
                <a:solidFill>
                  <a:schemeClr val="bg1"/>
                </a:solidFill>
              </a:rPr>
              <a:t>dávce 50 µg </a:t>
            </a:r>
            <a:r>
              <a:rPr lang="cs-CZ" dirty="0" smtClean="0">
                <a:solidFill>
                  <a:schemeClr val="bg1"/>
                </a:solidFill>
              </a:rPr>
              <a:t>denně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efekt léčby: 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528392" cy="49251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objednán na endokrinologii, kde stanovena </a:t>
            </a:r>
            <a:r>
              <a:rPr lang="cs-CZ" dirty="0" smtClean="0">
                <a:solidFill>
                  <a:schemeClr val="bg1"/>
                </a:solidFill>
              </a:rPr>
              <a:t>následně dg. chronická </a:t>
            </a:r>
            <a:r>
              <a:rPr lang="cs-CZ" dirty="0" smtClean="0">
                <a:solidFill>
                  <a:srgbClr val="FF0000"/>
                </a:solidFill>
              </a:rPr>
              <a:t>autoimunní </a:t>
            </a:r>
            <a:r>
              <a:rPr lang="cs-CZ" dirty="0" err="1" smtClean="0">
                <a:solidFill>
                  <a:srgbClr val="FF0000"/>
                </a:solidFill>
              </a:rPr>
              <a:t>tyroiditis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protil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tyreoglobulinu),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navýšena </a:t>
            </a:r>
            <a:r>
              <a:rPr lang="cs-CZ" dirty="0">
                <a:solidFill>
                  <a:schemeClr val="bg1"/>
                </a:solidFill>
              </a:rPr>
              <a:t>substituční léčba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 nám se dostavil                za 3 měsíce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14</a:t>
            </a:fld>
            <a:endParaRPr lang="cs-CZ"/>
          </a:p>
        </p:txBody>
      </p:sp>
      <p:pic>
        <p:nvPicPr>
          <p:cNvPr id="10" name="Zástupný symbol pro obsah 9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3103700"/>
            <a:ext cx="3600400" cy="307597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284347" y="5096473"/>
            <a:ext cx="363305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284347" y="4359665"/>
            <a:ext cx="3611689" cy="191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3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 Miloslav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a</a:t>
            </a:r>
            <a:r>
              <a:rPr lang="cs-CZ" dirty="0" smtClean="0">
                <a:solidFill>
                  <a:schemeClr val="bg1"/>
                </a:solidFill>
              </a:rPr>
              <a:t>ž po zaléčení hypotyreózy jsme provedli odhad kardiovaskulárního rizika, které bylo vysoké a proto byl nasazen </a:t>
            </a:r>
            <a:r>
              <a:rPr lang="cs-CZ" dirty="0" err="1" smtClean="0">
                <a:solidFill>
                  <a:schemeClr val="bg1"/>
                </a:solidFill>
              </a:rPr>
              <a:t>statin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atorvastatin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mg denně)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Poučení: 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u každého nového pacienta s </a:t>
            </a:r>
            <a:r>
              <a:rPr lang="cs-CZ" dirty="0" err="1">
                <a:solidFill>
                  <a:srgbClr val="FF0000"/>
                </a:solidFill>
              </a:rPr>
              <a:t>dyslipidemií</a:t>
            </a:r>
            <a:r>
              <a:rPr lang="cs-CZ" dirty="0">
                <a:solidFill>
                  <a:srgbClr val="FF0000"/>
                </a:solidFill>
              </a:rPr>
              <a:t> je nutné vyloučit, zda </a:t>
            </a:r>
            <a:r>
              <a:rPr lang="cs-CZ" dirty="0" smtClean="0">
                <a:solidFill>
                  <a:srgbClr val="FF0000"/>
                </a:solidFill>
              </a:rPr>
              <a:t> se </a:t>
            </a:r>
            <a:r>
              <a:rPr lang="cs-CZ" dirty="0">
                <a:solidFill>
                  <a:srgbClr val="FF0000"/>
                </a:solidFill>
              </a:rPr>
              <a:t>nejedná o sekundární </a:t>
            </a:r>
            <a:r>
              <a:rPr lang="cs-CZ" dirty="0" smtClean="0">
                <a:solidFill>
                  <a:srgbClr val="FF0000"/>
                </a:solidFill>
              </a:rPr>
              <a:t>DLP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B0F0"/>
                </a:solidFill>
              </a:rPr>
              <a:t>léčbou 1. volby je totiž odstranění primární příčiny</a:t>
            </a: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Paní Marcela – 39 let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16</a:t>
            </a:fld>
            <a:endParaRPr lang="cs-CZ"/>
          </a:p>
        </p:txBody>
      </p:sp>
      <p:pic>
        <p:nvPicPr>
          <p:cNvPr id="9" name="Zástupný symbol pro obsah 9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30" y="1210612"/>
            <a:ext cx="6830339" cy="4978559"/>
          </a:xfrm>
        </p:spPr>
      </p:pic>
      <p:sp>
        <p:nvSpPr>
          <p:cNvPr id="10" name="Minus 9"/>
          <p:cNvSpPr/>
          <p:nvPr/>
        </p:nvSpPr>
        <p:spPr>
          <a:xfrm>
            <a:off x="2015476" y="2345972"/>
            <a:ext cx="914400" cy="3525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2310486" y="2585464"/>
            <a:ext cx="914400" cy="3525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0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39letá žena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s ničím se trvale neléčící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před 3 lety prodělala zápal plic, jinak s ničím závažněji nestonala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operace, úrazy: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užívala </a:t>
            </a:r>
            <a:r>
              <a:rPr lang="cs-CZ" dirty="0" err="1" smtClean="0">
                <a:solidFill>
                  <a:prstClr val="white"/>
                </a:solidFill>
              </a:rPr>
              <a:t>horm</a:t>
            </a:r>
            <a:r>
              <a:rPr lang="cs-CZ" dirty="0" smtClean="0">
                <a:solidFill>
                  <a:prstClr val="white"/>
                </a:solidFill>
              </a:rPr>
              <a:t>. antikoncepci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Maitalon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estrogen +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gestagen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cs-CZ" dirty="0" smtClean="0">
                <a:solidFill>
                  <a:schemeClr val="bg1"/>
                </a:solidFill>
              </a:rPr>
              <a:t>jiné léky neužívala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091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nekuřačka, alkohol pila jen výjimečně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 RA byl výskyt nádorových onemocnění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(matka zemřela na ca vaječníku, sestra na ca prsu), </a:t>
            </a:r>
            <a:r>
              <a:rPr lang="cs-CZ" dirty="0" smtClean="0">
                <a:solidFill>
                  <a:schemeClr val="bg1"/>
                </a:solidFill>
              </a:rPr>
              <a:t>kardiovaskulární </a:t>
            </a:r>
            <a:r>
              <a:rPr lang="cs-CZ" dirty="0" err="1" smtClean="0">
                <a:solidFill>
                  <a:schemeClr val="bg1"/>
                </a:solidFill>
              </a:rPr>
              <a:t>onem</a:t>
            </a:r>
            <a:r>
              <a:rPr lang="cs-CZ" dirty="0" smtClean="0">
                <a:solidFill>
                  <a:schemeClr val="bg1"/>
                </a:solidFill>
              </a:rPr>
              <a:t>.         v RA nebyla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stěžovala si na únavu a svědění kůže v </a:t>
            </a:r>
            <a:r>
              <a:rPr lang="cs-CZ" dirty="0" err="1" smtClean="0">
                <a:solidFill>
                  <a:schemeClr val="bg1"/>
                </a:solidFill>
              </a:rPr>
              <a:t>posl</a:t>
            </a:r>
            <a:r>
              <a:rPr lang="cs-CZ" dirty="0" smtClean="0">
                <a:solidFill>
                  <a:schemeClr val="bg1"/>
                </a:solidFill>
              </a:rPr>
              <a:t>. roce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1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fyzikální nález v normě až na podváhu</a:t>
            </a:r>
          </a:p>
          <a:p>
            <a:pPr lvl="1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 kg při výšce 158 cm, BMI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17,5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kg/m</a:t>
            </a:r>
            <a:r>
              <a:rPr lang="cs-CZ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hladina TSH byla v normě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18</a:t>
            </a:fld>
            <a:endParaRPr lang="cs-CZ"/>
          </a:p>
        </p:txBody>
      </p:sp>
      <p:pic>
        <p:nvPicPr>
          <p:cNvPr id="9" name="Zástupný symbol pro obsah 6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79" y="1690368"/>
            <a:ext cx="4437841" cy="4345626"/>
          </a:xfrm>
        </p:spPr>
      </p:pic>
      <p:pic>
        <p:nvPicPr>
          <p:cNvPr id="10" name="Zástupný symbol pro obsah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5242"/>
            <a:ext cx="4221788" cy="216024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425666" y="2709000"/>
            <a:ext cx="2882638" cy="4319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427938" y="3964517"/>
            <a:ext cx="2880366" cy="414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429476" y="1899098"/>
            <a:ext cx="2878828" cy="194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89886" y="5030977"/>
            <a:ext cx="2753922" cy="198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0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C000"/>
                </a:solidFill>
              </a:rPr>
              <a:t>Uvedené nálezy jsou velmi suspektní pro: 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familiární </a:t>
            </a:r>
            <a:r>
              <a:rPr lang="cs-CZ" dirty="0" err="1" smtClean="0">
                <a:solidFill>
                  <a:schemeClr val="bg1"/>
                </a:solidFill>
              </a:rPr>
              <a:t>hypercholesterolemii</a:t>
            </a:r>
            <a:endParaRPr lang="cs-CZ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metabolický syndrom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nefrotický syndrom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obstrukci žlučových cest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nežádoucí účinek hormonální antikoncepce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9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Ústav klinické biochemie                         a hematologie FN Plzeň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laboratorní služby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ambulantní služby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hematologické ambulance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Ordinace pro poruchy metabolismu</a:t>
            </a:r>
          </a:p>
          <a:p>
            <a:pPr lvl="2"/>
            <a:r>
              <a:rPr lang="cs-CZ" sz="2600" dirty="0" smtClean="0">
                <a:solidFill>
                  <a:schemeClr val="bg1"/>
                </a:solidFill>
              </a:rPr>
              <a:t>zabýváme se diagnostikou a léčbou metabolických poruch u dospělých pacientů</a:t>
            </a:r>
          </a:p>
          <a:p>
            <a:pPr lvl="2"/>
            <a:r>
              <a:rPr lang="cs-CZ" sz="2600" dirty="0" smtClean="0">
                <a:solidFill>
                  <a:schemeClr val="bg1"/>
                </a:solidFill>
              </a:rPr>
              <a:t>dominantní problematika jsou poruchy metabolismu lipidů</a:t>
            </a:r>
          </a:p>
          <a:p>
            <a:pPr lvl="3"/>
            <a:r>
              <a:rPr lang="cs-CZ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prevence kardiovaskulárních onemocnění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Mezikrajský seminář klin. biochemie a hematologie Plzeňského a Karlovarského 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 další fázi se vyloučily hlavní příčiny chronické </a:t>
            </a:r>
            <a:r>
              <a:rPr lang="cs-CZ" dirty="0" err="1" smtClean="0">
                <a:solidFill>
                  <a:schemeClr val="bg1"/>
                </a:solidFill>
              </a:rPr>
              <a:t>hepatopatie</a:t>
            </a:r>
            <a:endParaRPr lang="cs-CZ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abúzus alkoholu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CDT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virové hepatitidy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hemochromatóza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ložiskové postižení jater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žluč. cest                        – pomocí USG břicha, kde normální nález</a:t>
            </a:r>
          </a:p>
          <a:p>
            <a:pPr>
              <a:buFontTx/>
              <a:buChar char="-"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75615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následně byla pacientka konzultována                       s gastroenterologem, který doporučil další vyšetření</a:t>
            </a:r>
          </a:p>
          <a:p>
            <a:pPr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panel autoprotilátek – </a:t>
            </a:r>
            <a:r>
              <a:rPr lang="cs-CZ" dirty="0" err="1" smtClean="0">
                <a:solidFill>
                  <a:schemeClr val="bg1"/>
                </a:solidFill>
              </a:rPr>
              <a:t>poz</a:t>
            </a:r>
            <a:r>
              <a:rPr lang="cs-CZ" dirty="0" smtClean="0">
                <a:solidFill>
                  <a:schemeClr val="bg1"/>
                </a:solidFill>
              </a:rPr>
              <a:t>. AMA-M2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antimitochondriální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protil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20</a:t>
            </a:fld>
            <a:endParaRPr lang="cs-CZ" dirty="0"/>
          </a:p>
        </p:txBody>
      </p:sp>
      <p:pic>
        <p:nvPicPr>
          <p:cNvPr id="9" name="Zástupný symbol pro obsah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64" y="3822934"/>
            <a:ext cx="4098850" cy="158134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27596" y="5179708"/>
            <a:ext cx="3988282" cy="222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4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Pro jakou chorobu je typický výskyt </a:t>
            </a:r>
            <a:r>
              <a:rPr lang="cs-CZ" dirty="0" err="1" smtClean="0">
                <a:solidFill>
                  <a:srgbClr val="FFC000"/>
                </a:solidFill>
              </a:rPr>
              <a:t>antimitochondriálních</a:t>
            </a:r>
            <a:r>
              <a:rPr lang="cs-CZ" dirty="0" smtClean="0">
                <a:solidFill>
                  <a:srgbClr val="FFC000"/>
                </a:solidFill>
              </a:rPr>
              <a:t> protilátek?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561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solidFill>
                  <a:srgbClr val="FF0000"/>
                </a:solidFill>
              </a:rPr>
              <a:t>primární biliární cholangitida…cirhóza</a:t>
            </a:r>
          </a:p>
          <a:p>
            <a:pPr lvl="1">
              <a:lnSpc>
                <a:spcPct val="11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AMA-M2 jsou pozitivní až u 95 % pacientů</a:t>
            </a:r>
          </a:p>
          <a:p>
            <a:pPr lvl="1">
              <a:lnSpc>
                <a:spcPct val="11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autoimunní onemocnění, při kterém jsou  poškozovány žlučovody → cholestáza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porucha odtoku žluči do střeva, neléčená vede k biliární cirhóze</a:t>
            </a:r>
          </a:p>
          <a:p>
            <a:pPr lvl="1">
              <a:lnSpc>
                <a:spcPct val="110000"/>
              </a:lnSpc>
            </a:pPr>
            <a:r>
              <a:rPr lang="cs-CZ" sz="3000" dirty="0" err="1" smtClean="0">
                <a:solidFill>
                  <a:schemeClr val="bg1"/>
                </a:solidFill>
              </a:rPr>
              <a:t>hypercholesterolemie</a:t>
            </a:r>
            <a:r>
              <a:rPr lang="cs-CZ" sz="3000" dirty="0" smtClean="0">
                <a:solidFill>
                  <a:schemeClr val="bg1"/>
                </a:solidFill>
              </a:rPr>
              <a:t> je žlučového původu</a:t>
            </a:r>
          </a:p>
          <a:p>
            <a:pPr lvl="1">
              <a:lnSpc>
                <a:spcPct val="11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základem léčby je zlepšit fluiditu žluči, nikoliv   podávat </a:t>
            </a:r>
            <a:r>
              <a:rPr lang="cs-CZ" sz="3000" dirty="0" err="1" smtClean="0">
                <a:solidFill>
                  <a:schemeClr val="bg1"/>
                </a:solidFill>
              </a:rPr>
              <a:t>hypolipidemika</a:t>
            </a: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která stejně příliš nefungují</a:t>
            </a:r>
          </a:p>
          <a:p>
            <a:pPr lvl="2">
              <a:lnSpc>
                <a:spcPct val="110000"/>
              </a:lnSpc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lékem první volby je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kys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ursodeoxycholová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384376" cy="475615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dg. PBC byla potvrzena také histologicky</a:t>
            </a:r>
          </a:p>
          <a:p>
            <a:pPr lvl="1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známky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chron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cholestázy, ..)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zahájena léčba </a:t>
            </a:r>
            <a:r>
              <a:rPr lang="cs-CZ" dirty="0" err="1" smtClean="0">
                <a:solidFill>
                  <a:schemeClr val="bg1"/>
                </a:solidFill>
              </a:rPr>
              <a:t>kys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 smtClean="0">
                <a:solidFill>
                  <a:schemeClr val="bg1"/>
                </a:solidFill>
              </a:rPr>
              <a:t>ursodeoxycholovou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dávce 2x denně     500 mg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22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Efekt léčby po 2 měsících: 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pokles hladin bilirubinu, triglyceridů a cholesterolu</a:t>
            </a:r>
          </a:p>
        </p:txBody>
      </p:sp>
      <p:pic>
        <p:nvPicPr>
          <p:cNvPr id="10" name="Zástupný symbol pro obsah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12" y="2194103"/>
            <a:ext cx="4742150" cy="295433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916398" y="2409599"/>
            <a:ext cx="4765164" cy="227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922041" y="4684314"/>
            <a:ext cx="4765164" cy="464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6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až po zaléčení PBC se gastroenterolog rozhodl nasadit </a:t>
            </a:r>
            <a:r>
              <a:rPr lang="cs-CZ" dirty="0" err="1" smtClean="0">
                <a:solidFill>
                  <a:prstClr val="white"/>
                </a:solidFill>
              </a:rPr>
              <a:t>statin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cs-CZ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cs-CZ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atorvastatin</a:t>
            </a:r>
            <a:r>
              <a:rPr lang="cs-CZ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 </a:t>
            </a:r>
            <a:r>
              <a:rPr lang="cs-CZ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mg denně</a:t>
            </a:r>
            <a:r>
              <a:rPr lang="cs-CZ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 </a:t>
            </a:r>
          </a:p>
          <a:p>
            <a:pPr lvl="0">
              <a:buFontTx/>
              <a:buChar char="-"/>
            </a:pPr>
            <a:r>
              <a:rPr lang="cs-CZ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           </a:t>
            </a:r>
            <a:r>
              <a:rPr lang="cs-CZ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↓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Tx/>
              <a:buChar char="-"/>
            </a:pPr>
            <a:endParaRPr lang="cs-CZ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9978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po </a:t>
            </a:r>
            <a:r>
              <a:rPr lang="cs-CZ" dirty="0">
                <a:solidFill>
                  <a:prstClr val="white"/>
                </a:solidFill>
              </a:rPr>
              <a:t>něm došlo k další redukci hladin krevních </a:t>
            </a:r>
            <a:r>
              <a:rPr lang="cs-CZ" dirty="0" smtClean="0">
                <a:solidFill>
                  <a:prstClr val="white"/>
                </a:solidFill>
              </a:rPr>
              <a:t>lipidů a také ke snížení aktivit jaterních enzymů v séru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23</a:t>
            </a:fld>
            <a:endParaRPr lang="cs-CZ" dirty="0"/>
          </a:p>
        </p:txBody>
      </p:sp>
      <p:pic>
        <p:nvPicPr>
          <p:cNvPr id="11" name="Zástupný symbol pro obsah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7" y="3909592"/>
            <a:ext cx="4706007" cy="221010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33769" y="5780601"/>
            <a:ext cx="4730164" cy="348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59489" y="4420289"/>
            <a:ext cx="504444" cy="676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42113" y="3873999"/>
            <a:ext cx="36481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B0F0"/>
                </a:solidFill>
              </a:rPr>
              <a:t>Poučení:</a:t>
            </a:r>
            <a:r>
              <a:rPr lang="cs-CZ" sz="2400" dirty="0" smtClean="0">
                <a:solidFill>
                  <a:srgbClr val="00B0F0"/>
                </a:solidFill>
              </a:rPr>
              <a:t>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stejné jako p. Miloslava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cs-CZ" sz="2800" dirty="0" smtClean="0">
                <a:solidFill>
                  <a:srgbClr val="00B0F0"/>
                </a:solidFill>
              </a:rPr>
              <a:t>– u každé nové DLP udělat </a:t>
            </a:r>
            <a:r>
              <a:rPr lang="cs-CZ" sz="2800" dirty="0" err="1" smtClean="0">
                <a:solidFill>
                  <a:srgbClr val="00B0F0"/>
                </a:solidFill>
              </a:rPr>
              <a:t>dif</a:t>
            </a:r>
            <a:r>
              <a:rPr lang="cs-CZ" sz="2800" dirty="0" smtClean="0">
                <a:solidFill>
                  <a:srgbClr val="00B0F0"/>
                </a:solidFill>
              </a:rPr>
              <a:t>. dg. rozvahu  a vyloučit sekundární etiologii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541964" y="321285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solidFill>
                  <a:srgbClr val="FF0000"/>
                </a:solidFill>
              </a:rPr>
              <a:t>↓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5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Pan Josef – 48 let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24</a:t>
            </a:fld>
            <a:endParaRPr lang="cs-CZ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8" y="1223774"/>
            <a:ext cx="7004823" cy="4978559"/>
          </a:xfrm>
        </p:spPr>
      </p:pic>
      <p:sp>
        <p:nvSpPr>
          <p:cNvPr id="8" name="Minus 7"/>
          <p:cNvSpPr/>
          <p:nvPr/>
        </p:nvSpPr>
        <p:spPr>
          <a:xfrm>
            <a:off x="3934578" y="1834833"/>
            <a:ext cx="1276930" cy="5182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Minus 8"/>
          <p:cNvSpPr/>
          <p:nvPr/>
        </p:nvSpPr>
        <p:spPr>
          <a:xfrm>
            <a:off x="2078470" y="1821186"/>
            <a:ext cx="914400" cy="4283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2763136" y="1946289"/>
            <a:ext cx="1276930" cy="5182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2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 Josef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25</a:t>
            </a:fld>
            <a:endParaRPr lang="cs-CZ"/>
          </a:p>
        </p:txBody>
      </p:sp>
      <p:pic>
        <p:nvPicPr>
          <p:cNvPr id="9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76" y="1409803"/>
            <a:ext cx="6328246" cy="4633796"/>
          </a:xfrm>
        </p:spPr>
      </p:pic>
    </p:spTree>
    <p:extLst>
      <p:ext uri="{BB962C8B-B14F-4D97-AF65-F5344CB8AC3E}">
        <p14:creationId xmlns:p14="http://schemas.microsoft.com/office/powerpoint/2010/main" val="5118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Která vyšetření                                       na výsledkovém listu chyběla?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1160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jaterní testy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zvýšené aktivity všech jaterních enzymů</a:t>
            </a:r>
          </a:p>
          <a:p>
            <a:pPr lvl="2"/>
            <a:r>
              <a:rPr lang="cs-CZ" dirty="0" smtClean="0">
                <a:solidFill>
                  <a:schemeClr val="bg1"/>
                </a:solidFill>
              </a:rPr>
              <a:t>AST &gt; ALT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při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CK</a:t>
            </a:r>
          </a:p>
          <a:p>
            <a:pPr lvl="2"/>
            <a:r>
              <a:rPr lang="cs-CZ" dirty="0" smtClean="0">
                <a:solidFill>
                  <a:schemeClr val="bg1"/>
                </a:solidFill>
              </a:rPr>
              <a:t>extrémní zvýšení GGT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smíšená </a:t>
            </a:r>
            <a:r>
              <a:rPr lang="cs-CZ" dirty="0" err="1" smtClean="0">
                <a:solidFill>
                  <a:schemeClr val="bg1"/>
                </a:solidFill>
              </a:rPr>
              <a:t>hyperlipidemie</a:t>
            </a:r>
            <a:r>
              <a:rPr lang="cs-CZ" dirty="0" smtClean="0">
                <a:solidFill>
                  <a:schemeClr val="bg1"/>
                </a:solidFill>
              </a:rPr>
              <a:t> s převahou </a:t>
            </a:r>
            <a:r>
              <a:rPr lang="cs-CZ" dirty="0" err="1" smtClean="0">
                <a:solidFill>
                  <a:schemeClr val="bg1"/>
                </a:solidFill>
              </a:rPr>
              <a:t>hypertriglyceridemie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hyperglykemie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26</a:t>
            </a:fld>
            <a:endParaRPr lang="cs-CZ"/>
          </a:p>
        </p:txBody>
      </p:sp>
      <p:pic>
        <p:nvPicPr>
          <p:cNvPr id="11" name="Zástupný symbol pro obsah 6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03" y="1696132"/>
            <a:ext cx="4495475" cy="4334099"/>
          </a:xfrm>
        </p:spPr>
      </p:pic>
      <p:sp>
        <p:nvSpPr>
          <p:cNvPr id="12" name="Obdélník 11"/>
          <p:cNvSpPr/>
          <p:nvPr/>
        </p:nvSpPr>
        <p:spPr>
          <a:xfrm>
            <a:off x="4127224" y="2290520"/>
            <a:ext cx="2965055" cy="850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129496" y="3944183"/>
            <a:ext cx="2965055" cy="420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129496" y="3548401"/>
            <a:ext cx="2965055" cy="192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Co je nejpravděpodobnější příčinou takovýchto výsledků?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familiární </a:t>
            </a:r>
            <a:r>
              <a:rPr lang="cs-CZ" dirty="0" err="1" smtClean="0">
                <a:solidFill>
                  <a:schemeClr val="bg1"/>
                </a:solidFill>
              </a:rPr>
              <a:t>hypercholesterolemie</a:t>
            </a:r>
            <a:endParaRPr lang="cs-CZ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familiární </a:t>
            </a:r>
            <a:r>
              <a:rPr lang="cs-CZ" dirty="0" err="1" smtClean="0">
                <a:solidFill>
                  <a:schemeClr val="bg1"/>
                </a:solidFill>
              </a:rPr>
              <a:t>hyperchylomikronemie</a:t>
            </a:r>
            <a:endParaRPr lang="cs-CZ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diabetes </a:t>
            </a:r>
            <a:r>
              <a:rPr lang="cs-CZ" dirty="0" err="1" smtClean="0">
                <a:solidFill>
                  <a:schemeClr val="bg1"/>
                </a:solidFill>
              </a:rPr>
              <a:t>mellitus</a:t>
            </a:r>
            <a:endParaRPr lang="cs-CZ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abúzus alkoholu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těhotenství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0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 Josef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přestože pacient tvrdil, že alkohol nepije, měl jsem stejné podezření jako řada z vás a nechal jsem proto doplnit stanovení </a:t>
            </a:r>
            <a:r>
              <a:rPr lang="cs-CZ" dirty="0" err="1" smtClean="0">
                <a:solidFill>
                  <a:schemeClr val="bg1"/>
                </a:solidFill>
              </a:rPr>
              <a:t>etylglukuronidu</a:t>
            </a:r>
            <a:r>
              <a:rPr lang="cs-CZ" dirty="0" smtClean="0">
                <a:solidFill>
                  <a:schemeClr val="bg1"/>
                </a:solidFill>
              </a:rPr>
              <a:t> v moči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Výsledek: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extrémně vysoká hodnota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na další kontrole pak pan Josef přiznal problémy v práci i v manželství, které řeší alkoholem – přiznal lahev tvrdého denně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28</a:t>
            </a:fld>
            <a:endParaRPr lang="cs-CZ"/>
          </a:p>
        </p:txBody>
      </p:sp>
      <p:pic>
        <p:nvPicPr>
          <p:cNvPr id="7" name="Zástupný symbol pro obsah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61" y="3729701"/>
            <a:ext cx="5936333" cy="4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 Josef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Výsledky po 3měsíčním abstinování: </a:t>
            </a:r>
          </a:p>
          <a:p>
            <a:pPr marL="0" indent="0">
              <a:buNone/>
            </a:pP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Bohužel na další návštěvu se pacient již nedostavil. </a:t>
            </a:r>
            <a:r>
              <a:rPr lang="cs-CZ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cs-CZ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29</a:t>
            </a:fld>
            <a:endParaRPr lang="cs-CZ"/>
          </a:p>
        </p:txBody>
      </p:sp>
      <p:pic>
        <p:nvPicPr>
          <p:cNvPr id="8" name="Zástupný symbol pro obsah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81" y="2118977"/>
            <a:ext cx="5037238" cy="351569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039110" y="2712688"/>
            <a:ext cx="5051509" cy="86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041383" y="4581128"/>
            <a:ext cx="5051509" cy="1053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1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FFC000"/>
                </a:solidFill>
              </a:rPr>
              <a:t>Dyslipidemie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definována jako: </a:t>
            </a: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zvýšená koncentrace cholesterolu 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a/nebo</a:t>
            </a: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zvýšená koncentrace triglyceridů 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a/nebo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jako</a:t>
            </a: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snížená koncentrace HDL-cholesterolu      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krevní plazmě či séru</a:t>
            </a:r>
            <a:endParaRPr lang="cs-CZ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podle laboratorního obrazu rozlišujeme: </a:t>
            </a: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izolovanou </a:t>
            </a:r>
            <a:r>
              <a:rPr lang="cs-CZ" sz="2800" dirty="0" err="1" smtClean="0">
                <a:solidFill>
                  <a:schemeClr val="bg1"/>
                </a:solidFill>
              </a:rPr>
              <a:t>hypercholesterolemii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izolovanou </a:t>
            </a:r>
            <a:r>
              <a:rPr lang="cs-CZ" sz="2800" dirty="0" err="1" smtClean="0">
                <a:solidFill>
                  <a:schemeClr val="bg1"/>
                </a:solidFill>
              </a:rPr>
              <a:t>hypertriglyceridemii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smíšenou </a:t>
            </a:r>
            <a:r>
              <a:rPr lang="cs-CZ" sz="2800" dirty="0" err="1" smtClean="0">
                <a:solidFill>
                  <a:schemeClr val="bg1"/>
                </a:solidFill>
              </a:rPr>
              <a:t>hyperlipidemii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/>
            <a:r>
              <a:rPr lang="cs-CZ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izol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snížení HDL-cholesterolu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vzácné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Co říci závěrem?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30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5615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těžké </a:t>
            </a:r>
            <a:r>
              <a:rPr lang="cs-CZ" dirty="0" err="1" smtClean="0">
                <a:solidFill>
                  <a:schemeClr val="bg1"/>
                </a:solidFill>
              </a:rPr>
              <a:t>dyslipidemie</a:t>
            </a:r>
            <a:r>
              <a:rPr lang="cs-CZ" dirty="0" smtClean="0">
                <a:solidFill>
                  <a:schemeClr val="bg1"/>
                </a:solidFill>
              </a:rPr>
              <a:t> vzbuzují často dojem primárních (vrozených) poruch s nutností okamžité agresivní farmakoterapie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 vždy je to pravda, mnohdy se jedná               o sekundární </a:t>
            </a:r>
            <a:r>
              <a:rPr lang="cs-CZ" dirty="0" err="1" smtClean="0">
                <a:solidFill>
                  <a:schemeClr val="bg1"/>
                </a:solidFill>
              </a:rPr>
              <a:t>dyslipidemie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způs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jinou příčinou)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léčba sekundárních </a:t>
            </a:r>
            <a:r>
              <a:rPr lang="cs-CZ" dirty="0" err="1" smtClean="0">
                <a:solidFill>
                  <a:schemeClr val="bg1"/>
                </a:solidFill>
              </a:rPr>
              <a:t>dyslipidemií</a:t>
            </a:r>
            <a:r>
              <a:rPr lang="cs-CZ" dirty="0" smtClean="0">
                <a:solidFill>
                  <a:schemeClr val="bg1"/>
                </a:solidFill>
              </a:rPr>
              <a:t> je jiná než léčba primárních </a:t>
            </a:r>
            <a:r>
              <a:rPr lang="cs-CZ" dirty="0" err="1" smtClean="0">
                <a:solidFill>
                  <a:schemeClr val="bg1"/>
                </a:solidFill>
              </a:rPr>
              <a:t>dyslipidemií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zaměřuje </a:t>
            </a:r>
            <a:r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  na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odstranění primární příčiny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6371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klíčové je vyloučit u všech pacientů                      s </a:t>
            </a:r>
            <a:r>
              <a:rPr lang="cs-CZ" dirty="0" err="1" smtClean="0">
                <a:solidFill>
                  <a:schemeClr val="bg1"/>
                </a:solidFill>
              </a:rPr>
              <a:t>dyslipidemií</a:t>
            </a:r>
            <a:r>
              <a:rPr lang="cs-CZ" dirty="0" smtClean="0">
                <a:solidFill>
                  <a:schemeClr val="bg1"/>
                </a:solidFill>
              </a:rPr>
              <a:t> sekundární etiologii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diagnostika a léčba sekundárních </a:t>
            </a:r>
            <a:r>
              <a:rPr lang="cs-CZ" dirty="0" err="1" smtClean="0">
                <a:solidFill>
                  <a:schemeClr val="bg1"/>
                </a:solidFill>
              </a:rPr>
              <a:t>dyslipidemií</a:t>
            </a:r>
            <a:r>
              <a:rPr lang="cs-CZ" dirty="0" smtClean="0">
                <a:solidFill>
                  <a:schemeClr val="bg1"/>
                </a:solidFill>
              </a:rPr>
              <a:t>  je často víceoborová</a:t>
            </a:r>
          </a:p>
          <a:p>
            <a:pPr lvl="1"/>
            <a:r>
              <a:rPr lang="cs-CZ" sz="2000" dirty="0" smtClean="0">
                <a:solidFill>
                  <a:schemeClr val="bg1"/>
                </a:solidFill>
              </a:rPr>
              <a:t>podílí se na ní PL, všechny možné interní obory, laboratorní pracovníci, nutriční specialisté, psychologové, ..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vhodné, pokud lipidová poradna je součástí většího zdravotnického zařízení kvůli vzájemné spolupráci všech těchto odborníků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6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C000"/>
                </a:solidFill>
              </a:rPr>
              <a:t>Takovým zařízením zcela jistě je          FN Plzeň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06" y="1500211"/>
            <a:ext cx="6182588" cy="3934374"/>
          </a:xfrm>
        </p:spPr>
      </p:pic>
      <p:sp>
        <p:nvSpPr>
          <p:cNvPr id="2" name="Obdélník 1"/>
          <p:cNvSpPr/>
          <p:nvPr/>
        </p:nvSpPr>
        <p:spPr>
          <a:xfrm>
            <a:off x="1935017" y="5591752"/>
            <a:ext cx="5237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solidFill>
                  <a:srgbClr val="FFC000"/>
                </a:solidFill>
              </a:rPr>
              <a:t>Děkuji vám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757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Dyslipidemie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853136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podle </a:t>
            </a:r>
            <a:r>
              <a:rPr lang="cs-CZ" dirty="0" smtClean="0">
                <a:solidFill>
                  <a:schemeClr val="bg1"/>
                </a:solidFill>
              </a:rPr>
              <a:t>etiopatogeneze rozlišujeme</a:t>
            </a:r>
            <a:r>
              <a:rPr lang="cs-CZ" dirty="0">
                <a:solidFill>
                  <a:schemeClr val="bg1"/>
                </a:solidFill>
              </a:rPr>
              <a:t>: </a:t>
            </a:r>
            <a:endParaRPr lang="cs-CZ" dirty="0" smtClean="0">
              <a:solidFill>
                <a:schemeClr val="bg1"/>
              </a:solidFill>
            </a:endParaRP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primární DLP – jsou gen. podmíněné, přítomné od narození</a:t>
            </a: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sekundární DLP – jsou důsledkem jiného onemocnění event. nevhodného živ. stylu</a:t>
            </a:r>
          </a:p>
          <a:p>
            <a:pPr lvl="1"/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DLP komb. etiologie</a:t>
            </a:r>
            <a:endParaRPr lang="cs-CZ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92514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při nově diagnostikované DLP vždy vylučujeme alespoň základní sekundární DLP, neboť jejich léčba je odlišná</a:t>
            </a:r>
          </a:p>
          <a:p>
            <a:pPr lvl="1"/>
            <a:r>
              <a:rPr lang="cs-CZ" sz="2800" dirty="0" smtClean="0">
                <a:solidFill>
                  <a:schemeClr val="bg1"/>
                </a:solidFill>
              </a:rPr>
              <a:t>stanovujeme </a:t>
            </a:r>
            <a:r>
              <a:rPr lang="cs-CZ" sz="2800" dirty="0">
                <a:solidFill>
                  <a:schemeClr val="bg1"/>
                </a:solidFill>
              </a:rPr>
              <a:t>glykemii, </a:t>
            </a:r>
            <a:r>
              <a:rPr lang="cs-CZ" sz="2800" dirty="0" smtClean="0">
                <a:solidFill>
                  <a:schemeClr val="bg1"/>
                </a:solidFill>
              </a:rPr>
              <a:t>TSH, jaterní testy, ledvinné testy,    chemické vyšetření moči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..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7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Familiární </a:t>
            </a:r>
            <a:r>
              <a:rPr lang="cs-CZ" sz="4000" dirty="0" err="1" smtClean="0">
                <a:solidFill>
                  <a:srgbClr val="FFC000"/>
                </a:solidFill>
              </a:rPr>
              <a:t>hypercholesterolemie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hlavní primární DLP, kterou u nás diagnostikujeme            a léčíme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geneticky podmíněná vrozená porucha, která neléčená může vést       k předčasné manifestaci aterosklerózy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781128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její podstatou je porucha vychytávání cholesterolu z krve, proto se projevuje </a:t>
            </a:r>
            <a:r>
              <a:rPr lang="cs-CZ" dirty="0" err="1" smtClean="0">
                <a:solidFill>
                  <a:schemeClr val="bg1"/>
                </a:solidFill>
              </a:rPr>
              <a:t>hypercholesterolemií</a:t>
            </a:r>
            <a:endParaRPr lang="cs-CZ" dirty="0" smtClean="0">
              <a:solidFill>
                <a:schemeClr val="bg1"/>
              </a:solidFill>
            </a:endParaRPr>
          </a:p>
          <a:p>
            <a:pPr lvl="1"/>
            <a:r>
              <a:rPr lang="cs-CZ" dirty="0" err="1" smtClean="0">
                <a:solidFill>
                  <a:schemeClr val="bg1"/>
                </a:solidFill>
              </a:rPr>
              <a:t>celk</a:t>
            </a:r>
            <a:r>
              <a:rPr lang="cs-CZ" dirty="0" smtClean="0">
                <a:solidFill>
                  <a:schemeClr val="bg1"/>
                </a:solidFill>
              </a:rPr>
              <a:t>. cholesterol bývá      ≥ 8 </a:t>
            </a:r>
            <a:r>
              <a:rPr lang="cs-CZ" dirty="0" err="1" smtClean="0">
                <a:solidFill>
                  <a:schemeClr val="bg1"/>
                </a:solidFill>
              </a:rPr>
              <a:t>mmol</a:t>
            </a:r>
            <a:r>
              <a:rPr lang="cs-CZ" dirty="0" smtClean="0">
                <a:solidFill>
                  <a:schemeClr val="bg1"/>
                </a:solidFill>
              </a:rPr>
              <a:t>/l,                  LDL-cholesterol                 ≥ 5 </a:t>
            </a:r>
            <a:r>
              <a:rPr lang="cs-CZ" dirty="0" err="1" smtClean="0">
                <a:solidFill>
                  <a:schemeClr val="bg1"/>
                </a:solidFill>
              </a:rPr>
              <a:t>mmol</a:t>
            </a:r>
            <a:r>
              <a:rPr lang="cs-CZ" dirty="0" smtClean="0">
                <a:solidFill>
                  <a:schemeClr val="bg1"/>
                </a:solidFill>
              </a:rPr>
              <a:t>/l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           hladina TG bývá v normě, nebo jen lehce zvýšená.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5</a:t>
            </a:fld>
            <a:endParaRPr lang="cs-CZ"/>
          </a:p>
        </p:txBody>
      </p:sp>
      <p:pic>
        <p:nvPicPr>
          <p:cNvPr id="8" name="Zástupný symbol pro obsah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27" y="5220631"/>
            <a:ext cx="1652082" cy="9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FFC000"/>
                </a:solidFill>
              </a:rPr>
              <a:t>Vypadá to jako FH, </a:t>
            </a:r>
            <a:r>
              <a:rPr lang="cs-CZ" sz="4000" dirty="0" smtClean="0">
                <a:solidFill>
                  <a:srgbClr val="FFC000"/>
                </a:solidFill>
              </a:rPr>
              <a:t>                               ale </a:t>
            </a:r>
            <a:r>
              <a:rPr lang="cs-CZ" sz="4000" dirty="0">
                <a:solidFill>
                  <a:srgbClr val="FFC000"/>
                </a:solidFill>
              </a:rPr>
              <a:t>je to skutečně FH?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ano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6</a:t>
            </a:fld>
            <a:endParaRPr lang="cs-CZ"/>
          </a:p>
        </p:txBody>
      </p:sp>
      <p:pic>
        <p:nvPicPr>
          <p:cNvPr id="9" name="Zástupný symbol pro obsah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04" y="1651099"/>
            <a:ext cx="2552393" cy="2761604"/>
          </a:xfrm>
          <a:prstGeom prst="rect">
            <a:avLst/>
          </a:prstGeom>
        </p:spPr>
      </p:pic>
      <p:pic>
        <p:nvPicPr>
          <p:cNvPr id="10" name="Zástupný symbol pro obsah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04" y="1658072"/>
            <a:ext cx="2552393" cy="2747658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855009" y="4722957"/>
            <a:ext cx="914400" cy="457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029221" y="5239042"/>
            <a:ext cx="914400" cy="457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ano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2567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FFC000"/>
                </a:solidFill>
              </a:rPr>
              <a:t>Vypadá to jako FH, </a:t>
            </a:r>
            <a:r>
              <a:rPr lang="cs-CZ" sz="4000" dirty="0" smtClean="0">
                <a:solidFill>
                  <a:srgbClr val="FFC000"/>
                </a:solidFill>
              </a:rPr>
              <a:t>                               ale </a:t>
            </a:r>
            <a:r>
              <a:rPr lang="cs-CZ" sz="4000" dirty="0">
                <a:solidFill>
                  <a:srgbClr val="FFC000"/>
                </a:solidFill>
              </a:rPr>
              <a:t>je to skutečně FH?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ano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ne</a:t>
            </a:r>
          </a:p>
          <a:p>
            <a:pPr marL="514350" indent="-514350">
              <a:buAutoNum type="alphaLcParenR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ano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ne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7</a:t>
            </a:fld>
            <a:endParaRPr lang="cs-CZ"/>
          </a:p>
        </p:txBody>
      </p:sp>
      <p:pic>
        <p:nvPicPr>
          <p:cNvPr id="8" name="Zástupný symbol pro obsah 1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29" y="1637290"/>
            <a:ext cx="2566341" cy="2747658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5029221" y="4719492"/>
            <a:ext cx="914400" cy="457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58965" y="4726418"/>
            <a:ext cx="914400" cy="457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Zástupný symbol pro obsah 1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29" y="1637290"/>
            <a:ext cx="2566341" cy="2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Pan Miloslav – 60 let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5.6.2023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8</a:t>
            </a:fld>
            <a:endParaRPr lang="cs-CZ"/>
          </a:p>
        </p:txBody>
      </p:sp>
      <p:pic>
        <p:nvPicPr>
          <p:cNvPr id="9" name="Zástupný symbol pro obsah 10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4" y="1325358"/>
            <a:ext cx="6939170" cy="4749066"/>
          </a:xfrm>
        </p:spPr>
      </p:pic>
      <p:sp>
        <p:nvSpPr>
          <p:cNvPr id="3" name="Minus 2"/>
          <p:cNvSpPr/>
          <p:nvPr/>
        </p:nvSpPr>
        <p:spPr>
          <a:xfrm>
            <a:off x="1602896" y="1703698"/>
            <a:ext cx="914400" cy="3525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Minus 7"/>
          <p:cNvSpPr/>
          <p:nvPr/>
        </p:nvSpPr>
        <p:spPr>
          <a:xfrm>
            <a:off x="1787954" y="2247994"/>
            <a:ext cx="914400" cy="3525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Pan Miloslav</a:t>
            </a:r>
            <a:endParaRPr lang="cs-CZ" sz="4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60letý muž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nekuřák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léčený hypertonik         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– TK 140/80 mm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Hg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	+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benigní hyperplazie prostaty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200" dirty="0" err="1" smtClean="0">
                <a:solidFill>
                  <a:schemeClr val="bg1">
                    <a:lumMod val="50000"/>
                  </a:schemeClr>
                </a:solidFill>
              </a:rPr>
              <a:t>gastroezofageální</a:t>
            </a: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 reflux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steatóza jater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hemoroidy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koxartróza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2200" dirty="0" err="1" smtClean="0">
                <a:solidFill>
                  <a:schemeClr val="bg1">
                    <a:lumMod val="50000"/>
                  </a:schemeClr>
                </a:solidFill>
              </a:rPr>
              <a:t>gonartróza</a:t>
            </a:r>
            <a:endParaRPr lang="cs-CZ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200" dirty="0" err="1" smtClean="0">
                <a:solidFill>
                  <a:schemeClr val="bg1">
                    <a:lumMod val="50000"/>
                  </a:schemeClr>
                </a:solidFill>
              </a:rPr>
              <a:t>vertebrogenní</a:t>
            </a: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 obtíže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28256" cy="49971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mírně obézní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(106 kg při výšce 178 cm,      BMI 33,5 kg/m</a:t>
            </a:r>
            <a:r>
              <a:rPr lang="cs-CZ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při vyšetření působil unaveným dojmem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měl zpomalené psychomotorické tempo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na nic si nevzpomínal, většinou odpovídala na mé dotazy manželka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5.6.2023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Mezikrajský seminář klin. biochemie a hematologie Plzeňského a Karlovarského </a:t>
            </a:r>
            <a:r>
              <a:rPr lang="cs-CZ" dirty="0" smtClean="0"/>
              <a:t>kraje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1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azuistiky z lipidové poradny ÚKBH FN Plzeň&amp;quot;&quot;/&gt;&lt;property id=&quot;20307&quot; value=&quot;256&quot;/&gt;&lt;/object&gt;&lt;object type=&quot;3&quot; unique_id=&quot;10259&quot;&gt;&lt;property id=&quot;20148&quot; value=&quot;5&quot;/&gt;&lt;property id=&quot;20300&quot; value=&quot;Slide 32 - &amp;quot;Takovým zařízením zcela jistě je          FN Plzeň&amp;quot;&quot;/&gt;&lt;property id=&quot;20307&quot; value=&quot;269&quot;/&gt;&lt;/object&gt;&lt;object type=&quot;3&quot; unique_id=&quot;10447&quot;&gt;&lt;property id=&quot;20148&quot; value=&quot;5&quot;/&gt;&lt;property id=&quot;20300&quot; value=&quot;Slide 6 - &amp;quot;Vypadá to jako FH,                                ale je to skutečně FH?&amp;quot;&quot;/&gt;&lt;property id=&quot;20307&quot; value=&quot;271&quot;/&gt;&lt;/object&gt;&lt;object type=&quot;3&quot; unique_id=&quot;10496&quot;&gt;&lt;property id=&quot;20148&quot; value=&quot;5&quot;/&gt;&lt;property id=&quot;20300&quot; value=&quot;Slide 8 - &amp;quot;Pan Miloslav – 60 let&amp;quot;&quot;/&gt;&lt;property id=&quot;20307&quot; value=&quot;272&quot;/&gt;&lt;/object&gt;&lt;object type=&quot;3&quot; unique_id=&quot;10565&quot;&gt;&lt;property id=&quot;20148&quot; value=&quot;5&quot;/&gt;&lt;property id=&quot;20300&quot; value=&quot;Slide 7 - &amp;quot;Vypadá to jako FH,                                ale je to skutečně FH?&amp;quot;&quot;/&gt;&lt;property id=&quot;20307&quot; value=&quot;273&quot;/&gt;&lt;/object&gt;&lt;object type=&quot;3&quot; unique_id=&quot;10593&quot;&gt;&lt;property id=&quot;20148&quot; value=&quot;5&quot;/&gt;&lt;property id=&quot;20300&quot; value=&quot;Slide 9 - &amp;quot;Pan Miloslav&amp;quot;&quot;/&gt;&lt;property id=&quot;20307&quot; value=&quot;274&quot;/&gt;&lt;/object&gt;&lt;object type=&quot;3&quot; unique_id=&quot;10648&quot;&gt;&lt;property id=&quot;20148&quot; value=&quot;5&quot;/&gt;&lt;property id=&quot;20300&quot; value=&quot;Slide 10 - &amp;quot;Pan Miloslav&amp;quot;&quot;/&gt;&lt;property id=&quot;20307&quot; value=&quot;275&quot;/&gt;&lt;/object&gt;&lt;object type=&quot;3&quot; unique_id=&quot;10649&quot;&gt;&lt;property id=&quot;20148&quot; value=&quot;5&quot;/&gt;&lt;property id=&quot;20300&quot; value=&quot;Slide 11 - &amp;quot;Pan Miloslav&amp;quot;&quot;/&gt;&lt;property id=&quot;20307&quot; value=&quot;276&quot;/&gt;&lt;/object&gt;&lt;object type=&quot;3&quot; unique_id=&quot;10650&quot;&gt;&lt;property id=&quot;20148&quot; value=&quot;5&quot;/&gt;&lt;property id=&quot;20300&quot; value=&quot;Slide 12 - &amp;quot;Jaký další krok byste doporučili?&amp;quot;&quot;/&gt;&lt;property id=&quot;20307&quot; value=&quot;277&quot;/&gt;&lt;/object&gt;&lt;object type=&quot;3&quot; unique_id=&quot;10651&quot;&gt;&lt;property id=&quot;20148&quot; value=&quot;5&quot;/&gt;&lt;property id=&quot;20300&quot; value=&quot;Slide 13 - &amp;quot;Který důležitý výsledek                         na výsledkových listech chyběl?&amp;quot;&quot;/&gt;&lt;property id=&quot;20307&quot; value=&quot;278&quot;/&gt;&lt;/object&gt;&lt;object type=&quot;3&quot; unique_id=&quot;58802&quot;&gt;&lt;property id=&quot;20148&quot; value=&quot;5&quot;/&gt;&lt;property id=&quot;20300&quot; value=&quot;Slide 14 - &amp;quot;Pan Miloslav&amp;quot;&quot;/&gt;&lt;property id=&quot;20307&quot; value=&quot;279&quot;/&gt;&lt;/object&gt;&lt;object type=&quot;3&quot; unique_id=&quot;58883&quot;&gt;&lt;property id=&quot;20148&quot; value=&quot;5&quot;/&gt;&lt;property id=&quot;20300&quot; value=&quot;Slide 15 - &amp;quot;Pan Miloslav&amp;quot;&quot;/&gt;&lt;property id=&quot;20307&quot; value=&quot;281&quot;/&gt;&lt;/object&gt;&lt;object type=&quot;3&quot; unique_id=&quot;62294&quot;&gt;&lt;property id=&quot;20148&quot; value=&quot;5&quot;/&gt;&lt;property id=&quot;20300&quot; value=&quot;Slide 2 - &amp;quot;Ústav klinické biochemie                         a hematologie FN Plzeň&amp;quot;&quot;/&gt;&lt;property id=&quot;20307&quot; value=&quot;290&quot;/&gt;&lt;/object&gt;&lt;object type=&quot;3&quot; unique_id=&quot;62295&quot;&gt;&lt;property id=&quot;20148&quot; value=&quot;5&quot;/&gt;&lt;property id=&quot;20300&quot; value=&quot;Slide 3 - &amp;quot;Dyslipidemie&amp;quot;&quot;/&gt;&lt;property id=&quot;20307&quot; value=&quot;291&quot;/&gt;&lt;/object&gt;&lt;object type=&quot;3&quot; unique_id=&quot;62296&quot;&gt;&lt;property id=&quot;20148&quot; value=&quot;5&quot;/&gt;&lt;property id=&quot;20300&quot; value=&quot;Slide 4 - &amp;quot;Dyslipidemie&amp;quot;&quot;/&gt;&lt;property id=&quot;20307&quot; value=&quot;292&quot;/&gt;&lt;/object&gt;&lt;object type=&quot;3&quot; unique_id=&quot;62297&quot;&gt;&lt;property id=&quot;20148&quot; value=&quot;5&quot;/&gt;&lt;property id=&quot;20300&quot; value=&quot;Slide 5 - &amp;quot;Familiární hypercholesterolemie&amp;quot;&quot;/&gt;&lt;property id=&quot;20307&quot; value=&quot;293&quot;/&gt;&lt;/object&gt;&lt;object type=&quot;3&quot; unique_id=&quot;63048&quot;&gt;&lt;property id=&quot;20148&quot; value=&quot;5&quot;/&gt;&lt;property id=&quot;20300&quot; value=&quot;Slide 16 - &amp;quot;Paní Marcela – 39 let&amp;quot;&quot;/&gt;&lt;property id=&quot;20307&quot; value=&quot;294&quot;/&gt;&lt;/object&gt;&lt;object type=&quot;3&quot; unique_id=&quot;63049&quot;&gt;&lt;property id=&quot;20148&quot; value=&quot;5&quot;/&gt;&lt;property id=&quot;20300&quot; value=&quot;Slide 17 - &amp;quot;Paní Marcela&amp;quot;&quot;/&gt;&lt;property id=&quot;20307&quot; value=&quot;295&quot;/&gt;&lt;/object&gt;&lt;object type=&quot;3&quot; unique_id=&quot;63050&quot;&gt;&lt;property id=&quot;20148&quot; value=&quot;5&quot;/&gt;&lt;property id=&quot;20300&quot; value=&quot;Slide 18 - &amp;quot;Paní Marcela&amp;quot;&quot;/&gt;&lt;property id=&quot;20307&quot; value=&quot;296&quot;/&gt;&lt;/object&gt;&lt;object type=&quot;3&quot; unique_id=&quot;63051&quot;&gt;&lt;property id=&quot;20148&quot; value=&quot;5&quot;/&gt;&lt;property id=&quot;20300&quot; value=&quot;Slide 20 - &amp;quot;Paní Marcela&amp;quot;&quot;/&gt;&lt;property id=&quot;20307&quot; value=&quot;297&quot;/&gt;&lt;/object&gt;&lt;object type=&quot;3&quot; unique_id=&quot;63172&quot;&gt;&lt;property id=&quot;20148&quot; value=&quot;5&quot;/&gt;&lt;property id=&quot;20300&quot; value=&quot;Slide 19 - &amp;quot;Uvedené nálezy jsou velmi suspektní pro: &amp;quot;&quot;/&gt;&lt;property id=&quot;20307&quot; value=&quot;298&quot;/&gt;&lt;/object&gt;&lt;object type=&quot;3&quot; unique_id=&quot;63266&quot;&gt;&lt;property id=&quot;20148&quot; value=&quot;5&quot;/&gt;&lt;property id=&quot;20300&quot; value=&quot;Slide 21 - &amp;quot;Pro jakou chorobu je typický výskyt antimitochondriálních protilátek?&amp;quot;&quot;/&gt;&lt;property id=&quot;20307&quot; value=&quot;299&quot;/&gt;&lt;/object&gt;&lt;object type=&quot;3&quot; unique_id=&quot;63387&quot;&gt;&lt;property id=&quot;20148&quot; value=&quot;5&quot;/&gt;&lt;property id=&quot;20300&quot; value=&quot;Slide 22 - &amp;quot;Paní Marcela&amp;quot;&quot;/&gt;&lt;property id=&quot;20307&quot; value=&quot;300&quot;/&gt;&lt;/object&gt;&lt;object type=&quot;3&quot; unique_id=&quot;63388&quot;&gt;&lt;property id=&quot;20148&quot; value=&quot;5&quot;/&gt;&lt;property id=&quot;20300&quot; value=&quot;Slide 23 - &amp;quot;Paní Marcela&amp;quot;&quot;/&gt;&lt;property id=&quot;20307&quot; value=&quot;301&quot;/&gt;&lt;/object&gt;&lt;object type=&quot;3&quot; unique_id=&quot;63390&quot;&gt;&lt;property id=&quot;20148&quot; value=&quot;5&quot;/&gt;&lt;property id=&quot;20300&quot; value=&quot;Slide 24 - &amp;quot;Pan Josef – 48 let&amp;quot;&quot;/&gt;&lt;property id=&quot;20307&quot; value=&quot;303&quot;/&gt;&lt;/object&gt;&lt;object type=&quot;3&quot; unique_id=&quot;63391&quot;&gt;&lt;property id=&quot;20148&quot; value=&quot;5&quot;/&gt;&lt;property id=&quot;20300&quot; value=&quot;Slide 25 - &amp;quot;Pan Josef&amp;quot;&quot;/&gt;&lt;property id=&quot;20307&quot; value=&quot;305&quot;/&gt;&lt;/object&gt;&lt;object type=&quot;3&quot; unique_id=&quot;63392&quot;&gt;&lt;property id=&quot;20148&quot; value=&quot;5&quot;/&gt;&lt;property id=&quot;20300&quot; value=&quot;Slide 26 - &amp;quot;Která vyšetření                                       na výsledkovém listu chyběla?&amp;quot;&quot;/&gt;&lt;property id=&quot;20307&quot; value=&quot;306&quot;/&gt;&lt;/object&gt;&lt;object type=&quot;3&quot; unique_id=&quot;63393&quot;&gt;&lt;property id=&quot;20148&quot; value=&quot;5&quot;/&gt;&lt;property id=&quot;20300&quot; value=&quot;Slide 27 - &amp;quot;Co je nejpravděpodobnější příčinou takovýchto výsledků?&amp;quot;&quot;/&gt;&lt;property id=&quot;20307&quot; value=&quot;307&quot;/&gt;&lt;/object&gt;&lt;object type=&quot;3&quot; unique_id=&quot;63394&quot;&gt;&lt;property id=&quot;20148&quot; value=&quot;5&quot;/&gt;&lt;property id=&quot;20300&quot; value=&quot;Slide 28 - &amp;quot;Pan Josef&amp;quot;&quot;/&gt;&lt;property id=&quot;20307&quot; value=&quot;308&quot;/&gt;&lt;/object&gt;&lt;object type=&quot;3&quot; unique_id=&quot;63395&quot;&gt;&lt;property id=&quot;20148&quot; value=&quot;5&quot;/&gt;&lt;property id=&quot;20300&quot; value=&quot;Slide 29 - &amp;quot;Pan Josef&amp;quot;&quot;/&gt;&lt;property id=&quot;20307&quot; value=&quot;310&quot;/&gt;&lt;/object&gt;&lt;object type=&quot;3&quot; unique_id=&quot;63396&quot;&gt;&lt;property id=&quot;20148&quot; value=&quot;5&quot;/&gt;&lt;property id=&quot;20300&quot; value=&quot;Slide 30 - &amp;quot;Co říci závěrem?&amp;quot;&quot;/&gt;&lt;property id=&quot;20307&quot; value=&quot;304&quot;/&gt;&lt;/object&gt;&lt;object type=&quot;3&quot; unique_id=&quot;63397&quot;&gt;&lt;property id=&quot;20148&quot; value=&quot;5&quot;/&gt;&lt;property id=&quot;20300&quot; value=&quot;Slide 31 - &amp;quot;Závěr&amp;quot;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5875</TotalTime>
  <Words>4744</Words>
  <Application>Microsoft Office PowerPoint</Application>
  <PresentationFormat>Předvádění na obrazovce (4:3)</PresentationFormat>
  <Paragraphs>416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Motiv systému Office</vt:lpstr>
      <vt:lpstr>Kazuistiky z lipidové poradny ÚKBH FN Plzeň</vt:lpstr>
      <vt:lpstr>Ústav klinické biochemie                         a hematologie FN Plzeň</vt:lpstr>
      <vt:lpstr>Dyslipidemie</vt:lpstr>
      <vt:lpstr>Dyslipidemie</vt:lpstr>
      <vt:lpstr>Familiární hypercholesterolemie</vt:lpstr>
      <vt:lpstr>Vypadá to jako FH,                                ale je to skutečně FH?</vt:lpstr>
      <vt:lpstr>Vypadá to jako FH,                                ale je to skutečně FH?</vt:lpstr>
      <vt:lpstr>Pan Miloslav – 60 let</vt:lpstr>
      <vt:lpstr>Pan Miloslav</vt:lpstr>
      <vt:lpstr>Pan Miloslav</vt:lpstr>
      <vt:lpstr>Pan Miloslav</vt:lpstr>
      <vt:lpstr>Jaký další krok byste doporučili?</vt:lpstr>
      <vt:lpstr>Který důležitý výsledek                         na výsledkových listech chyběl?</vt:lpstr>
      <vt:lpstr>Pan Miloslav</vt:lpstr>
      <vt:lpstr>Pan Miloslav</vt:lpstr>
      <vt:lpstr>Paní Marcela – 39 let</vt:lpstr>
      <vt:lpstr>Paní Marcela</vt:lpstr>
      <vt:lpstr>Paní Marcela</vt:lpstr>
      <vt:lpstr>Uvedené nálezy jsou velmi suspektní pro: </vt:lpstr>
      <vt:lpstr>Paní Marcela</vt:lpstr>
      <vt:lpstr>Pro jakou chorobu je typický výskyt antimitochondriálních protilátek?</vt:lpstr>
      <vt:lpstr>Paní Marcela</vt:lpstr>
      <vt:lpstr>Paní Marcela</vt:lpstr>
      <vt:lpstr>Pan Josef – 48 let</vt:lpstr>
      <vt:lpstr>Pan Josef</vt:lpstr>
      <vt:lpstr>Která vyšetření                                       na výsledkovém listu chyběla?</vt:lpstr>
      <vt:lpstr>Co je nejpravděpodobnější příčinou takovýchto výsledků?</vt:lpstr>
      <vt:lpstr>Pan Josef</vt:lpstr>
      <vt:lpstr>Pan Josef</vt:lpstr>
      <vt:lpstr>Co říci závěrem?</vt:lpstr>
      <vt:lpstr>Závěr</vt:lpstr>
      <vt:lpstr>Takovým zařízením zcela jistě je          FN Plzeň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Cibulka</dc:creator>
  <cp:lastModifiedBy>Cibulka Roman</cp:lastModifiedBy>
  <cp:revision>353</cp:revision>
  <dcterms:created xsi:type="dcterms:W3CDTF">2013-03-16T16:24:31Z</dcterms:created>
  <dcterms:modified xsi:type="dcterms:W3CDTF">2023-06-05T13:56:14Z</dcterms:modified>
</cp:coreProperties>
</file>