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309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78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22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53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7581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6957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4968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164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14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2496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521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0BC6A-CB4E-44D2-9CF5-4D7F1D28AF38}" type="datetimeFigureOut">
              <a:rPr lang="cs-CZ" smtClean="0"/>
              <a:t>28.7.2023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E9DAC-2363-4B26-BE55-C2ABB2DE56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628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m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tmp"/><Relationship Id="rId5" Type="http://schemas.openxmlformats.org/officeDocument/2006/relationships/image" Target="../media/image9.tmp"/><Relationship Id="rId4" Type="http://schemas.openxmlformats.org/officeDocument/2006/relationships/image" Target="../media/image8.tm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Kazuistiky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Hana Bernášková</a:t>
            </a:r>
          </a:p>
        </p:txBody>
      </p:sp>
    </p:spTree>
    <p:extLst>
      <p:ext uri="{BB962C8B-B14F-4D97-AF65-F5344CB8AC3E}">
        <p14:creationId xmlns:p14="http://schemas.microsoft.com/office/powerpoint/2010/main" val="1526264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Obstrukční ikterus, </a:t>
            </a:r>
            <a:r>
              <a:rPr lang="cs-CZ" sz="2400" dirty="0"/>
              <a:t>pac. V.P., 1928</a:t>
            </a: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609" y="2008505"/>
            <a:ext cx="1689342" cy="4351338"/>
          </a:xfr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14" y="2395393"/>
            <a:ext cx="2667372" cy="2067213"/>
          </a:xfrm>
          <a:prstGeom prst="rect">
            <a:avLst/>
          </a:prstGeom>
        </p:spPr>
      </p:pic>
      <p:pic>
        <p:nvPicPr>
          <p:cNvPr id="3" name="Obrázek 2" descr="Výřez obrazovk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14" y="4567152"/>
            <a:ext cx="2638793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238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Jaký je typický nález v krvi a moči u obstrukčního ikteru?</a:t>
            </a:r>
          </a:p>
          <a:p>
            <a:r>
              <a:rPr lang="cs-CZ" dirty="0"/>
              <a:t>Co je nejčastější příčinou obstrukčního ikteru?</a:t>
            </a:r>
          </a:p>
          <a:p>
            <a:r>
              <a:rPr lang="cs-CZ" dirty="0"/>
              <a:t>Jakou barvu má stolice a proč?</a:t>
            </a:r>
          </a:p>
          <a:p>
            <a:r>
              <a:rPr lang="cs-CZ" dirty="0"/>
              <a:t>Který další laboratorní parametr by bylo možno doplnit?</a:t>
            </a:r>
          </a:p>
        </p:txBody>
      </p:sp>
    </p:spTree>
    <p:extLst>
      <p:ext uri="{BB962C8B-B14F-4D97-AF65-F5344CB8AC3E}">
        <p14:creationId xmlns:p14="http://schemas.microsoft.com/office/powerpoint/2010/main" val="834780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Centrální diabetes </a:t>
            </a:r>
            <a:r>
              <a:rPr lang="cs-CZ" dirty="0" err="1"/>
              <a:t>insipidus</a:t>
            </a:r>
            <a:r>
              <a:rPr lang="cs-CZ" dirty="0"/>
              <a:t> </a:t>
            </a:r>
            <a:r>
              <a:rPr lang="cs-CZ" sz="2400" dirty="0"/>
              <a:t>– M.Z., 2011</a:t>
            </a:r>
            <a:endParaRPr lang="cs-CZ" sz="1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12-letý cyklista s </a:t>
            </a:r>
            <a:r>
              <a:rPr lang="cs-CZ" dirty="0" err="1"/>
              <a:t>polytraumatem</a:t>
            </a:r>
            <a:r>
              <a:rPr lang="cs-CZ" dirty="0"/>
              <a:t> po sražení autem</a:t>
            </a:r>
          </a:p>
          <a:p>
            <a:r>
              <a:rPr lang="cs-CZ" dirty="0"/>
              <a:t>Dominuje těžké </a:t>
            </a:r>
            <a:r>
              <a:rPr lang="cs-CZ" dirty="0" err="1"/>
              <a:t>kraniotrauma</a:t>
            </a:r>
            <a:r>
              <a:rPr lang="cs-CZ" dirty="0"/>
              <a:t>, krvácení do mozku, postupně se vyvíjející mozkový edém</a:t>
            </a:r>
          </a:p>
          <a:p>
            <a:r>
              <a:rPr lang="cs-CZ" dirty="0"/>
              <a:t>Nález neovlivnitelný neurochirurgicky</a:t>
            </a:r>
          </a:p>
          <a:p>
            <a:r>
              <a:rPr lang="cs-CZ" dirty="0"/>
              <a:t>Mnohočetná traumata trupu a končetin</a:t>
            </a:r>
          </a:p>
          <a:p>
            <a:r>
              <a:rPr lang="cs-CZ" dirty="0"/>
              <a:t>Rozvoj </a:t>
            </a:r>
            <a:r>
              <a:rPr lang="cs-CZ" dirty="0" err="1"/>
              <a:t>areflektorického</a:t>
            </a:r>
            <a:r>
              <a:rPr lang="cs-CZ" dirty="0"/>
              <a:t> </a:t>
            </a:r>
            <a:r>
              <a:rPr lang="cs-CZ" dirty="0" err="1"/>
              <a:t>komatu</a:t>
            </a:r>
            <a:endParaRPr lang="cs-CZ" dirty="0"/>
          </a:p>
          <a:p>
            <a:r>
              <a:rPr lang="cs-CZ" dirty="0"/>
              <a:t>Časný rozvoj centrálního diabetes </a:t>
            </a:r>
            <a:r>
              <a:rPr lang="cs-CZ" dirty="0" err="1"/>
              <a:t>insipidus</a:t>
            </a:r>
            <a:r>
              <a:rPr lang="cs-CZ" dirty="0"/>
              <a:t> s nutností substituce tekutin a </a:t>
            </a:r>
            <a:r>
              <a:rPr lang="cs-CZ" dirty="0" err="1"/>
              <a:t>desmopresinu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2032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M.Z., 2011</a:t>
            </a:r>
          </a:p>
        </p:txBody>
      </p:sp>
      <p:pic>
        <p:nvPicPr>
          <p:cNvPr id="6" name="Zástupný symbol pro obsah 5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72" y="2511402"/>
            <a:ext cx="2038635" cy="2886478"/>
          </a:xfrm>
        </p:spPr>
      </p:pic>
      <p:pic>
        <p:nvPicPr>
          <p:cNvPr id="4" name="Zástupný symbol pro obsah 3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855" y="2511402"/>
            <a:ext cx="2581635" cy="2915057"/>
          </a:xfrm>
          <a:prstGeom prst="rect">
            <a:avLst/>
          </a:prstGeom>
        </p:spPr>
      </p:pic>
      <p:pic>
        <p:nvPicPr>
          <p:cNvPr id="3" name="Obrázek 2" descr="Výřez obrazovk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460" y="2511402"/>
            <a:ext cx="1886213" cy="2200582"/>
          </a:xfrm>
          <a:prstGeom prst="rect">
            <a:avLst/>
          </a:prstGeom>
        </p:spPr>
      </p:pic>
      <p:pic>
        <p:nvPicPr>
          <p:cNvPr id="7" name="Zástupný symbol pro obsah 3" descr="Výřez obrazovky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33" y="4740563"/>
            <a:ext cx="1905266" cy="657317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906" y="2511402"/>
            <a:ext cx="1914792" cy="119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330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Jaké jsou mechanismy </a:t>
            </a:r>
            <a:r>
              <a:rPr lang="cs-CZ"/>
              <a:t>řízení metabolismu </a:t>
            </a:r>
            <a:r>
              <a:rPr lang="cs-CZ" dirty="0"/>
              <a:t>vody v těle?</a:t>
            </a:r>
          </a:p>
          <a:p>
            <a:r>
              <a:rPr lang="cs-CZ" dirty="0"/>
              <a:t>S jakými dalšími parametry vnitřního prostředí souvisí?</a:t>
            </a:r>
          </a:p>
          <a:p>
            <a:r>
              <a:rPr lang="cs-CZ" dirty="0"/>
              <a:t>Kde je produkován ADH a kde skladován? </a:t>
            </a:r>
          </a:p>
          <a:p>
            <a:r>
              <a:rPr lang="cs-CZ" dirty="0"/>
              <a:t>Co může být příčinou jeho nedostatku?</a:t>
            </a:r>
          </a:p>
          <a:p>
            <a:r>
              <a:rPr lang="cs-CZ" dirty="0"/>
              <a:t>Jak se nedostatek ADH projeví klinicky?</a:t>
            </a:r>
          </a:p>
          <a:p>
            <a:r>
              <a:rPr lang="cs-CZ" dirty="0"/>
              <a:t>Jaké další laboratorní testy byste navrhli k potvrzení diagnózy?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968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Sideropenická</a:t>
            </a:r>
            <a:r>
              <a:rPr lang="cs-CZ" dirty="0"/>
              <a:t> anémie, pac. K.P. , 1990</a:t>
            </a:r>
            <a:br>
              <a:rPr lang="cs-CZ" dirty="0"/>
            </a:br>
            <a:endParaRPr lang="cs-CZ" dirty="0"/>
          </a:p>
        </p:txBody>
      </p:sp>
      <p:pic>
        <p:nvPicPr>
          <p:cNvPr id="6" name="Zástupný symbol pro obsah 5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88" y="1690688"/>
            <a:ext cx="4749282" cy="4366824"/>
          </a:xfrm>
        </p:spPr>
      </p:pic>
    </p:spTree>
    <p:extLst>
      <p:ext uri="{BB962C8B-B14F-4D97-AF65-F5344CB8AC3E}">
        <p14:creationId xmlns:p14="http://schemas.microsoft.com/office/powerpoint/2010/main" val="51173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 jakou chorobu se jedná?</a:t>
            </a:r>
          </a:p>
          <a:p>
            <a:r>
              <a:rPr lang="cs-CZ" dirty="0"/>
              <a:t>Co může být příčinou?</a:t>
            </a:r>
          </a:p>
          <a:p>
            <a:r>
              <a:rPr lang="cs-CZ" dirty="0"/>
              <a:t>Proč je vysoká hodnota solubilních transferinových receptorů?</a:t>
            </a:r>
          </a:p>
          <a:p>
            <a:r>
              <a:rPr lang="cs-CZ" dirty="0"/>
              <a:t>Které další analyty byste vyšetřili při hledání příčiny? </a:t>
            </a:r>
          </a:p>
          <a:p>
            <a:r>
              <a:rPr lang="cs-CZ" dirty="0"/>
              <a:t>Kdy se solubilní </a:t>
            </a:r>
            <a:r>
              <a:rPr lang="cs-CZ" dirty="0" err="1"/>
              <a:t>TfR</a:t>
            </a:r>
            <a:r>
              <a:rPr lang="cs-CZ" dirty="0"/>
              <a:t> snižují?</a:t>
            </a:r>
          </a:p>
          <a:p>
            <a:r>
              <a:rPr lang="cs-CZ" dirty="0"/>
              <a:t>Patří </a:t>
            </a:r>
            <a:r>
              <a:rPr lang="cs-CZ" dirty="0" err="1"/>
              <a:t>sTfR</a:t>
            </a:r>
            <a:r>
              <a:rPr lang="cs-CZ" dirty="0"/>
              <a:t> mezi </a:t>
            </a:r>
            <a:r>
              <a:rPr lang="cs-CZ" dirty="0" err="1"/>
              <a:t>markery</a:t>
            </a:r>
            <a:r>
              <a:rPr lang="cs-CZ" dirty="0"/>
              <a:t> akutní fáze?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611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 </a:t>
            </a:r>
            <a:r>
              <a:rPr lang="cs-CZ" dirty="0" err="1"/>
              <a:t>Dysbetalipoproteinémie</a:t>
            </a:r>
            <a:r>
              <a:rPr lang="cs-CZ" dirty="0"/>
              <a:t>; pac. K.M., nar. 1935    </a:t>
            </a:r>
            <a:r>
              <a:rPr lang="cs-CZ" sz="1400" dirty="0"/>
              <a:t>(vstupní vyš. v 77 letech)</a:t>
            </a:r>
            <a:br>
              <a:rPr lang="cs-CZ" sz="1400" dirty="0"/>
            </a:br>
            <a:r>
              <a:rPr lang="cs-CZ" sz="1400" dirty="0"/>
              <a:t>  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b="1" i="1" dirty="0"/>
              <a:t>15/6/17 Pigmenty:   </a:t>
            </a:r>
            <a:r>
              <a:rPr lang="pl-PL" dirty="0"/>
              <a:t>P/S--Bilirubin :  9</a:t>
            </a:r>
            <a:r>
              <a:rPr lang="pl-PL" i="1" dirty="0"/>
              <a:t> umol/l</a:t>
            </a:r>
            <a:endParaRPr lang="pl-PL" b="1" i="1" dirty="0"/>
          </a:p>
          <a:p>
            <a:r>
              <a:rPr lang="cs-CZ" b="1" i="1" dirty="0"/>
              <a:t>Enzymy:   </a:t>
            </a:r>
            <a:r>
              <a:rPr lang="cs-CZ" dirty="0"/>
              <a:t>P/S--AST:  </a:t>
            </a:r>
            <a:r>
              <a:rPr lang="cs-CZ" b="1" dirty="0"/>
              <a:t>0,68</a:t>
            </a:r>
            <a:r>
              <a:rPr lang="cs-CZ" i="1" dirty="0"/>
              <a:t> </a:t>
            </a:r>
            <a:r>
              <a:rPr lang="cs-CZ" i="1" dirty="0" err="1"/>
              <a:t>ukat</a:t>
            </a:r>
            <a:r>
              <a:rPr lang="cs-CZ" i="1" dirty="0"/>
              <a:t>/l   </a:t>
            </a:r>
            <a:r>
              <a:rPr lang="cs-CZ" dirty="0"/>
              <a:t>P/S--ALT:  0,46</a:t>
            </a:r>
            <a:r>
              <a:rPr lang="cs-CZ" i="1" dirty="0"/>
              <a:t> </a:t>
            </a:r>
            <a:r>
              <a:rPr lang="cs-CZ" i="1" dirty="0" err="1"/>
              <a:t>ukat</a:t>
            </a:r>
            <a:r>
              <a:rPr lang="cs-CZ" i="1" dirty="0"/>
              <a:t>/l   </a:t>
            </a:r>
            <a:r>
              <a:rPr lang="cs-CZ" dirty="0"/>
              <a:t>P/S--</a:t>
            </a:r>
            <a:r>
              <a:rPr lang="cs-CZ" dirty="0" err="1"/>
              <a:t>GGT</a:t>
            </a:r>
            <a:r>
              <a:rPr lang="cs-CZ" dirty="0"/>
              <a:t>:  0,26</a:t>
            </a:r>
            <a:r>
              <a:rPr lang="cs-CZ" i="1" dirty="0"/>
              <a:t> </a:t>
            </a:r>
            <a:r>
              <a:rPr lang="cs-CZ" i="1" dirty="0" err="1"/>
              <a:t>ukat</a:t>
            </a:r>
            <a:r>
              <a:rPr lang="cs-CZ" i="1" dirty="0"/>
              <a:t>/l   </a:t>
            </a:r>
            <a:r>
              <a:rPr lang="cs-CZ" dirty="0"/>
              <a:t>P/S--ALP:  1,62</a:t>
            </a:r>
            <a:r>
              <a:rPr lang="cs-CZ" i="1" dirty="0"/>
              <a:t> </a:t>
            </a:r>
            <a:r>
              <a:rPr lang="cs-CZ" i="1" dirty="0" err="1"/>
              <a:t>ukat</a:t>
            </a:r>
            <a:r>
              <a:rPr lang="cs-CZ" i="1" dirty="0"/>
              <a:t>/l   </a:t>
            </a:r>
            <a:r>
              <a:rPr lang="cs-CZ" dirty="0"/>
              <a:t>P/S--CK:  </a:t>
            </a:r>
            <a:r>
              <a:rPr lang="cs-CZ" b="1" dirty="0"/>
              <a:t>5,10</a:t>
            </a:r>
            <a:r>
              <a:rPr lang="cs-CZ" i="1" dirty="0"/>
              <a:t> </a:t>
            </a:r>
            <a:r>
              <a:rPr lang="cs-CZ" i="1" dirty="0" err="1"/>
              <a:t>ukat</a:t>
            </a:r>
            <a:r>
              <a:rPr lang="cs-CZ" i="1" dirty="0"/>
              <a:t>/l</a:t>
            </a:r>
            <a:endParaRPr lang="cs-CZ" b="1" i="1" dirty="0"/>
          </a:p>
          <a:p>
            <a:r>
              <a:rPr lang="cs-CZ" b="1" i="1" dirty="0"/>
              <a:t>Sacharidový </a:t>
            </a:r>
            <a:r>
              <a:rPr lang="cs-CZ" b="1" i="1" dirty="0" err="1"/>
              <a:t>metab</a:t>
            </a:r>
            <a:r>
              <a:rPr lang="cs-CZ" b="1" i="1" dirty="0"/>
              <a:t>.:   </a:t>
            </a:r>
            <a:r>
              <a:rPr lang="cs-CZ" dirty="0"/>
              <a:t>P/S--Glukóza:  5,5</a:t>
            </a:r>
            <a:r>
              <a:rPr lang="cs-CZ" i="1" dirty="0"/>
              <a:t> </a:t>
            </a:r>
            <a:r>
              <a:rPr lang="cs-CZ" i="1" dirty="0" err="1"/>
              <a:t>mmol</a:t>
            </a:r>
            <a:r>
              <a:rPr lang="cs-CZ" i="1" dirty="0"/>
              <a:t>/l</a:t>
            </a:r>
            <a:endParaRPr lang="cs-CZ" b="1" i="1" dirty="0"/>
          </a:p>
          <a:p>
            <a:r>
              <a:rPr lang="cs-CZ" b="1" i="1" dirty="0"/>
              <a:t>Lipidový </a:t>
            </a:r>
            <a:r>
              <a:rPr lang="cs-CZ" b="1" i="1" dirty="0" err="1"/>
              <a:t>metab</a:t>
            </a:r>
            <a:r>
              <a:rPr lang="cs-CZ" b="1" i="1" dirty="0"/>
              <a:t>.:   </a:t>
            </a:r>
            <a:r>
              <a:rPr lang="cs-CZ" dirty="0"/>
              <a:t>P/S--TG:  </a:t>
            </a:r>
            <a:r>
              <a:rPr lang="cs-CZ" b="1" dirty="0"/>
              <a:t>4,51</a:t>
            </a:r>
            <a:r>
              <a:rPr lang="cs-CZ" i="1" dirty="0"/>
              <a:t> </a:t>
            </a:r>
            <a:r>
              <a:rPr lang="cs-CZ" i="1" dirty="0" err="1"/>
              <a:t>mmol</a:t>
            </a:r>
            <a:r>
              <a:rPr lang="cs-CZ" i="1" dirty="0"/>
              <a:t>/l   </a:t>
            </a:r>
            <a:r>
              <a:rPr lang="cs-CZ" dirty="0"/>
              <a:t>P/S--Cholesterol:  </a:t>
            </a:r>
            <a:r>
              <a:rPr lang="cs-CZ" b="1" dirty="0"/>
              <a:t>8,84</a:t>
            </a:r>
            <a:r>
              <a:rPr lang="cs-CZ" i="1" dirty="0"/>
              <a:t> </a:t>
            </a:r>
            <a:r>
              <a:rPr lang="cs-CZ" i="1" dirty="0" err="1"/>
              <a:t>mmol</a:t>
            </a:r>
            <a:r>
              <a:rPr lang="cs-CZ" i="1" dirty="0"/>
              <a:t>/l   </a:t>
            </a:r>
            <a:r>
              <a:rPr lang="cs-CZ" dirty="0"/>
              <a:t>P/S--</a:t>
            </a:r>
            <a:r>
              <a:rPr lang="cs-CZ" dirty="0" err="1"/>
              <a:t>HDL</a:t>
            </a:r>
            <a:r>
              <a:rPr lang="cs-CZ" dirty="0"/>
              <a:t>:  1,28</a:t>
            </a:r>
            <a:r>
              <a:rPr lang="cs-CZ" i="1" dirty="0"/>
              <a:t> </a:t>
            </a:r>
            <a:r>
              <a:rPr lang="cs-CZ" i="1" dirty="0" err="1"/>
              <a:t>mmol</a:t>
            </a:r>
            <a:r>
              <a:rPr lang="cs-CZ" i="1" dirty="0"/>
              <a:t>/l   </a:t>
            </a:r>
            <a:r>
              <a:rPr lang="cs-CZ" dirty="0" err="1"/>
              <a:t>qS</a:t>
            </a:r>
            <a:r>
              <a:rPr lang="cs-CZ" dirty="0"/>
              <a:t>--LDL:  </a:t>
            </a:r>
            <a:r>
              <a:rPr lang="cs-CZ" dirty="0" err="1"/>
              <a:t>chyloz</a:t>
            </a:r>
            <a:r>
              <a:rPr lang="cs-CZ" dirty="0"/>
              <a:t>.</a:t>
            </a:r>
            <a:r>
              <a:rPr lang="cs-CZ" i="1" dirty="0"/>
              <a:t> </a:t>
            </a:r>
            <a:r>
              <a:rPr lang="cs-CZ" i="1" dirty="0" err="1"/>
              <a:t>mmol</a:t>
            </a:r>
            <a:r>
              <a:rPr lang="cs-CZ" i="1" dirty="0"/>
              <a:t>/l   </a:t>
            </a:r>
            <a:r>
              <a:rPr lang="cs-CZ" dirty="0" err="1"/>
              <a:t>qS</a:t>
            </a:r>
            <a:r>
              <a:rPr lang="cs-CZ" dirty="0"/>
              <a:t>—</a:t>
            </a:r>
          </a:p>
          <a:p>
            <a:r>
              <a:rPr lang="cs-CZ" dirty="0" err="1"/>
              <a:t>nonHDL</a:t>
            </a:r>
            <a:r>
              <a:rPr lang="cs-CZ" dirty="0"/>
              <a:t> cholesterol:  </a:t>
            </a:r>
            <a:r>
              <a:rPr lang="cs-CZ" b="1" dirty="0"/>
              <a:t>7,6</a:t>
            </a:r>
            <a:r>
              <a:rPr lang="cs-CZ" i="1" dirty="0"/>
              <a:t> </a:t>
            </a:r>
            <a:r>
              <a:rPr lang="cs-CZ" i="1" dirty="0" err="1"/>
              <a:t>mmol</a:t>
            </a:r>
            <a:r>
              <a:rPr lang="cs-CZ" i="1" dirty="0"/>
              <a:t>/l   </a:t>
            </a:r>
            <a:r>
              <a:rPr lang="cs-CZ" dirty="0"/>
              <a:t>P/S--</a:t>
            </a:r>
            <a:r>
              <a:rPr lang="cs-CZ" dirty="0" err="1"/>
              <a:t>Apo</a:t>
            </a:r>
            <a:r>
              <a:rPr lang="cs-CZ" dirty="0"/>
              <a:t> A-I:  1,30</a:t>
            </a:r>
            <a:r>
              <a:rPr lang="cs-CZ" i="1" dirty="0"/>
              <a:t> g/l   </a:t>
            </a:r>
            <a:r>
              <a:rPr lang="cs-CZ" dirty="0"/>
              <a:t>P/S--</a:t>
            </a:r>
            <a:r>
              <a:rPr lang="cs-CZ" dirty="0" err="1"/>
              <a:t>Apo</a:t>
            </a:r>
            <a:r>
              <a:rPr lang="cs-CZ" dirty="0"/>
              <a:t> B:  </a:t>
            </a:r>
            <a:r>
              <a:rPr lang="cs-CZ" b="1" dirty="0"/>
              <a:t>1,19</a:t>
            </a:r>
            <a:r>
              <a:rPr lang="cs-CZ" i="1" dirty="0"/>
              <a:t> g/l   </a:t>
            </a:r>
            <a:r>
              <a:rPr lang="cs-CZ" dirty="0" err="1"/>
              <a:t>qS</a:t>
            </a:r>
            <a:r>
              <a:rPr lang="cs-CZ" dirty="0"/>
              <a:t>--</a:t>
            </a:r>
            <a:r>
              <a:rPr lang="cs-CZ" dirty="0" err="1"/>
              <a:t>Apo</a:t>
            </a:r>
            <a:r>
              <a:rPr lang="cs-CZ" dirty="0"/>
              <a:t> B/</a:t>
            </a:r>
            <a:r>
              <a:rPr lang="cs-CZ" dirty="0" err="1"/>
              <a:t>Apo</a:t>
            </a:r>
            <a:r>
              <a:rPr lang="cs-CZ" dirty="0"/>
              <a:t> A-I:  </a:t>
            </a:r>
            <a:r>
              <a:rPr lang="cs-CZ" b="1" dirty="0"/>
              <a:t>0,9</a:t>
            </a:r>
            <a:r>
              <a:rPr lang="cs-CZ" i="1" dirty="0"/>
              <a:t> 1   </a:t>
            </a:r>
            <a:r>
              <a:rPr lang="cs-CZ" dirty="0" err="1"/>
              <a:t>qS</a:t>
            </a:r>
            <a:r>
              <a:rPr lang="cs-CZ" dirty="0"/>
              <a:t>--Index log (TG/</a:t>
            </a:r>
            <a:r>
              <a:rPr lang="cs-CZ" dirty="0" err="1"/>
              <a:t>HDL</a:t>
            </a:r>
            <a:r>
              <a:rPr lang="cs-CZ" dirty="0"/>
              <a:t>):</a:t>
            </a:r>
          </a:p>
          <a:p>
            <a:r>
              <a:rPr lang="cs-CZ" dirty="0"/>
              <a:t>  </a:t>
            </a:r>
            <a:r>
              <a:rPr lang="cs-CZ" b="1" dirty="0"/>
              <a:t>0,55</a:t>
            </a:r>
            <a:r>
              <a:rPr lang="cs-CZ" i="1" dirty="0"/>
              <a:t> 1   </a:t>
            </a:r>
            <a:r>
              <a:rPr lang="cs-CZ" dirty="0"/>
              <a:t>P/S--Lipoprotein (a):  13,70</a:t>
            </a:r>
            <a:r>
              <a:rPr lang="cs-CZ" i="1" dirty="0"/>
              <a:t> </a:t>
            </a:r>
            <a:r>
              <a:rPr lang="cs-CZ" i="1" dirty="0" err="1"/>
              <a:t>nmol</a:t>
            </a:r>
            <a:r>
              <a:rPr lang="cs-CZ" i="1" dirty="0"/>
              <a:t>/l</a:t>
            </a:r>
            <a:endParaRPr lang="cs-CZ" b="1" i="1" dirty="0"/>
          </a:p>
          <a:p>
            <a:r>
              <a:rPr lang="cs-CZ" b="1" i="1" dirty="0"/>
              <a:t>Dusíkaté látky:   </a:t>
            </a:r>
            <a:r>
              <a:rPr lang="cs-CZ" dirty="0"/>
              <a:t>P/S--Močovina:  4,7</a:t>
            </a:r>
            <a:r>
              <a:rPr lang="cs-CZ" i="1" dirty="0"/>
              <a:t> </a:t>
            </a:r>
            <a:r>
              <a:rPr lang="cs-CZ" i="1" dirty="0" err="1"/>
              <a:t>mmol</a:t>
            </a:r>
            <a:r>
              <a:rPr lang="cs-CZ" i="1" dirty="0"/>
              <a:t>/l   </a:t>
            </a:r>
            <a:r>
              <a:rPr lang="cs-CZ" dirty="0"/>
              <a:t>P/S--Kreatinin:  56</a:t>
            </a:r>
            <a:r>
              <a:rPr lang="cs-CZ" i="1" dirty="0"/>
              <a:t> </a:t>
            </a:r>
            <a:r>
              <a:rPr lang="cs-CZ" i="1" dirty="0" err="1"/>
              <a:t>umol</a:t>
            </a:r>
            <a:r>
              <a:rPr lang="cs-CZ" i="1" dirty="0"/>
              <a:t>/l   </a:t>
            </a:r>
            <a:r>
              <a:rPr lang="cs-CZ" dirty="0"/>
              <a:t>P/S--</a:t>
            </a:r>
            <a:r>
              <a:rPr lang="cs-CZ" dirty="0" err="1"/>
              <a:t>Kys</a:t>
            </a:r>
            <a:r>
              <a:rPr lang="cs-CZ" dirty="0"/>
              <a:t>. močová:  288</a:t>
            </a:r>
            <a:r>
              <a:rPr lang="cs-CZ" i="1" dirty="0"/>
              <a:t> </a:t>
            </a:r>
            <a:r>
              <a:rPr lang="cs-CZ" i="1" dirty="0" err="1"/>
              <a:t>umol</a:t>
            </a:r>
            <a:r>
              <a:rPr lang="cs-CZ" i="1" dirty="0"/>
              <a:t>/l</a:t>
            </a:r>
            <a:endParaRPr lang="cs-CZ" b="1" i="1" dirty="0"/>
          </a:p>
          <a:p>
            <a:r>
              <a:rPr lang="cs-CZ" b="1" i="1" dirty="0"/>
              <a:t>Odhad glomerulární filtrace:   </a:t>
            </a:r>
            <a:r>
              <a:rPr lang="cs-CZ" dirty="0" err="1"/>
              <a:t>qS</a:t>
            </a:r>
            <a:r>
              <a:rPr lang="cs-CZ" dirty="0"/>
              <a:t>--</a:t>
            </a:r>
            <a:r>
              <a:rPr lang="cs-CZ" dirty="0" err="1"/>
              <a:t>GF-MDRD</a:t>
            </a:r>
            <a:r>
              <a:rPr lang="cs-CZ" dirty="0"/>
              <a:t>:  1,49</a:t>
            </a:r>
            <a:r>
              <a:rPr lang="cs-CZ" i="1" dirty="0"/>
              <a:t> ml/s   </a:t>
            </a:r>
            <a:r>
              <a:rPr lang="cs-CZ" dirty="0" err="1"/>
              <a:t>qS</a:t>
            </a:r>
            <a:r>
              <a:rPr lang="cs-CZ" dirty="0"/>
              <a:t>--</a:t>
            </a:r>
            <a:r>
              <a:rPr lang="cs-CZ" dirty="0" err="1"/>
              <a:t>GF</a:t>
            </a:r>
            <a:r>
              <a:rPr lang="cs-CZ" dirty="0"/>
              <a:t>-kreatinin:  1,35</a:t>
            </a:r>
            <a:r>
              <a:rPr lang="cs-CZ" i="1" dirty="0"/>
              <a:t> ml/s</a:t>
            </a:r>
            <a:endParaRPr lang="cs-CZ" b="1" i="1" dirty="0"/>
          </a:p>
          <a:p>
            <a:r>
              <a:rPr lang="cs-CZ" b="1" i="1" dirty="0"/>
              <a:t>Bílkoviny:   </a:t>
            </a:r>
            <a:r>
              <a:rPr lang="cs-CZ" dirty="0"/>
              <a:t>P/S--</a:t>
            </a:r>
            <a:r>
              <a:rPr lang="cs-CZ" dirty="0" err="1"/>
              <a:t>Celk.bílkovina</a:t>
            </a:r>
            <a:r>
              <a:rPr lang="cs-CZ" dirty="0"/>
              <a:t>:  68,4</a:t>
            </a:r>
            <a:r>
              <a:rPr lang="cs-CZ" i="1" dirty="0"/>
              <a:t> g/l   </a:t>
            </a:r>
            <a:r>
              <a:rPr lang="cs-CZ" dirty="0"/>
              <a:t>P/S--Albumin:  42,6</a:t>
            </a:r>
            <a:r>
              <a:rPr lang="cs-CZ" i="1" dirty="0"/>
              <a:t> g/l   </a:t>
            </a:r>
            <a:r>
              <a:rPr lang="cs-CZ" dirty="0"/>
              <a:t>P/S--</a:t>
            </a:r>
            <a:r>
              <a:rPr lang="cs-CZ" dirty="0" err="1"/>
              <a:t>CRP</a:t>
            </a:r>
            <a:r>
              <a:rPr lang="cs-CZ" dirty="0"/>
              <a:t>:  &lt;1</a:t>
            </a:r>
            <a:r>
              <a:rPr lang="cs-CZ" i="1" dirty="0"/>
              <a:t> mg/l</a:t>
            </a:r>
            <a:endParaRPr lang="cs-CZ" b="1" i="1" dirty="0"/>
          </a:p>
          <a:p>
            <a:r>
              <a:rPr lang="en-US" b="1" i="1" dirty="0" err="1"/>
              <a:t>Minerály</a:t>
            </a:r>
            <a:r>
              <a:rPr lang="en-US" b="1" i="1" dirty="0"/>
              <a:t>:   </a:t>
            </a:r>
            <a:r>
              <a:rPr lang="en-US" dirty="0"/>
              <a:t>P/S--</a:t>
            </a:r>
            <a:r>
              <a:rPr lang="en-US" dirty="0" err="1"/>
              <a:t>Sodík</a:t>
            </a:r>
            <a:r>
              <a:rPr lang="en-US" dirty="0"/>
              <a:t>:  130</a:t>
            </a:r>
            <a:r>
              <a:rPr lang="en-US" i="1" dirty="0"/>
              <a:t> </a:t>
            </a:r>
            <a:r>
              <a:rPr lang="en-US" i="1" dirty="0" err="1"/>
              <a:t>mmol</a:t>
            </a:r>
            <a:r>
              <a:rPr lang="en-US" i="1" dirty="0"/>
              <a:t>/l   </a:t>
            </a:r>
            <a:r>
              <a:rPr lang="en-US" dirty="0"/>
              <a:t>P/S--</a:t>
            </a:r>
            <a:r>
              <a:rPr lang="en-US" dirty="0" err="1"/>
              <a:t>Draslík</a:t>
            </a:r>
            <a:r>
              <a:rPr lang="en-US" dirty="0"/>
              <a:t>:  3,9</a:t>
            </a:r>
            <a:r>
              <a:rPr lang="en-US" i="1" dirty="0"/>
              <a:t> </a:t>
            </a:r>
            <a:r>
              <a:rPr lang="en-US" i="1" dirty="0" err="1"/>
              <a:t>mmol</a:t>
            </a:r>
            <a:r>
              <a:rPr lang="en-US" i="1" dirty="0"/>
              <a:t>/l   </a:t>
            </a:r>
            <a:r>
              <a:rPr lang="en-US" dirty="0"/>
              <a:t>P/S--</a:t>
            </a:r>
            <a:r>
              <a:rPr lang="en-US" dirty="0" err="1"/>
              <a:t>Chloridy</a:t>
            </a:r>
            <a:r>
              <a:rPr lang="en-US" dirty="0"/>
              <a:t>:  91</a:t>
            </a:r>
            <a:r>
              <a:rPr lang="en-US" i="1" dirty="0"/>
              <a:t> </a:t>
            </a:r>
            <a:r>
              <a:rPr lang="en-US" i="1" dirty="0" err="1"/>
              <a:t>mmol</a:t>
            </a:r>
            <a:r>
              <a:rPr lang="en-US" i="1" dirty="0"/>
              <a:t>/l   </a:t>
            </a:r>
            <a:r>
              <a:rPr lang="en-US" dirty="0" err="1"/>
              <a:t>qS</a:t>
            </a:r>
            <a:r>
              <a:rPr lang="en-US" dirty="0"/>
              <a:t>--Cl </a:t>
            </a:r>
            <a:r>
              <a:rPr lang="en-US" dirty="0" err="1"/>
              <a:t>korig</a:t>
            </a:r>
            <a:r>
              <a:rPr lang="en-US" dirty="0"/>
              <a:t>.:  98</a:t>
            </a:r>
            <a:r>
              <a:rPr lang="en-US" i="1" dirty="0"/>
              <a:t> </a:t>
            </a:r>
            <a:r>
              <a:rPr lang="en-US" i="1" dirty="0" err="1"/>
              <a:t>mmol</a:t>
            </a:r>
            <a:r>
              <a:rPr lang="en-US" i="1" dirty="0"/>
              <a:t>/l</a:t>
            </a:r>
            <a:endParaRPr lang="en-US" b="1" i="1" dirty="0"/>
          </a:p>
          <a:p>
            <a:r>
              <a:rPr lang="cs-CZ" b="1" i="1" dirty="0"/>
              <a:t>Osmolalita:   </a:t>
            </a:r>
            <a:r>
              <a:rPr lang="cs-CZ" dirty="0" err="1"/>
              <a:t>qS</a:t>
            </a:r>
            <a:r>
              <a:rPr lang="cs-CZ" dirty="0"/>
              <a:t>--Osmol. výpočet:  270</a:t>
            </a:r>
            <a:r>
              <a:rPr lang="cs-CZ" i="1" dirty="0"/>
              <a:t> </a:t>
            </a:r>
            <a:r>
              <a:rPr lang="cs-CZ" i="1" dirty="0" err="1"/>
              <a:t>mmol</a:t>
            </a:r>
            <a:r>
              <a:rPr lang="cs-CZ" i="1" dirty="0"/>
              <a:t>/kg   </a:t>
            </a:r>
            <a:r>
              <a:rPr lang="cs-CZ" dirty="0" err="1"/>
              <a:t>qS</a:t>
            </a:r>
            <a:r>
              <a:rPr lang="cs-CZ" dirty="0"/>
              <a:t>--Osm.efekt.-</a:t>
            </a:r>
            <a:r>
              <a:rPr lang="cs-CZ" dirty="0" err="1"/>
              <a:t>výp</a:t>
            </a:r>
            <a:r>
              <a:rPr lang="cs-CZ" dirty="0"/>
              <a:t>.:  266</a:t>
            </a:r>
            <a:r>
              <a:rPr lang="cs-CZ" i="1" dirty="0"/>
              <a:t> </a:t>
            </a:r>
            <a:r>
              <a:rPr lang="cs-CZ" i="1" dirty="0" err="1"/>
              <a:t>mmol</a:t>
            </a:r>
            <a:r>
              <a:rPr lang="cs-CZ" i="1" dirty="0"/>
              <a:t>/kg</a:t>
            </a:r>
            <a:r>
              <a:rPr lang="cs-CZ" dirty="0"/>
              <a:t> </a:t>
            </a:r>
          </a:p>
          <a:p>
            <a:endParaRPr lang="cs-CZ" dirty="0"/>
          </a:p>
          <a:p>
            <a:r>
              <a:rPr lang="cs-CZ" dirty="0"/>
              <a:t>hmotnost </a:t>
            </a:r>
            <a:r>
              <a:rPr lang="cs-CZ" b="1" dirty="0"/>
              <a:t>60</a:t>
            </a:r>
            <a:r>
              <a:rPr lang="cs-CZ" dirty="0"/>
              <a:t> kg,  výška </a:t>
            </a:r>
            <a:r>
              <a:rPr lang="cs-CZ" b="1" dirty="0"/>
              <a:t>158</a:t>
            </a:r>
            <a:r>
              <a:rPr lang="cs-CZ" dirty="0"/>
              <a:t> cm,  </a:t>
            </a:r>
            <a:r>
              <a:rPr lang="cs-CZ" dirty="0" err="1"/>
              <a:t>BMI</a:t>
            </a:r>
            <a:r>
              <a:rPr lang="cs-CZ" dirty="0"/>
              <a:t> </a:t>
            </a:r>
            <a:r>
              <a:rPr lang="cs-CZ" b="1" dirty="0"/>
              <a:t>24</a:t>
            </a:r>
            <a:r>
              <a:rPr lang="cs-CZ" dirty="0"/>
              <a:t> kg/</a:t>
            </a:r>
            <a:r>
              <a:rPr lang="cs-CZ" dirty="0" err="1"/>
              <a:t>m2</a:t>
            </a:r>
            <a:r>
              <a:rPr lang="cs-CZ" dirty="0"/>
              <a:t>,  </a:t>
            </a:r>
            <a:r>
              <a:rPr lang="cs-CZ" dirty="0" err="1"/>
              <a:t>BSA</a:t>
            </a:r>
            <a:r>
              <a:rPr lang="cs-CZ" dirty="0"/>
              <a:t> </a:t>
            </a:r>
            <a:r>
              <a:rPr lang="cs-CZ" b="1" dirty="0"/>
              <a:t>1,607</a:t>
            </a:r>
            <a:r>
              <a:rPr lang="cs-CZ" dirty="0"/>
              <a:t> </a:t>
            </a:r>
            <a:r>
              <a:rPr lang="cs-CZ" dirty="0" err="1"/>
              <a:t>m2</a:t>
            </a:r>
            <a:r>
              <a:rPr lang="cs-CZ" dirty="0"/>
              <a:t>,  tlak </a:t>
            </a:r>
            <a:r>
              <a:rPr lang="cs-CZ" b="1" dirty="0"/>
              <a:t>111</a:t>
            </a:r>
            <a:r>
              <a:rPr lang="cs-CZ" dirty="0"/>
              <a:t> / </a:t>
            </a:r>
            <a:r>
              <a:rPr lang="cs-CZ" b="1" dirty="0"/>
              <a:t>57</a:t>
            </a:r>
            <a:r>
              <a:rPr lang="cs-CZ" dirty="0"/>
              <a:t> </a:t>
            </a:r>
            <a:r>
              <a:rPr lang="cs-CZ" dirty="0" err="1"/>
              <a:t>mmHg</a:t>
            </a:r>
            <a:r>
              <a:rPr lang="cs-CZ" dirty="0"/>
              <a:t>, tep </a:t>
            </a:r>
            <a:r>
              <a:rPr lang="cs-CZ" b="1" dirty="0"/>
              <a:t>86</a:t>
            </a:r>
            <a:r>
              <a:rPr lang="cs-CZ" dirty="0"/>
              <a:t> / min,  </a:t>
            </a:r>
            <a:r>
              <a:rPr lang="cs-CZ" dirty="0" err="1"/>
              <a:t>viscer</a:t>
            </a:r>
            <a:r>
              <a:rPr lang="cs-CZ" dirty="0"/>
              <a:t>. tuk 34,5%, OP </a:t>
            </a:r>
            <a:r>
              <a:rPr lang="cs-CZ" dirty="0" err="1"/>
              <a:t>86cm</a:t>
            </a:r>
            <a:r>
              <a:rPr lang="cs-CZ" dirty="0"/>
              <a:t>, p/v 0,54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8228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 - </a:t>
            </a:r>
            <a:r>
              <a:rPr lang="cs-CZ" dirty="0" err="1"/>
              <a:t>dysbetalipoproteinémie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Zhodnoť lipidový profil pacientky.</a:t>
            </a:r>
          </a:p>
          <a:p>
            <a:r>
              <a:rPr lang="cs-CZ" dirty="0"/>
              <a:t>Může se jednat o geneticky podmíněnou poruchu (DLP)?</a:t>
            </a:r>
          </a:p>
          <a:p>
            <a:r>
              <a:rPr lang="cs-CZ" dirty="0"/>
              <a:t>Proč je pravděpodobně zvýšena CK?</a:t>
            </a:r>
          </a:p>
          <a:p>
            <a:r>
              <a:rPr lang="cs-CZ" dirty="0"/>
              <a:t>Jaké další laboratorní vyšetření by pomohlo stanovit diagnózu?</a:t>
            </a:r>
          </a:p>
          <a:p>
            <a:r>
              <a:rPr lang="cs-CZ" dirty="0"/>
              <a:t>Co víš o apoproteinu E?</a:t>
            </a:r>
          </a:p>
        </p:txBody>
      </p:sp>
    </p:spTree>
    <p:extLst>
      <p:ext uri="{BB962C8B-B14F-4D97-AF65-F5344CB8AC3E}">
        <p14:creationId xmlns:p14="http://schemas.microsoft.com/office/powerpoint/2010/main" val="549220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  </a:t>
            </a:r>
            <a:br>
              <a:rPr lang="cs-CZ" dirty="0"/>
            </a:br>
            <a:r>
              <a:rPr lang="cs-CZ" b="1" dirty="0" err="1"/>
              <a:t>Analfalipoproteinemie</a:t>
            </a:r>
            <a:r>
              <a:rPr lang="cs-CZ" b="1" dirty="0"/>
              <a:t> (</a:t>
            </a:r>
            <a:r>
              <a:rPr lang="cs-CZ" b="1" dirty="0" err="1"/>
              <a:t>Tangierská</a:t>
            </a:r>
            <a:r>
              <a:rPr lang="cs-CZ" b="1" dirty="0"/>
              <a:t> nemoc) </a:t>
            </a:r>
            <a:br>
              <a:rPr lang="cs-CZ" b="1" dirty="0"/>
            </a:br>
            <a:r>
              <a:rPr lang="cs-CZ" sz="2000" b="1" dirty="0"/>
              <a:t>Pacientka A.B., 1972 (přejato od p. prof. Sošky)</a:t>
            </a:r>
            <a:br>
              <a:rPr lang="cs-CZ" sz="2000" b="1" dirty="0"/>
            </a:br>
            <a:br>
              <a:rPr lang="cs-CZ" sz="2000" b="1" dirty="0"/>
            </a:br>
            <a:br>
              <a:rPr lang="cs-CZ" sz="2000" dirty="0"/>
            </a:b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98448"/>
            <a:ext cx="10515600" cy="5477255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 err="1"/>
              <a:t>tCH</a:t>
            </a:r>
            <a:r>
              <a:rPr lang="cs-CZ" dirty="0"/>
              <a:t> = 4,1 </a:t>
            </a:r>
            <a:r>
              <a:rPr lang="cs-CZ" dirty="0" err="1"/>
              <a:t>mmol</a:t>
            </a:r>
            <a:r>
              <a:rPr lang="cs-CZ" dirty="0"/>
              <a:t>/l, LDL - ch = 2,8 </a:t>
            </a:r>
            <a:r>
              <a:rPr lang="cs-CZ" dirty="0" err="1"/>
              <a:t>mmol</a:t>
            </a:r>
            <a:r>
              <a:rPr lang="cs-CZ" dirty="0"/>
              <a:t>/l, TG= 1,9 </a:t>
            </a:r>
            <a:r>
              <a:rPr lang="cs-CZ" dirty="0" err="1"/>
              <a:t>mmol</a:t>
            </a:r>
            <a:r>
              <a:rPr lang="cs-CZ" dirty="0"/>
              <a:t>/l</a:t>
            </a:r>
          </a:p>
          <a:p>
            <a:r>
              <a:rPr lang="cs-CZ" dirty="0"/>
              <a:t>HDL-ch &lt; 0,13 </a:t>
            </a:r>
            <a:r>
              <a:rPr lang="cs-CZ" dirty="0" err="1"/>
              <a:t>mmol</a:t>
            </a:r>
            <a:r>
              <a:rPr lang="cs-CZ" dirty="0"/>
              <a:t>/l, v opak. náběru neměřitelné hodnoty</a:t>
            </a:r>
          </a:p>
          <a:p>
            <a:r>
              <a:rPr lang="cs-CZ" dirty="0" err="1"/>
              <a:t>ELFO</a:t>
            </a:r>
            <a:r>
              <a:rPr lang="cs-CZ" dirty="0"/>
              <a:t> LP – extrémně snížená alfa-frakce</a:t>
            </a:r>
          </a:p>
          <a:p>
            <a:r>
              <a:rPr lang="cs-CZ" dirty="0" err="1"/>
              <a:t>Apo</a:t>
            </a:r>
            <a:r>
              <a:rPr lang="cs-CZ" dirty="0"/>
              <a:t> B = 1,35 g/l, </a:t>
            </a:r>
            <a:r>
              <a:rPr lang="cs-CZ" dirty="0" err="1"/>
              <a:t>apo</a:t>
            </a:r>
            <a:r>
              <a:rPr lang="cs-CZ" dirty="0"/>
              <a:t> AI&lt;0,16 g/l, ostatní laboratoř v normě </a:t>
            </a:r>
          </a:p>
          <a:p>
            <a:r>
              <a:rPr lang="cs-CZ" dirty="0" err="1"/>
              <a:t>RA</a:t>
            </a:r>
            <a:r>
              <a:rPr lang="cs-CZ" dirty="0"/>
              <a:t>: bezvýznamná</a:t>
            </a:r>
          </a:p>
          <a:p>
            <a:r>
              <a:rPr lang="cs-CZ" dirty="0" err="1"/>
              <a:t>OA</a:t>
            </a:r>
            <a:r>
              <a:rPr lang="cs-CZ" dirty="0"/>
              <a:t>: st. p. tonsilektomii v dětství, </a:t>
            </a:r>
            <a:r>
              <a:rPr lang="cs-CZ" dirty="0" err="1"/>
              <a:t>št</a:t>
            </a:r>
            <a:r>
              <a:rPr lang="cs-CZ" dirty="0"/>
              <a:t>. </a:t>
            </a:r>
            <a:r>
              <a:rPr lang="cs-CZ" dirty="0" err="1"/>
              <a:t>žl</a:t>
            </a:r>
            <a:r>
              <a:rPr lang="cs-CZ" dirty="0"/>
              <a:t>. - </a:t>
            </a:r>
            <a:r>
              <a:rPr lang="cs-CZ" dirty="0" err="1"/>
              <a:t>bpn</a:t>
            </a:r>
            <a:endParaRPr lang="cs-CZ" dirty="0"/>
          </a:p>
          <a:p>
            <a:r>
              <a:rPr lang="cs-CZ" dirty="0" err="1"/>
              <a:t>sono</a:t>
            </a:r>
            <a:r>
              <a:rPr lang="cs-CZ" dirty="0"/>
              <a:t> extrakraniálních tepen – nástěnný plát, </a:t>
            </a:r>
            <a:r>
              <a:rPr lang="cs-CZ" dirty="0" err="1"/>
              <a:t>subklin</a:t>
            </a:r>
            <a:r>
              <a:rPr lang="cs-CZ" dirty="0"/>
              <a:t>. ateroskleróza</a:t>
            </a:r>
          </a:p>
          <a:p>
            <a:r>
              <a:rPr lang="cs-CZ" dirty="0"/>
              <a:t>oční vyšetření - </a:t>
            </a:r>
            <a:r>
              <a:rPr lang="cs-CZ" dirty="0" err="1"/>
              <a:t>bpn</a:t>
            </a:r>
            <a:endParaRPr lang="cs-CZ" dirty="0"/>
          </a:p>
          <a:p>
            <a:r>
              <a:rPr lang="cs-CZ" dirty="0"/>
              <a:t>vyšetření příbuzných – syn - </a:t>
            </a:r>
            <a:r>
              <a:rPr lang="cs-CZ" dirty="0" err="1"/>
              <a:t>HDL</a:t>
            </a:r>
            <a:r>
              <a:rPr lang="cs-CZ" dirty="0"/>
              <a:t>-ch 0,8 </a:t>
            </a:r>
            <a:r>
              <a:rPr lang="cs-CZ" dirty="0" err="1"/>
              <a:t>mmol</a:t>
            </a:r>
            <a:r>
              <a:rPr lang="cs-CZ" dirty="0"/>
              <a:t>/l ( matka, sestra – </a:t>
            </a:r>
            <a:r>
              <a:rPr lang="cs-CZ" dirty="0" err="1"/>
              <a:t>bpn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6317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možné, aby pacientka měla takto nízkou hodnotu </a:t>
            </a:r>
            <a:r>
              <a:rPr lang="cs-CZ" dirty="0" err="1"/>
              <a:t>HDLch</a:t>
            </a:r>
            <a:r>
              <a:rPr lang="cs-CZ" dirty="0"/>
              <a:t> nebo se spíše </a:t>
            </a:r>
            <a:r>
              <a:rPr lang="cs-CZ"/>
              <a:t>jedná o chybu</a:t>
            </a:r>
            <a:r>
              <a:rPr lang="cs-CZ" dirty="0"/>
              <a:t>?</a:t>
            </a:r>
          </a:p>
          <a:p>
            <a:r>
              <a:rPr lang="cs-CZ" dirty="0"/>
              <a:t>Které další uvedené výsledky korespondují s hodnotou </a:t>
            </a:r>
            <a:r>
              <a:rPr lang="cs-CZ" dirty="0" err="1"/>
              <a:t>HDLch</a:t>
            </a:r>
            <a:r>
              <a:rPr lang="cs-CZ" dirty="0"/>
              <a:t>?</a:t>
            </a:r>
          </a:p>
          <a:p>
            <a:r>
              <a:rPr lang="cs-CZ" dirty="0"/>
              <a:t>Pacientka má časnou aterosklerózu – co je pravděpodobná příčina?</a:t>
            </a:r>
          </a:p>
          <a:p>
            <a:r>
              <a:rPr lang="cs-CZ" dirty="0"/>
              <a:t>Je hodnota </a:t>
            </a:r>
            <a:r>
              <a:rPr lang="cs-CZ" dirty="0" err="1"/>
              <a:t>HDLch</a:t>
            </a:r>
            <a:r>
              <a:rPr lang="cs-CZ" dirty="0"/>
              <a:t> protektivní do neomezeně vysokých koncentrací?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834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sz="4000" b="1" dirty="0" err="1"/>
              <a:t>Rabdomyolýza</a:t>
            </a:r>
            <a:r>
              <a:rPr lang="cs-CZ" sz="4000" dirty="0"/>
              <a:t> po extrémní svalové zátěži, dehydratace</a:t>
            </a:r>
            <a:br>
              <a:rPr lang="cs-CZ" dirty="0"/>
            </a:br>
            <a:r>
              <a:rPr lang="cs-CZ" sz="2700" dirty="0"/>
              <a:t>Pac. M.H., nar. 1998 </a:t>
            </a:r>
            <a:r>
              <a:rPr lang="cs-CZ" sz="1800" dirty="0"/>
              <a:t>(25 let)</a:t>
            </a:r>
            <a:br>
              <a:rPr lang="cs-CZ" sz="1800" dirty="0"/>
            </a:br>
            <a:endParaRPr lang="cs-CZ" dirty="0"/>
          </a:p>
        </p:txBody>
      </p:sp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052"/>
          <a:stretch/>
        </p:blipFill>
        <p:spPr>
          <a:xfrm>
            <a:off x="753534" y="1557867"/>
            <a:ext cx="5519102" cy="4402669"/>
          </a:xfrm>
          <a:prstGeom prst="rect">
            <a:avLst/>
          </a:prstGeom>
        </p:spPr>
      </p:pic>
      <p:pic>
        <p:nvPicPr>
          <p:cNvPr id="5" name="Zástupný symbol pro obsah 3">
            <a:extLst>
              <a:ext uri="{FF2B5EF4-FFF2-40B4-BE49-F238E27FC236}">
                <a16:creationId xmlns:a16="http://schemas.microsoft.com/office/drawing/2014/main" id="{55142045-9D0C-4D44-8A54-7BC665CD198D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60"/>
          <a:stretch/>
        </p:blipFill>
        <p:spPr>
          <a:xfrm>
            <a:off x="6409266" y="2543704"/>
            <a:ext cx="5215467" cy="278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68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 - pacient M.H., 1998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bylo pravděpodobnou příčinou elevace jaterních enzymů, CK a myoglobinu u mladého pacienta?</a:t>
            </a:r>
          </a:p>
          <a:p>
            <a:r>
              <a:rPr lang="cs-CZ" dirty="0"/>
              <a:t>Čím je nebezpečná vysoká koncentrace myoglobinu?</a:t>
            </a:r>
          </a:p>
          <a:p>
            <a:r>
              <a:rPr lang="cs-CZ" dirty="0"/>
              <a:t>Co značí nález hyalinního válce v močovém sedimentu?</a:t>
            </a:r>
          </a:p>
          <a:p>
            <a:r>
              <a:rPr lang="cs-CZ" dirty="0"/>
              <a:t>Jak je možné vysvětlit diskrepanci mezi chemickým a morfologickým vyšetřením moče?</a:t>
            </a:r>
          </a:p>
        </p:txBody>
      </p:sp>
    </p:spTree>
    <p:extLst>
      <p:ext uri="{BB962C8B-B14F-4D97-AF65-F5344CB8AC3E}">
        <p14:creationId xmlns:p14="http://schemas.microsoft.com/office/powerpoint/2010/main" val="12236454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911</Words>
  <Application>Microsoft Office PowerPoint</Application>
  <PresentationFormat>Širokoúhlá obrazovka</PresentationFormat>
  <Paragraphs>73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Kazuistiky</vt:lpstr>
      <vt:lpstr>Sideropenická anémie, pac. K.P. , 1990 </vt:lpstr>
      <vt:lpstr>Otázky:</vt:lpstr>
      <vt:lpstr> Dysbetalipoproteinémie; pac. K.M., nar. 1935    (vstupní vyš. v 77 letech)     </vt:lpstr>
      <vt:lpstr>Otázky - dysbetalipoproteinémie</vt:lpstr>
      <vt:lpstr>   Analfalipoproteinemie (Tangierská nemoc)  Pacientka A.B., 1972 (přejato od p. prof. Sošky)    </vt:lpstr>
      <vt:lpstr>Otázky </vt:lpstr>
      <vt:lpstr> Rabdomyolýza po extrémní svalové zátěži, dehydratace Pac. M.H., nar. 1998 (25 let) </vt:lpstr>
      <vt:lpstr>Otázky - pacient M.H., 1998</vt:lpstr>
      <vt:lpstr>Obstrukční ikterus, pac. V.P., 1928</vt:lpstr>
      <vt:lpstr>Otázky</vt:lpstr>
      <vt:lpstr>Centrální diabetes insipidus – M.Z., 2011</vt:lpstr>
      <vt:lpstr>M.Z., 2011</vt:lpstr>
      <vt:lpstr>Otázky</vt:lpstr>
    </vt:vector>
  </TitlesOfParts>
  <Company>Fakultní nemocnice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Kazuistiky</dc:title>
  <dc:creator>Bernaskova Hana</dc:creator>
  <cp:lastModifiedBy>Vimmerova Hana</cp:lastModifiedBy>
  <cp:revision>3</cp:revision>
  <dcterms:created xsi:type="dcterms:W3CDTF">2023-07-28T04:35:24Z</dcterms:created>
  <dcterms:modified xsi:type="dcterms:W3CDTF">2023-07-28T05:38:26Z</dcterms:modified>
</cp:coreProperties>
</file>