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notesMasterIdLst>
    <p:notesMasterId r:id="rId34"/>
  </p:notesMasterIdLst>
  <p:sldIdLst>
    <p:sldId id="256" r:id="rId2"/>
    <p:sldId id="332" r:id="rId3"/>
    <p:sldId id="277" r:id="rId4"/>
    <p:sldId id="271" r:id="rId5"/>
    <p:sldId id="321" r:id="rId6"/>
    <p:sldId id="300" r:id="rId7"/>
    <p:sldId id="283" r:id="rId8"/>
    <p:sldId id="341" r:id="rId9"/>
    <p:sldId id="261" r:id="rId10"/>
    <p:sldId id="262" r:id="rId11"/>
    <p:sldId id="338" r:id="rId12"/>
    <p:sldId id="281" r:id="rId13"/>
    <p:sldId id="264" r:id="rId14"/>
    <p:sldId id="282" r:id="rId15"/>
    <p:sldId id="267" r:id="rId16"/>
    <p:sldId id="266" r:id="rId17"/>
    <p:sldId id="284" r:id="rId18"/>
    <p:sldId id="269" r:id="rId19"/>
    <p:sldId id="323" r:id="rId20"/>
    <p:sldId id="311" r:id="rId21"/>
    <p:sldId id="330" r:id="rId22"/>
    <p:sldId id="298" r:id="rId23"/>
    <p:sldId id="295" r:id="rId24"/>
    <p:sldId id="296" r:id="rId25"/>
    <p:sldId id="303" r:id="rId26"/>
    <p:sldId id="336" r:id="rId27"/>
    <p:sldId id="328" r:id="rId28"/>
    <p:sldId id="329" r:id="rId29"/>
    <p:sldId id="340" r:id="rId30"/>
    <p:sldId id="334" r:id="rId31"/>
    <p:sldId id="335" r:id="rId32"/>
    <p:sldId id="326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2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26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7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8BCB2A-2F27-4910-90D7-1300D053A69C}" type="datetimeFigureOut">
              <a:rPr lang="cs-CZ" smtClean="0"/>
              <a:t>8.6.2023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07AAE8-B522-4415-B0B4-921B4616180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8188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="0" baseline="0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spc="3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8BB37-67E1-420F-B488-3DE93FA3DF1F}" type="datetimeFigureOut">
              <a:rPr lang="en-US" dirty="0"/>
              <a:t>6/8/2023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96382-B15D-466F-9E7D-0603461872B7}" type="datetimeFigureOut">
              <a:rPr lang="en-US" dirty="0"/>
              <a:t>6/8/2023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672AE-FC7B-40BA-8844-0693A2434617}" type="datetimeFigureOut">
              <a:rPr lang="en-US" dirty="0"/>
              <a:t>6/8/2023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8EC8D-9508-4A2C-8FBC-4C089BA52EE5}" type="datetimeFigureOut">
              <a:rPr lang="en-US" dirty="0"/>
              <a:t>6/8/2023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 spc="3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A1C89-C29A-4D79-B5A1-1F424905E9A1}" type="datetimeFigureOut">
              <a:rPr lang="en-US" dirty="0"/>
              <a:t>6/8/2023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C248-0691-4AB1-BB8B-882D656FF160}" type="datetimeFigureOut">
              <a:rPr lang="en-US" dirty="0"/>
              <a:t>6/8/2023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21606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21606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54B09-E178-460F-B46D-023FA9745608}" type="datetimeFigureOut">
              <a:rPr lang="en-US" dirty="0"/>
              <a:t>6/8/2023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62E06-21B3-4A3D-A6C8-F0DFEB8AB04D}" type="datetimeFigureOut">
              <a:rPr lang="en-US" dirty="0"/>
              <a:t>6/8/2023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7CC01-41FD-4607-B8B1-976991065B2D}" type="datetimeFigureOut">
              <a:rPr lang="en-US" dirty="0"/>
              <a:t>6/8/2023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1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740A7-C153-476A-BA27-5BE657EA7C21}" type="datetimeFigureOut">
              <a:rPr lang="en-US" dirty="0"/>
              <a:t>6/8/2023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1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6C2EC-F3EA-4AFE-88D7-51A6BBFDBA8B}" type="datetimeFigureOut">
              <a:rPr lang="en-US" dirty="0"/>
              <a:t>6/8/2023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262393"/>
            <a:ext cx="9692640" cy="1428929"/>
          </a:xfrm>
          <a:prstGeom prst="rect">
            <a:avLst/>
          </a:prstGeom>
        </p:spPr>
        <p:txBody>
          <a:bodyPr vert="horz" lIns="91440" tIns="27432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BF2EAB5F-78EB-45CA-9E26-D1BAA0AA6EEC}" type="datetimeFigureOut">
              <a:rPr lang="en-US" dirty="0"/>
              <a:t>6/8/2023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spc="-5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2000" kern="1200" spc="1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24.png"/><Relationship Id="rId4" Type="http://schemas.openxmlformats.org/officeDocument/2006/relationships/image" Target="../media/image21.png"/><Relationship Id="rId9" Type="http://schemas.microsoft.com/office/2007/relationships/hdphoto" Target="../media/hdphoto4.wdp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92306" y="367554"/>
            <a:ext cx="9807926" cy="3510629"/>
          </a:xfrm>
          <a:noFill/>
        </p:spPr>
        <p:txBody>
          <a:bodyPr>
            <a:normAutofit/>
          </a:bodyPr>
          <a:lstStyle/>
          <a:p>
            <a:pPr>
              <a:lnSpc>
                <a:spcPts val="4700"/>
              </a:lnSpc>
            </a:pPr>
            <a:r>
              <a:rPr lang="cs-CZ" sz="48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Preanalytické</a:t>
            </a:r>
            <a:r>
              <a:rPr lang="cs-CZ" sz="48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chyby a interference </a:t>
            </a:r>
            <a:r>
              <a:rPr lang="cs-CZ" sz="48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cs-CZ" sz="48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48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cs-CZ" sz="48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vliv na interpretaci biochemických výsledků, kazuistiky </a:t>
            </a:r>
            <a:r>
              <a:rPr lang="cs-CZ" sz="5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cs-CZ" sz="5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cs-CZ" sz="54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92305" y="3684104"/>
            <a:ext cx="9418320" cy="1324725"/>
          </a:xfrm>
          <a:noFill/>
        </p:spPr>
        <p:txBody>
          <a:bodyPr>
            <a:noAutofit/>
          </a:bodyPr>
          <a:lstStyle/>
          <a:p>
            <a:r>
              <a:rPr lang="cs-CZ" sz="3200" b="1" dirty="0" smtClean="0">
                <a:solidFill>
                  <a:schemeClr val="bg1"/>
                </a:solidFill>
                <a:latin typeface="Calibri"/>
                <a:cs typeface="Calibri"/>
              </a:rPr>
              <a:t>M. Šolcová</a:t>
            </a:r>
            <a:r>
              <a:rPr lang="cs-CZ" sz="3200" b="1" dirty="0">
                <a:solidFill>
                  <a:schemeClr val="bg1"/>
                </a:solidFill>
                <a:latin typeface="Calibri"/>
                <a:cs typeface="Calibri"/>
              </a:rPr>
              <a:t>, ÚKBH FN </a:t>
            </a:r>
            <a:r>
              <a:rPr lang="cs-CZ" sz="3200" b="1" dirty="0" smtClean="0">
                <a:solidFill>
                  <a:schemeClr val="bg1"/>
                </a:solidFill>
                <a:latin typeface="Calibri"/>
                <a:cs typeface="Calibri"/>
              </a:rPr>
              <a:t>a LF UK Plzeň </a:t>
            </a:r>
            <a:br>
              <a:rPr lang="cs-CZ" sz="3200" b="1" dirty="0" smtClean="0">
                <a:solidFill>
                  <a:schemeClr val="bg1"/>
                </a:solidFill>
                <a:latin typeface="Calibri"/>
                <a:cs typeface="Calibri"/>
              </a:rPr>
            </a:br>
            <a:r>
              <a:rPr lang="cs-CZ" sz="2800" dirty="0" smtClean="0">
                <a:solidFill>
                  <a:schemeClr val="bg1"/>
                </a:solidFill>
                <a:latin typeface="Calibri"/>
                <a:cs typeface="Calibri"/>
              </a:rPr>
              <a:t>Mezikrajský seminář pracovníků klinické biochemie </a:t>
            </a:r>
            <a:br>
              <a:rPr lang="cs-CZ" sz="2800" dirty="0" smtClean="0">
                <a:solidFill>
                  <a:schemeClr val="bg1"/>
                </a:solidFill>
                <a:latin typeface="Calibri"/>
                <a:cs typeface="Calibri"/>
              </a:rPr>
            </a:br>
            <a:r>
              <a:rPr lang="cs-CZ" sz="2800" dirty="0" smtClean="0">
                <a:solidFill>
                  <a:schemeClr val="bg1"/>
                </a:solidFill>
                <a:latin typeface="Calibri"/>
                <a:cs typeface="Calibri"/>
              </a:rPr>
              <a:t>a hematologie Plzeňského a Karlovarského kraje, </a:t>
            </a:r>
            <a:r>
              <a:rPr lang="cs-CZ" sz="2800" b="1" dirty="0" smtClean="0">
                <a:solidFill>
                  <a:schemeClr val="bg1"/>
                </a:solidFill>
                <a:latin typeface="Calibri"/>
                <a:cs typeface="Calibri"/>
              </a:rPr>
              <a:t>7</a:t>
            </a:r>
            <a:r>
              <a:rPr lang="cs-CZ" sz="2800" b="1" dirty="0">
                <a:solidFill>
                  <a:schemeClr val="bg1"/>
                </a:solidFill>
                <a:latin typeface="Calibri"/>
                <a:cs typeface="Calibri"/>
              </a:rPr>
              <a:t>. 6. </a:t>
            </a:r>
            <a:r>
              <a:rPr lang="cs-CZ" sz="2800" b="1" dirty="0" smtClean="0">
                <a:solidFill>
                  <a:schemeClr val="bg1"/>
                </a:solidFill>
                <a:latin typeface="Calibri"/>
                <a:cs typeface="Calibri"/>
              </a:rPr>
              <a:t>2023</a:t>
            </a:r>
          </a:p>
          <a:p>
            <a:r>
              <a:rPr lang="cs-CZ" sz="3200" b="1" dirty="0" smtClean="0">
                <a:solidFill>
                  <a:schemeClr val="bg1"/>
                </a:solidFill>
                <a:latin typeface="Calibri"/>
                <a:cs typeface="Calibri"/>
              </a:rPr>
              <a:t/>
            </a:r>
            <a:br>
              <a:rPr lang="cs-CZ" sz="3200" b="1" dirty="0" smtClean="0">
                <a:solidFill>
                  <a:schemeClr val="bg1"/>
                </a:solidFill>
                <a:latin typeface="Calibri"/>
                <a:cs typeface="Calibri"/>
              </a:rPr>
            </a:br>
            <a:r>
              <a:rPr lang="cs-CZ" sz="3200" dirty="0" smtClean="0">
                <a:solidFill>
                  <a:schemeClr val="bg1"/>
                </a:solidFill>
                <a:latin typeface="Calibri"/>
                <a:cs typeface="Calibri"/>
              </a:rPr>
              <a:t>solcovam@fnplzen.cz</a:t>
            </a:r>
            <a:endParaRPr lang="cs-CZ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77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50070" y="222070"/>
            <a:ext cx="9835792" cy="1368191"/>
          </a:xfrm>
        </p:spPr>
        <p:txBody>
          <a:bodyPr>
            <a:normAutofit/>
          </a:bodyPr>
          <a:lstStyle/>
          <a:p>
            <a:r>
              <a:rPr lang="cs-CZ" sz="4000" dirty="0"/>
              <a:t>Odběr do </a:t>
            </a:r>
            <a:r>
              <a:rPr lang="cs-CZ" sz="4000" dirty="0" err="1"/>
              <a:t>heparinátu</a:t>
            </a:r>
            <a:r>
              <a:rPr lang="cs-CZ" sz="4000" dirty="0"/>
              <a:t> </a:t>
            </a:r>
            <a:r>
              <a:rPr lang="cs-CZ" sz="4000" dirty="0" err="1" smtClean="0"/>
              <a:t>Li</a:t>
            </a:r>
            <a:r>
              <a:rPr lang="cs-CZ" sz="4000" dirty="0" smtClean="0"/>
              <a:t> – ↑trombo</a:t>
            </a:r>
            <a:endParaRPr lang="cs-CZ" sz="4000" dirty="0"/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  <p:extLst/>
          </p:nvPr>
        </p:nvGraphicFramePr>
        <p:xfrm>
          <a:off x="1261871" y="2364376"/>
          <a:ext cx="8914095" cy="249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9921">
                  <a:extLst>
                    <a:ext uri="{9D8B030D-6E8A-4147-A177-3AD203B41FA5}">
                      <a16:colId xmlns:a16="http://schemas.microsoft.com/office/drawing/2014/main" val="2309647833"/>
                    </a:ext>
                  </a:extLst>
                </a:gridCol>
                <a:gridCol w="4434349">
                  <a:extLst>
                    <a:ext uri="{9D8B030D-6E8A-4147-A177-3AD203B41FA5}">
                      <a16:colId xmlns:a16="http://schemas.microsoft.com/office/drawing/2014/main" val="1602843120"/>
                    </a:ext>
                  </a:extLst>
                </a:gridCol>
                <a:gridCol w="2929825">
                  <a:extLst>
                    <a:ext uri="{9D8B030D-6E8A-4147-A177-3AD203B41FA5}">
                      <a16:colId xmlns:a16="http://schemas.microsoft.com/office/drawing/2014/main" val="1407935966"/>
                    </a:ext>
                  </a:extLst>
                </a:gridCol>
              </a:tblGrid>
              <a:tr h="359784">
                <a:tc>
                  <a:txBody>
                    <a:bodyPr/>
                    <a:lstStyle/>
                    <a:p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ŠPATNĚ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SPRÁVNĚ</a:t>
                      </a:r>
                      <a:endParaRPr lang="cs-CZ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9820375"/>
                  </a:ext>
                </a:extLst>
              </a:tr>
              <a:tr h="6209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dirty="0" smtClean="0"/>
                        <a:t>TROMBO</a:t>
                      </a:r>
                      <a:r>
                        <a:rPr lang="cs-CZ" sz="2000" dirty="0" smtClean="0"/>
                        <a:t> </a:t>
                      </a:r>
                      <a:br>
                        <a:rPr lang="cs-CZ" sz="2000" dirty="0" smtClean="0"/>
                      </a:br>
                      <a:r>
                        <a:rPr lang="cs-CZ" sz="2000" b="1" dirty="0" smtClean="0">
                          <a:solidFill>
                            <a:schemeClr val="accent2"/>
                          </a:solidFill>
                        </a:rPr>
                        <a:t>1760. 10</a:t>
                      </a:r>
                      <a:r>
                        <a:rPr lang="cs-CZ" sz="2000" b="1" baseline="30000" dirty="0" smtClean="0">
                          <a:solidFill>
                            <a:schemeClr val="accent2"/>
                          </a:solidFill>
                        </a:rPr>
                        <a:t>9</a:t>
                      </a:r>
                      <a:r>
                        <a:rPr lang="cs-CZ" sz="2000" b="1" dirty="0" smtClean="0">
                          <a:solidFill>
                            <a:schemeClr val="accent2"/>
                          </a:solidFill>
                        </a:rPr>
                        <a:t>/l</a:t>
                      </a:r>
                    </a:p>
                    <a:p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</a:rPr>
                        <a:t>1 000.10</a:t>
                      </a:r>
                      <a:r>
                        <a:rPr lang="cs-CZ" sz="2000" baseline="30000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</a:rPr>
                        <a:t>9</a:t>
                      </a:r>
                      <a:r>
                        <a:rPr lang="cs-CZ" sz="2000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</a:rPr>
                        <a:t>/l</a:t>
                      </a:r>
                      <a:r>
                        <a:rPr lang="cs-CZ" sz="2000" baseline="0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</a:rPr>
                        <a:t> trombo →↑ K o 1 </a:t>
                      </a:r>
                      <a:r>
                        <a:rPr lang="cs-CZ" sz="2000" baseline="0" dirty="0" err="1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</a:rPr>
                        <a:t>mmol</a:t>
                      </a:r>
                      <a:r>
                        <a:rPr lang="cs-CZ" sz="2000" baseline="0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</a:rPr>
                        <a:t>/l</a:t>
                      </a:r>
                      <a:endParaRPr lang="cs-CZ" sz="20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8930576"/>
                  </a:ext>
                </a:extLst>
              </a:tr>
              <a:tr h="359784">
                <a:tc>
                  <a:txBody>
                    <a:bodyPr/>
                    <a:lstStyle/>
                    <a:p>
                      <a:endParaRPr lang="cs-CZ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solidFill>
                            <a:srgbClr val="FF0000"/>
                          </a:solidFill>
                        </a:rPr>
                        <a:t>Sérum </a:t>
                      </a:r>
                      <a:br>
                        <a:rPr lang="cs-CZ" sz="2000" b="1" dirty="0" smtClean="0">
                          <a:solidFill>
                            <a:srgbClr val="FF0000"/>
                          </a:solidFill>
                        </a:rPr>
                      </a:br>
                      <a:r>
                        <a:rPr lang="cs-CZ" sz="2000" b="1" dirty="0" smtClean="0">
                          <a:solidFill>
                            <a:srgbClr val="FF0000"/>
                          </a:solidFill>
                        </a:rPr>
                        <a:t>(červené víčko)</a:t>
                      </a:r>
                      <a:endParaRPr lang="cs-CZ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solidFill>
                            <a:srgbClr val="00B050"/>
                          </a:solidFill>
                        </a:rPr>
                        <a:t>Plazma</a:t>
                      </a:r>
                      <a:br>
                        <a:rPr lang="cs-CZ" sz="2000" b="1" dirty="0" smtClean="0">
                          <a:solidFill>
                            <a:srgbClr val="00B050"/>
                          </a:solidFill>
                        </a:rPr>
                      </a:br>
                      <a:r>
                        <a:rPr lang="cs-CZ" sz="2000" b="1" dirty="0" smtClean="0">
                          <a:solidFill>
                            <a:srgbClr val="00B050"/>
                          </a:solidFill>
                        </a:rPr>
                        <a:t> (zelené víčko)</a:t>
                      </a:r>
                      <a:endParaRPr lang="cs-CZ" sz="20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8678061"/>
                  </a:ext>
                </a:extLst>
              </a:tr>
              <a:tr h="359784">
                <a:tc>
                  <a:txBody>
                    <a:bodyPr/>
                    <a:lstStyle/>
                    <a:p>
                      <a:r>
                        <a:rPr lang="cs-CZ" sz="2000" b="1" dirty="0" smtClean="0"/>
                        <a:t>K  </a:t>
                      </a:r>
                      <a:r>
                        <a:rPr lang="cs-CZ" sz="2000" b="0" dirty="0" smtClean="0"/>
                        <a:t>(</a:t>
                      </a:r>
                      <a:r>
                        <a:rPr lang="cs-CZ" sz="2000" b="0" dirty="0" err="1" smtClean="0"/>
                        <a:t>mmol</a:t>
                      </a:r>
                      <a:r>
                        <a:rPr lang="cs-CZ" sz="2000" b="0" dirty="0" smtClean="0"/>
                        <a:t>/l)</a:t>
                      </a:r>
                      <a:endParaRPr lang="cs-CZ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solidFill>
                            <a:schemeClr val="accent2"/>
                          </a:solidFill>
                        </a:rPr>
                        <a:t>6,6</a:t>
                      </a:r>
                      <a:endParaRPr lang="cs-CZ" sz="2000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solidFill>
                            <a:srgbClr val="00B050"/>
                          </a:solidFill>
                        </a:rPr>
                        <a:t>4,8</a:t>
                      </a:r>
                      <a:endParaRPr lang="cs-CZ" sz="20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39376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901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0174" y="222070"/>
            <a:ext cx="9925688" cy="1341687"/>
          </a:xfrm>
        </p:spPr>
        <p:txBody>
          <a:bodyPr>
            <a:normAutofit/>
          </a:bodyPr>
          <a:lstStyle/>
          <a:p>
            <a:r>
              <a:rPr lang="cs-CZ" sz="4000" dirty="0"/>
              <a:t>Odběr do </a:t>
            </a:r>
            <a:r>
              <a:rPr lang="cs-CZ" sz="4000" dirty="0" err="1"/>
              <a:t>heparinátu</a:t>
            </a:r>
            <a:r>
              <a:rPr lang="cs-CZ" sz="4000" dirty="0"/>
              <a:t> </a:t>
            </a:r>
            <a:r>
              <a:rPr lang="cs-CZ" sz="4000" dirty="0" err="1" smtClean="0"/>
              <a:t>Li</a:t>
            </a:r>
            <a:r>
              <a:rPr lang="cs-CZ" sz="4000" dirty="0" smtClean="0"/>
              <a:t> – ↑</a:t>
            </a:r>
            <a:r>
              <a:rPr lang="cs-CZ" sz="4000" dirty="0" err="1" smtClean="0"/>
              <a:t>leuko</a:t>
            </a:r>
            <a:endParaRPr lang="cs-CZ" sz="4000" dirty="0"/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0795622"/>
              </p:ext>
            </p:extLst>
          </p:nvPr>
        </p:nvGraphicFramePr>
        <p:xfrm>
          <a:off x="1060175" y="2101258"/>
          <a:ext cx="8588050" cy="249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4004">
                  <a:extLst>
                    <a:ext uri="{9D8B030D-6E8A-4147-A177-3AD203B41FA5}">
                      <a16:colId xmlns:a16="http://schemas.microsoft.com/office/drawing/2014/main" val="2309647833"/>
                    </a:ext>
                  </a:extLst>
                </a:gridCol>
                <a:gridCol w="3925891">
                  <a:extLst>
                    <a:ext uri="{9D8B030D-6E8A-4147-A177-3AD203B41FA5}">
                      <a16:colId xmlns:a16="http://schemas.microsoft.com/office/drawing/2014/main" val="1602843120"/>
                    </a:ext>
                  </a:extLst>
                </a:gridCol>
                <a:gridCol w="3128155">
                  <a:extLst>
                    <a:ext uri="{9D8B030D-6E8A-4147-A177-3AD203B41FA5}">
                      <a16:colId xmlns:a16="http://schemas.microsoft.com/office/drawing/2014/main" val="1407935966"/>
                    </a:ext>
                  </a:extLst>
                </a:gridCol>
              </a:tblGrid>
              <a:tr h="359784">
                <a:tc>
                  <a:txBody>
                    <a:bodyPr/>
                    <a:lstStyle/>
                    <a:p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ŠPATNĚ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SPRÁVNĚ</a:t>
                      </a:r>
                      <a:endParaRPr lang="cs-CZ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9820375"/>
                  </a:ext>
                </a:extLst>
              </a:tr>
              <a:tr h="6209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dirty="0" smtClean="0"/>
                        <a:t>LEUKO</a:t>
                      </a:r>
                      <a:r>
                        <a:rPr lang="cs-CZ" sz="2000" dirty="0" smtClean="0"/>
                        <a:t/>
                      </a:r>
                      <a:br>
                        <a:rPr lang="cs-CZ" sz="2000" dirty="0" smtClean="0"/>
                      </a:br>
                      <a:r>
                        <a:rPr lang="cs-CZ" sz="2000" b="1" dirty="0" smtClean="0">
                          <a:solidFill>
                            <a:schemeClr val="accent2"/>
                          </a:solidFill>
                        </a:rPr>
                        <a:t>424. 10</a:t>
                      </a:r>
                      <a:r>
                        <a:rPr lang="cs-CZ" sz="2000" b="1" baseline="30000" dirty="0" smtClean="0">
                          <a:solidFill>
                            <a:schemeClr val="accent2"/>
                          </a:solidFill>
                        </a:rPr>
                        <a:t>9</a:t>
                      </a:r>
                      <a:r>
                        <a:rPr lang="cs-CZ" sz="2000" b="1" dirty="0" smtClean="0">
                          <a:solidFill>
                            <a:schemeClr val="accent2"/>
                          </a:solidFill>
                        </a:rPr>
                        <a:t>/l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dirty="0" smtClean="0">
                          <a:solidFill>
                            <a:srgbClr val="FF6600"/>
                          </a:solidFill>
                        </a:rPr>
                        <a:t>CLL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000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</a:rPr>
                        <a:t>100.10</a:t>
                      </a:r>
                      <a:r>
                        <a:rPr lang="cs-CZ" sz="2000" baseline="30000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</a:rPr>
                        <a:t>9</a:t>
                      </a:r>
                      <a:r>
                        <a:rPr lang="cs-CZ" sz="2000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</a:rPr>
                        <a:t>/l</a:t>
                      </a:r>
                      <a:r>
                        <a:rPr lang="cs-CZ" sz="2000" baseline="0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</a:rPr>
                        <a:t> </a:t>
                      </a:r>
                      <a:r>
                        <a:rPr lang="cs-CZ" sz="2000" baseline="0" dirty="0" err="1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</a:rPr>
                        <a:t>leuko</a:t>
                      </a:r>
                      <a:r>
                        <a:rPr lang="cs-CZ" sz="2000" baseline="0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</a:rPr>
                        <a:t> →↑ K o 1 </a:t>
                      </a:r>
                      <a:r>
                        <a:rPr lang="cs-CZ" sz="2000" baseline="0" dirty="0" err="1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</a:rPr>
                        <a:t>mmol</a:t>
                      </a:r>
                      <a:r>
                        <a:rPr lang="cs-CZ" sz="2000" baseline="0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</a:rPr>
                        <a:t>/l</a:t>
                      </a:r>
                      <a:br>
                        <a:rPr lang="cs-CZ" sz="2000" baseline="0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</a:rPr>
                      </a:br>
                      <a:r>
                        <a:rPr lang="cs-CZ" sz="2000" baseline="0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</a:rPr>
                        <a:t>(více </a:t>
                      </a:r>
                      <a:r>
                        <a:rPr lang="cs-CZ" sz="2000" baseline="0" dirty="0" err="1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</a:rPr>
                        <a:t>blasty</a:t>
                      </a:r>
                      <a:r>
                        <a:rPr lang="cs-CZ" sz="2000" baseline="0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</a:rPr>
                        <a:t>)</a:t>
                      </a:r>
                      <a:endParaRPr lang="cs-CZ" sz="20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8930576"/>
                  </a:ext>
                </a:extLst>
              </a:tr>
              <a:tr h="359784">
                <a:tc>
                  <a:txBody>
                    <a:bodyPr/>
                    <a:lstStyle/>
                    <a:p>
                      <a:endParaRPr lang="cs-CZ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solidFill>
                            <a:srgbClr val="00B050"/>
                          </a:solidFill>
                        </a:rPr>
                        <a:t>Plazma + </a:t>
                      </a:r>
                    </a:p>
                    <a:p>
                      <a:pPr algn="ctr"/>
                      <a:r>
                        <a:rPr lang="cs-CZ" sz="2000" b="1" dirty="0" smtClean="0">
                          <a:solidFill>
                            <a:srgbClr val="FF6600"/>
                          </a:solidFill>
                        </a:rPr>
                        <a:t>potrubní pošta</a:t>
                      </a:r>
                      <a:endParaRPr lang="cs-CZ" sz="2000" b="1" dirty="0">
                        <a:solidFill>
                          <a:srgbClr val="FF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dirty="0" smtClean="0">
                          <a:solidFill>
                            <a:srgbClr val="00B050"/>
                          </a:solidFill>
                        </a:rPr>
                        <a:t>Plazma/Plná krev + </a:t>
                      </a:r>
                      <a:r>
                        <a:rPr lang="cs-CZ" sz="2000" b="1" dirty="0" smtClean="0">
                          <a:solidFill>
                            <a:srgbClr val="FF6600"/>
                          </a:solidFill>
                        </a:rPr>
                        <a:t>osobní donáška</a:t>
                      </a:r>
                      <a:endParaRPr lang="cs-CZ" sz="2000" b="1" dirty="0">
                        <a:solidFill>
                          <a:srgbClr val="FF66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8678061"/>
                  </a:ext>
                </a:extLst>
              </a:tr>
              <a:tr h="359784">
                <a:tc>
                  <a:txBody>
                    <a:bodyPr/>
                    <a:lstStyle/>
                    <a:p>
                      <a:r>
                        <a:rPr lang="cs-CZ" sz="2000" b="1" dirty="0" smtClean="0"/>
                        <a:t>K  </a:t>
                      </a:r>
                      <a:r>
                        <a:rPr lang="cs-CZ" sz="2000" b="0" dirty="0" smtClean="0"/>
                        <a:t>(</a:t>
                      </a:r>
                      <a:r>
                        <a:rPr lang="cs-CZ" sz="2000" b="0" dirty="0" err="1" smtClean="0"/>
                        <a:t>mmol</a:t>
                      </a:r>
                      <a:r>
                        <a:rPr lang="cs-CZ" sz="2000" b="0" dirty="0" smtClean="0"/>
                        <a:t>/l)</a:t>
                      </a:r>
                      <a:endParaRPr lang="cs-CZ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solidFill>
                            <a:schemeClr val="accent2"/>
                          </a:solidFill>
                        </a:rPr>
                        <a:t>7,2</a:t>
                      </a:r>
                      <a:endParaRPr lang="cs-CZ" sz="2000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solidFill>
                            <a:srgbClr val="00B050"/>
                          </a:solidFill>
                        </a:rPr>
                        <a:t>4,4/4,0</a:t>
                      </a:r>
                      <a:endParaRPr lang="cs-CZ" sz="20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3937683"/>
                  </a:ext>
                </a:extLst>
              </a:tr>
            </a:tbl>
          </a:graphicData>
        </a:graphic>
      </p:graphicFrame>
      <p:sp>
        <p:nvSpPr>
          <p:cNvPr id="3" name="TextovéPole 2"/>
          <p:cNvSpPr txBox="1"/>
          <p:nvPr/>
        </p:nvSpPr>
        <p:spPr>
          <a:xfrm>
            <a:off x="1161023" y="4892165"/>
            <a:ext cx="83863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00B050"/>
                </a:solidFill>
              </a:rPr>
              <a:t>B-trombo &gt; 1000 . 10</a:t>
            </a:r>
            <a:r>
              <a:rPr lang="cs-CZ" b="1" baseline="30000" dirty="0">
                <a:solidFill>
                  <a:srgbClr val="00B050"/>
                </a:solidFill>
              </a:rPr>
              <a:t>9</a:t>
            </a:r>
            <a:r>
              <a:rPr lang="cs-CZ" b="1" dirty="0">
                <a:solidFill>
                  <a:srgbClr val="00B050"/>
                </a:solidFill>
              </a:rPr>
              <a:t>/l, B-</a:t>
            </a:r>
            <a:r>
              <a:rPr lang="cs-CZ" b="1" dirty="0" err="1">
                <a:solidFill>
                  <a:srgbClr val="00B050"/>
                </a:solidFill>
              </a:rPr>
              <a:t>leuko</a:t>
            </a:r>
            <a:r>
              <a:rPr lang="cs-CZ" b="1" dirty="0">
                <a:solidFill>
                  <a:srgbClr val="00B050"/>
                </a:solidFill>
              </a:rPr>
              <a:t> &gt; 100. 10</a:t>
            </a:r>
            <a:r>
              <a:rPr lang="cs-CZ" b="1" baseline="30000" dirty="0">
                <a:solidFill>
                  <a:srgbClr val="00B050"/>
                </a:solidFill>
              </a:rPr>
              <a:t>9</a:t>
            </a:r>
            <a:r>
              <a:rPr lang="cs-CZ" b="1" dirty="0">
                <a:solidFill>
                  <a:srgbClr val="00B050"/>
                </a:solidFill>
              </a:rPr>
              <a:t>/l </a:t>
            </a:r>
            <a:r>
              <a:rPr lang="cs-CZ" b="1" dirty="0" smtClean="0">
                <a:solidFill>
                  <a:srgbClr val="00B050"/>
                </a:solidFill>
              </a:rPr>
              <a:t>→ ↑ </a:t>
            </a:r>
            <a:r>
              <a:rPr lang="cs-CZ" b="1" dirty="0">
                <a:solidFill>
                  <a:srgbClr val="00B050"/>
                </a:solidFill>
              </a:rPr>
              <a:t>K o 1 </a:t>
            </a:r>
            <a:r>
              <a:rPr lang="cs-CZ" b="1" dirty="0" err="1">
                <a:solidFill>
                  <a:srgbClr val="00B050"/>
                </a:solidFill>
              </a:rPr>
              <a:t>mmol</a:t>
            </a:r>
            <a:r>
              <a:rPr lang="cs-CZ" b="1" dirty="0">
                <a:solidFill>
                  <a:srgbClr val="00B050"/>
                </a:solidFill>
              </a:rPr>
              <a:t>/l</a:t>
            </a:r>
          </a:p>
          <a:p>
            <a:r>
              <a:rPr lang="cs-CZ" dirty="0"/>
              <a:t>Odběr na biochemii: nesrážlivá krev (</a:t>
            </a:r>
            <a:r>
              <a:rPr lang="cs-CZ" b="1" dirty="0" err="1"/>
              <a:t>heparinát</a:t>
            </a:r>
            <a:r>
              <a:rPr lang="cs-CZ" b="1" dirty="0"/>
              <a:t> </a:t>
            </a:r>
            <a:r>
              <a:rPr lang="cs-CZ" b="1" dirty="0" err="1"/>
              <a:t>Li</a:t>
            </a:r>
            <a:r>
              <a:rPr lang="cs-CZ" dirty="0"/>
              <a:t>) </a:t>
            </a:r>
            <a:r>
              <a:rPr lang="cs-CZ" dirty="0" smtClean="0"/>
              <a:t>+ ABR</a:t>
            </a:r>
            <a:endParaRPr lang="cs-CZ" dirty="0"/>
          </a:p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Okamžitě</a:t>
            </a:r>
            <a:r>
              <a:rPr lang="cs-CZ" dirty="0"/>
              <a:t> doručit do laboratoře </a:t>
            </a:r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osobní donáškou </a:t>
            </a:r>
            <a:r>
              <a:rPr lang="cs-CZ" dirty="0"/>
              <a:t>(</a:t>
            </a:r>
            <a:r>
              <a:rPr lang="cs-CZ" b="1" dirty="0"/>
              <a:t>ne PP</a:t>
            </a:r>
            <a:r>
              <a:rPr lang="cs-CZ" dirty="0"/>
              <a:t>)</a:t>
            </a:r>
          </a:p>
          <a:p>
            <a:r>
              <a:rPr lang="cs-CZ" dirty="0"/>
              <a:t>V laboratoři </a:t>
            </a:r>
            <a:r>
              <a:rPr lang="cs-CZ" b="1" dirty="0"/>
              <a:t>upozornit </a:t>
            </a:r>
            <a:r>
              <a:rPr lang="cs-CZ" dirty="0"/>
              <a:t>(upřednostnění; šetrná centrifugace: </a:t>
            </a:r>
            <a:r>
              <a:rPr lang="cs-CZ" dirty="0">
                <a:solidFill>
                  <a:srgbClr val="00B0F0"/>
                </a:solidFill>
              </a:rPr>
              <a:t>10 min 1500 g</a:t>
            </a:r>
            <a:r>
              <a:rPr lang="cs-CZ" dirty="0" smtClean="0"/>
              <a:t>)</a:t>
            </a:r>
          </a:p>
          <a:p>
            <a:r>
              <a:rPr lang="cs-CZ" b="1" dirty="0" smtClean="0">
                <a:solidFill>
                  <a:schemeClr val="accent2"/>
                </a:solidFill>
              </a:rPr>
              <a:t>Osobní donáškou + led </a:t>
            </a:r>
            <a:r>
              <a:rPr lang="cs-CZ" dirty="0" smtClean="0"/>
              <a:t>i </a:t>
            </a:r>
            <a:r>
              <a:rPr lang="cs-CZ" b="1" dirty="0" smtClean="0">
                <a:solidFill>
                  <a:srgbClr val="FF6600"/>
                </a:solidFill>
              </a:rPr>
              <a:t>monitorování KM při léčbě </a:t>
            </a:r>
            <a:r>
              <a:rPr lang="cs-CZ" b="1" dirty="0" err="1" smtClean="0">
                <a:solidFill>
                  <a:srgbClr val="FF6600"/>
                </a:solidFill>
              </a:rPr>
              <a:t>rasburikázou</a:t>
            </a:r>
            <a:endParaRPr lang="cs-CZ" b="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65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70709" y="262393"/>
            <a:ext cx="10183803" cy="1359017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Vliv antikoagulačního činidla (citrát) – přelévání krve mezi zkumavkami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3553431"/>
              </p:ext>
            </p:extLst>
          </p:nvPr>
        </p:nvGraphicFramePr>
        <p:xfrm>
          <a:off x="1233132" y="1854926"/>
          <a:ext cx="8799141" cy="22306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4914">
                  <a:extLst>
                    <a:ext uri="{9D8B030D-6E8A-4147-A177-3AD203B41FA5}">
                      <a16:colId xmlns:a16="http://schemas.microsoft.com/office/drawing/2014/main" val="2339781167"/>
                    </a:ext>
                  </a:extLst>
                </a:gridCol>
                <a:gridCol w="3474720">
                  <a:extLst>
                    <a:ext uri="{9D8B030D-6E8A-4147-A177-3AD203B41FA5}">
                      <a16:colId xmlns:a16="http://schemas.microsoft.com/office/drawing/2014/main" val="3558450112"/>
                    </a:ext>
                  </a:extLst>
                </a:gridCol>
                <a:gridCol w="2599507">
                  <a:extLst>
                    <a:ext uri="{9D8B030D-6E8A-4147-A177-3AD203B41FA5}">
                      <a16:colId xmlns:a16="http://schemas.microsoft.com/office/drawing/2014/main" val="2143793548"/>
                    </a:ext>
                  </a:extLst>
                </a:gridCol>
              </a:tblGrid>
              <a:tr h="401886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ŠPATNĚ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SPRÁVNĚ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7772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Přelití ze zkumavky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rgbClr val="00B0F0"/>
                          </a:solidFill>
                        </a:rPr>
                        <a:t>Na citrát (modré víčko, koagulace, 1:9)</a:t>
                      </a:r>
                      <a:endParaRPr lang="cs-CZ" b="1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-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3887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Na</a:t>
                      </a:r>
                      <a:r>
                        <a:rPr lang="cs-CZ" dirty="0" smtClean="0"/>
                        <a:t>                (</a:t>
                      </a:r>
                      <a:r>
                        <a:rPr lang="cs-CZ" dirty="0" err="1" smtClean="0"/>
                        <a:t>mmol</a:t>
                      </a:r>
                      <a:r>
                        <a:rPr lang="cs-CZ" dirty="0" smtClean="0"/>
                        <a:t>/l)</a:t>
                      </a:r>
                    </a:p>
                    <a:p>
                      <a:r>
                        <a:rPr lang="cs-CZ" dirty="0" smtClean="0"/>
                        <a:t>K                  (</a:t>
                      </a:r>
                      <a:r>
                        <a:rPr lang="cs-CZ" dirty="0" err="1" smtClean="0"/>
                        <a:t>mmol</a:t>
                      </a:r>
                      <a:r>
                        <a:rPr lang="cs-CZ" dirty="0" smtClean="0"/>
                        <a:t>/l)</a:t>
                      </a:r>
                    </a:p>
                    <a:p>
                      <a:r>
                        <a:rPr lang="cs-CZ" b="1" dirty="0" smtClean="0"/>
                        <a:t>Cl</a:t>
                      </a:r>
                      <a:r>
                        <a:rPr lang="cs-CZ" baseline="0" dirty="0" smtClean="0"/>
                        <a:t>                 (</a:t>
                      </a:r>
                      <a:r>
                        <a:rPr lang="cs-CZ" baseline="0" dirty="0" err="1" smtClean="0"/>
                        <a:t>mmol</a:t>
                      </a:r>
                      <a:r>
                        <a:rPr lang="cs-CZ" baseline="0" dirty="0" smtClean="0"/>
                        <a:t>/l)</a:t>
                      </a:r>
                    </a:p>
                    <a:p>
                      <a:r>
                        <a:rPr lang="cs-CZ" baseline="0" dirty="0" smtClean="0"/>
                        <a:t>Osmol           (</a:t>
                      </a:r>
                      <a:r>
                        <a:rPr lang="cs-CZ" baseline="0" dirty="0" err="1" smtClean="0"/>
                        <a:t>mmol</a:t>
                      </a:r>
                      <a:r>
                        <a:rPr lang="cs-CZ" baseline="0" dirty="0" smtClean="0"/>
                        <a:t>/kg)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chemeClr val="accent2"/>
                          </a:solidFill>
                        </a:rPr>
                        <a:t>168</a:t>
                      </a:r>
                    </a:p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</a:rPr>
                        <a:t>3,5</a:t>
                      </a:r>
                    </a:p>
                    <a:p>
                      <a:pPr algn="ctr"/>
                      <a:r>
                        <a:rPr lang="cs-CZ" b="1" dirty="0" smtClean="0">
                          <a:solidFill>
                            <a:schemeClr val="accent2"/>
                          </a:solidFill>
                        </a:rPr>
                        <a:t>84</a:t>
                      </a:r>
                    </a:p>
                    <a:p>
                      <a:pPr algn="ctr"/>
                      <a:r>
                        <a:rPr lang="cs-CZ" dirty="0" smtClean="0">
                          <a:solidFill>
                            <a:srgbClr val="7030A0"/>
                          </a:solidFill>
                        </a:rPr>
                        <a:t>283 ?</a:t>
                      </a:r>
                      <a:endParaRPr lang="cs-CZ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rgbClr val="00B050"/>
                          </a:solidFill>
                        </a:rPr>
                        <a:t>136</a:t>
                      </a:r>
                    </a:p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</a:rPr>
                        <a:t>3,8</a:t>
                      </a:r>
                    </a:p>
                    <a:p>
                      <a:pPr algn="ctr"/>
                      <a:r>
                        <a:rPr lang="cs-CZ" b="1" dirty="0" smtClean="0">
                          <a:solidFill>
                            <a:srgbClr val="00B050"/>
                          </a:solidFill>
                        </a:rPr>
                        <a:t>101</a:t>
                      </a:r>
                    </a:p>
                    <a:p>
                      <a:pPr algn="ctr"/>
                      <a:r>
                        <a:rPr lang="cs-CZ" dirty="0" smtClean="0"/>
                        <a:t>281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6341739"/>
                  </a:ext>
                </a:extLst>
              </a:tr>
            </a:tbl>
          </a:graphicData>
        </a:graphic>
      </p:graphicFrame>
      <p:graphicFrame>
        <p:nvGraphicFramePr>
          <p:cNvPr id="5" name="Zástupný symbol pro obsah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3465060"/>
              </p:ext>
            </p:extLst>
          </p:nvPr>
        </p:nvGraphicFramePr>
        <p:xfrm>
          <a:off x="1233134" y="4389844"/>
          <a:ext cx="8799140" cy="21964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1398">
                  <a:extLst>
                    <a:ext uri="{9D8B030D-6E8A-4147-A177-3AD203B41FA5}">
                      <a16:colId xmlns:a16="http://schemas.microsoft.com/office/drawing/2014/main" val="2339781167"/>
                    </a:ext>
                  </a:extLst>
                </a:gridCol>
                <a:gridCol w="3454331">
                  <a:extLst>
                    <a:ext uri="{9D8B030D-6E8A-4147-A177-3AD203B41FA5}">
                      <a16:colId xmlns:a16="http://schemas.microsoft.com/office/drawing/2014/main" val="3558450112"/>
                    </a:ext>
                  </a:extLst>
                </a:gridCol>
                <a:gridCol w="2673411">
                  <a:extLst>
                    <a:ext uri="{9D8B030D-6E8A-4147-A177-3AD203B41FA5}">
                      <a16:colId xmlns:a16="http://schemas.microsoft.com/office/drawing/2014/main" val="2143793548"/>
                    </a:ext>
                  </a:extLst>
                </a:gridCol>
              </a:tblGrid>
              <a:tr h="366081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ŠPATNĚ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SPRÁVNĚ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777283"/>
                  </a:ext>
                </a:extLst>
              </a:tr>
              <a:tr h="640641">
                <a:tc>
                  <a:txBody>
                    <a:bodyPr/>
                    <a:lstStyle/>
                    <a:p>
                      <a:r>
                        <a:rPr lang="cs-CZ" dirty="0" smtClean="0"/>
                        <a:t>Přelití ze zkumavky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chemeClr val="tx1"/>
                          </a:solidFill>
                        </a:rPr>
                        <a:t>Na citrát (černé víčko, </a:t>
                      </a:r>
                      <a:br>
                        <a:rPr lang="cs-CZ" b="1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cs-CZ" b="1" dirty="0" smtClean="0">
                          <a:solidFill>
                            <a:schemeClr val="tx1"/>
                          </a:solidFill>
                        </a:rPr>
                        <a:t>FW, 1:4)</a:t>
                      </a:r>
                      <a:endParaRPr lang="cs-CZ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-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388701"/>
                  </a:ext>
                </a:extLst>
              </a:tr>
              <a:tr h="1189763">
                <a:tc>
                  <a:txBody>
                    <a:bodyPr/>
                    <a:lstStyle/>
                    <a:p>
                      <a:r>
                        <a:rPr lang="cs-CZ" b="1" dirty="0" smtClean="0"/>
                        <a:t>Na</a:t>
                      </a:r>
                      <a:r>
                        <a:rPr lang="cs-CZ" dirty="0" smtClean="0"/>
                        <a:t>                (</a:t>
                      </a:r>
                      <a:r>
                        <a:rPr lang="cs-CZ" dirty="0" err="1" smtClean="0"/>
                        <a:t>mmol</a:t>
                      </a:r>
                      <a:r>
                        <a:rPr lang="cs-CZ" dirty="0" smtClean="0"/>
                        <a:t>/l)</a:t>
                      </a:r>
                    </a:p>
                    <a:p>
                      <a:r>
                        <a:rPr lang="cs-CZ" dirty="0" smtClean="0"/>
                        <a:t>K                  (</a:t>
                      </a:r>
                      <a:r>
                        <a:rPr lang="cs-CZ" dirty="0" err="1" smtClean="0"/>
                        <a:t>mmol</a:t>
                      </a:r>
                      <a:r>
                        <a:rPr lang="cs-CZ" dirty="0" smtClean="0"/>
                        <a:t>/l)</a:t>
                      </a:r>
                    </a:p>
                    <a:p>
                      <a:r>
                        <a:rPr lang="cs-CZ" b="1" dirty="0" smtClean="0"/>
                        <a:t>Cl</a:t>
                      </a:r>
                      <a:r>
                        <a:rPr lang="cs-CZ" baseline="0" dirty="0" smtClean="0"/>
                        <a:t>                 (</a:t>
                      </a:r>
                      <a:r>
                        <a:rPr lang="cs-CZ" baseline="0" dirty="0" err="1" smtClean="0"/>
                        <a:t>mmol</a:t>
                      </a:r>
                      <a:r>
                        <a:rPr lang="cs-CZ" baseline="0" dirty="0" smtClean="0"/>
                        <a:t>/l)</a:t>
                      </a:r>
                    </a:p>
                    <a:p>
                      <a:r>
                        <a:rPr lang="cs-CZ" baseline="0" dirty="0" smtClean="0"/>
                        <a:t>Osmol           (</a:t>
                      </a:r>
                      <a:r>
                        <a:rPr lang="cs-CZ" baseline="0" dirty="0" err="1" smtClean="0"/>
                        <a:t>mmol</a:t>
                      </a:r>
                      <a:r>
                        <a:rPr lang="cs-CZ" baseline="0" dirty="0" smtClean="0"/>
                        <a:t>/kg)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chemeClr val="accent2"/>
                          </a:solidFill>
                        </a:rPr>
                        <a:t>188</a:t>
                      </a:r>
                    </a:p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</a:rPr>
                        <a:t>4.4</a:t>
                      </a:r>
                    </a:p>
                    <a:p>
                      <a:pPr algn="ctr"/>
                      <a:r>
                        <a:rPr lang="cs-CZ" b="1" dirty="0" smtClean="0">
                          <a:solidFill>
                            <a:schemeClr val="accent2"/>
                          </a:solidFill>
                        </a:rPr>
                        <a:t>67</a:t>
                      </a:r>
                    </a:p>
                    <a:p>
                      <a:pPr algn="ctr"/>
                      <a:r>
                        <a:rPr lang="cs-CZ" dirty="0" smtClean="0">
                          <a:solidFill>
                            <a:srgbClr val="7030A0"/>
                          </a:solidFill>
                        </a:rPr>
                        <a:t>295?</a:t>
                      </a:r>
                      <a:endParaRPr lang="cs-CZ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rgbClr val="00B050"/>
                          </a:solidFill>
                        </a:rPr>
                        <a:t>137</a:t>
                      </a:r>
                    </a:p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</a:rPr>
                        <a:t>4.2</a:t>
                      </a:r>
                    </a:p>
                    <a:p>
                      <a:pPr algn="ctr"/>
                      <a:r>
                        <a:rPr lang="cs-CZ" dirty="0" smtClean="0">
                          <a:solidFill>
                            <a:srgbClr val="00B050"/>
                          </a:solidFill>
                        </a:rPr>
                        <a:t>99</a:t>
                      </a:r>
                    </a:p>
                    <a:p>
                      <a:pPr algn="ctr"/>
                      <a:r>
                        <a:rPr lang="cs-CZ" dirty="0" smtClean="0"/>
                        <a:t>277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6341739"/>
                  </a:ext>
                </a:extLst>
              </a:tr>
            </a:tbl>
          </a:graphicData>
        </a:graphic>
      </p:graphicFrame>
      <p:pic>
        <p:nvPicPr>
          <p:cNvPr id="6" name="Obrázek 5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0" t="39328" r="63145" b="19242"/>
          <a:stretch/>
        </p:blipFill>
        <p:spPr bwMode="auto">
          <a:xfrm rot="5400000">
            <a:off x="7100058" y="2547697"/>
            <a:ext cx="360316" cy="3431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Obrázek 7" descr="VACUETTE® 2,75 ml uzavřená sedimentace PP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152" r="73585" b="24294"/>
          <a:stretch/>
        </p:blipFill>
        <p:spPr bwMode="auto">
          <a:xfrm rot="5400000">
            <a:off x="6976487" y="4971713"/>
            <a:ext cx="444478" cy="3431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0858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1887" y="262393"/>
            <a:ext cx="10562626" cy="1428929"/>
          </a:xfrm>
        </p:spPr>
        <p:txBody>
          <a:bodyPr>
            <a:normAutofit fontScale="90000"/>
          </a:bodyPr>
          <a:lstStyle/>
          <a:p>
            <a:r>
              <a:rPr lang="cs-CZ" dirty="0"/>
              <a:t>Vliv antikoagulačního činidla </a:t>
            </a:r>
            <a:r>
              <a:rPr lang="cs-CZ" dirty="0" smtClean="0"/>
              <a:t>(K</a:t>
            </a:r>
            <a:r>
              <a:rPr lang="cs-CZ" baseline="-25000" dirty="0" smtClean="0"/>
              <a:t>3</a:t>
            </a:r>
            <a:r>
              <a:rPr lang="cs-CZ" dirty="0" smtClean="0"/>
              <a:t>EDTA) – </a:t>
            </a:r>
            <a:r>
              <a:rPr lang="cs-CZ" dirty="0"/>
              <a:t>přelévání krve mezi </a:t>
            </a:r>
            <a:r>
              <a:rPr lang="cs-CZ" dirty="0" smtClean="0"/>
              <a:t>zkumavkami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8867818"/>
              </p:ext>
            </p:extLst>
          </p:nvPr>
        </p:nvGraphicFramePr>
        <p:xfrm>
          <a:off x="974110" y="2292626"/>
          <a:ext cx="9149225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4027">
                  <a:extLst>
                    <a:ext uri="{9D8B030D-6E8A-4147-A177-3AD203B41FA5}">
                      <a16:colId xmlns:a16="http://schemas.microsoft.com/office/drawing/2014/main" val="3183756027"/>
                    </a:ext>
                  </a:extLst>
                </a:gridCol>
                <a:gridCol w="3392973">
                  <a:extLst>
                    <a:ext uri="{9D8B030D-6E8A-4147-A177-3AD203B41FA5}">
                      <a16:colId xmlns:a16="http://schemas.microsoft.com/office/drawing/2014/main" val="1839617617"/>
                    </a:ext>
                  </a:extLst>
                </a:gridCol>
                <a:gridCol w="2872225">
                  <a:extLst>
                    <a:ext uri="{9D8B030D-6E8A-4147-A177-3AD203B41FA5}">
                      <a16:colId xmlns:a16="http://schemas.microsoft.com/office/drawing/2014/main" val="760294912"/>
                    </a:ext>
                  </a:extLst>
                </a:gridCol>
              </a:tblGrid>
              <a:tr h="221879">
                <a:tc>
                  <a:txBody>
                    <a:bodyPr/>
                    <a:lstStyle/>
                    <a:p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ŠPATNĚ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SPRÁVNĚ</a:t>
                      </a:r>
                      <a:endParaRPr lang="cs-CZ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37057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Přelití ze zkumavky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solidFill>
                            <a:schemeClr val="accent3"/>
                          </a:solidFill>
                        </a:rPr>
                        <a:t>K</a:t>
                      </a:r>
                      <a:r>
                        <a:rPr lang="cs-CZ" sz="2000" b="1" baseline="-25000" dirty="0" smtClean="0">
                          <a:solidFill>
                            <a:schemeClr val="accent3"/>
                          </a:solidFill>
                        </a:rPr>
                        <a:t>3</a:t>
                      </a:r>
                      <a:r>
                        <a:rPr lang="cs-CZ" sz="2000" b="1" dirty="0" smtClean="0">
                          <a:solidFill>
                            <a:schemeClr val="accent3"/>
                          </a:solidFill>
                        </a:rPr>
                        <a:t>EDTA </a:t>
                      </a:r>
                      <a:br>
                        <a:rPr lang="cs-CZ" sz="2000" b="1" dirty="0" smtClean="0">
                          <a:solidFill>
                            <a:schemeClr val="accent3"/>
                          </a:solidFill>
                        </a:rPr>
                      </a:br>
                      <a:r>
                        <a:rPr lang="cs-CZ" sz="2000" b="1" dirty="0" smtClean="0">
                          <a:solidFill>
                            <a:schemeClr val="accent3"/>
                          </a:solidFill>
                        </a:rPr>
                        <a:t>(fialové víčko, KO)</a:t>
                      </a:r>
                      <a:endParaRPr lang="cs-CZ" sz="2000" b="1" dirty="0">
                        <a:solidFill>
                          <a:schemeClr val="accent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-</a:t>
                      </a:r>
                      <a:endParaRPr lang="cs-CZ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13677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Na             (</a:t>
                      </a:r>
                      <a:r>
                        <a:rPr lang="cs-CZ" sz="2000" dirty="0" err="1" smtClean="0"/>
                        <a:t>mmol</a:t>
                      </a:r>
                      <a:r>
                        <a:rPr lang="cs-CZ" sz="2000" dirty="0" smtClean="0"/>
                        <a:t>/l)</a:t>
                      </a:r>
                    </a:p>
                    <a:p>
                      <a:r>
                        <a:rPr lang="cs-CZ" sz="2000" b="1" dirty="0" smtClean="0"/>
                        <a:t>K              </a:t>
                      </a:r>
                      <a:r>
                        <a:rPr lang="cs-CZ" sz="2000" dirty="0" smtClean="0"/>
                        <a:t>(</a:t>
                      </a:r>
                      <a:r>
                        <a:rPr lang="cs-CZ" sz="2000" dirty="0" err="1" smtClean="0"/>
                        <a:t>mmol</a:t>
                      </a:r>
                      <a:r>
                        <a:rPr lang="cs-CZ" sz="2000" dirty="0" smtClean="0"/>
                        <a:t>/l)</a:t>
                      </a:r>
                    </a:p>
                    <a:p>
                      <a:r>
                        <a:rPr lang="cs-CZ" sz="2000" dirty="0" smtClean="0"/>
                        <a:t>Cl</a:t>
                      </a:r>
                      <a:r>
                        <a:rPr lang="cs-CZ" sz="2000" baseline="0" dirty="0" smtClean="0"/>
                        <a:t>              (</a:t>
                      </a:r>
                      <a:r>
                        <a:rPr lang="cs-CZ" sz="2000" baseline="0" dirty="0" err="1" smtClean="0"/>
                        <a:t>mmol</a:t>
                      </a:r>
                      <a:r>
                        <a:rPr lang="cs-CZ" sz="2000" baseline="0" dirty="0" smtClean="0"/>
                        <a:t>/l)</a:t>
                      </a:r>
                    </a:p>
                    <a:p>
                      <a:r>
                        <a:rPr lang="cs-CZ" sz="2000" b="1" baseline="0" dirty="0" smtClean="0"/>
                        <a:t>Ca </a:t>
                      </a:r>
                      <a:r>
                        <a:rPr lang="cs-CZ" sz="2000" b="1" baseline="0" dirty="0" err="1" smtClean="0"/>
                        <a:t>celk</a:t>
                      </a:r>
                      <a:r>
                        <a:rPr lang="cs-CZ" sz="2000" b="1" baseline="0" dirty="0" smtClean="0"/>
                        <a:t>.   </a:t>
                      </a:r>
                      <a:r>
                        <a:rPr lang="cs-CZ" sz="2000" baseline="0" dirty="0" smtClean="0"/>
                        <a:t>(</a:t>
                      </a:r>
                      <a:r>
                        <a:rPr lang="cs-CZ" sz="2000" baseline="0" dirty="0" err="1" smtClean="0"/>
                        <a:t>mmol</a:t>
                      </a:r>
                      <a:r>
                        <a:rPr lang="cs-CZ" sz="2000" baseline="0" dirty="0" smtClean="0"/>
                        <a:t>/l)</a:t>
                      </a:r>
                    </a:p>
                    <a:p>
                      <a:r>
                        <a:rPr lang="cs-CZ" sz="2000" b="1" baseline="0" dirty="0" smtClean="0"/>
                        <a:t>Mg            </a:t>
                      </a:r>
                      <a:r>
                        <a:rPr lang="cs-CZ" sz="2000" b="0" baseline="0" dirty="0" smtClean="0"/>
                        <a:t>(</a:t>
                      </a:r>
                      <a:r>
                        <a:rPr lang="cs-CZ" sz="2000" b="0" baseline="0" dirty="0" err="1" smtClean="0"/>
                        <a:t>mmol</a:t>
                      </a:r>
                      <a:r>
                        <a:rPr lang="cs-CZ" sz="2000" b="0" baseline="0" dirty="0" smtClean="0"/>
                        <a:t>/l)</a:t>
                      </a:r>
                    </a:p>
                    <a:p>
                      <a:r>
                        <a:rPr lang="cs-CZ" sz="2000" b="1" baseline="0" dirty="0" smtClean="0"/>
                        <a:t>ALP</a:t>
                      </a:r>
                      <a:r>
                        <a:rPr lang="cs-CZ" sz="2000" baseline="0" dirty="0" smtClean="0"/>
                        <a:t>          (µkat/l)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141</a:t>
                      </a:r>
                    </a:p>
                    <a:p>
                      <a:pPr algn="ctr"/>
                      <a:r>
                        <a:rPr lang="cs-CZ" sz="2000" b="1" dirty="0" smtClean="0">
                          <a:solidFill>
                            <a:schemeClr val="accent2"/>
                          </a:solidFill>
                        </a:rPr>
                        <a:t>&gt;10</a:t>
                      </a:r>
                    </a:p>
                    <a:p>
                      <a:pPr algn="ctr"/>
                      <a:r>
                        <a:rPr lang="cs-CZ" sz="2000" dirty="0" smtClean="0"/>
                        <a:t>104</a:t>
                      </a:r>
                    </a:p>
                    <a:p>
                      <a:pPr algn="ctr"/>
                      <a:r>
                        <a:rPr lang="cs-CZ" sz="2000" b="1" dirty="0" smtClean="0">
                          <a:solidFill>
                            <a:schemeClr val="accent2"/>
                          </a:solidFill>
                        </a:rPr>
                        <a:t>0,3</a:t>
                      </a:r>
                    </a:p>
                    <a:p>
                      <a:pPr algn="ctr"/>
                      <a:r>
                        <a:rPr lang="cs-CZ" sz="2000" b="1" dirty="0" smtClean="0">
                          <a:solidFill>
                            <a:schemeClr val="accent2"/>
                          </a:solidFill>
                        </a:rPr>
                        <a:t>0,1</a:t>
                      </a:r>
                    </a:p>
                    <a:p>
                      <a:pPr algn="ctr"/>
                      <a:r>
                        <a:rPr lang="cs-CZ" sz="2000" b="1" dirty="0" smtClean="0">
                          <a:solidFill>
                            <a:schemeClr val="accent2"/>
                          </a:solidFill>
                        </a:rPr>
                        <a:t>0,4</a:t>
                      </a:r>
                      <a:endParaRPr lang="cs-CZ" sz="2000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dirty="0" smtClean="0">
                          <a:solidFill>
                            <a:schemeClr val="tx1"/>
                          </a:solidFill>
                        </a:rPr>
                        <a:t>139</a:t>
                      </a:r>
                    </a:p>
                    <a:p>
                      <a:pPr algn="ctr"/>
                      <a:r>
                        <a:rPr lang="cs-CZ" sz="2000" b="1" dirty="0" smtClean="0">
                          <a:solidFill>
                            <a:srgbClr val="00B050"/>
                          </a:solidFill>
                        </a:rPr>
                        <a:t>3,8</a:t>
                      </a:r>
                    </a:p>
                    <a:p>
                      <a:pPr algn="ctr"/>
                      <a:r>
                        <a:rPr lang="cs-CZ" sz="2000" b="0" dirty="0" smtClean="0">
                          <a:solidFill>
                            <a:schemeClr val="tx1"/>
                          </a:solidFill>
                        </a:rPr>
                        <a:t>102</a:t>
                      </a:r>
                    </a:p>
                    <a:p>
                      <a:pPr algn="ctr"/>
                      <a:r>
                        <a:rPr lang="cs-CZ" sz="2000" b="1" dirty="0" smtClean="0">
                          <a:solidFill>
                            <a:srgbClr val="00B050"/>
                          </a:solidFill>
                        </a:rPr>
                        <a:t>2,2</a:t>
                      </a:r>
                    </a:p>
                    <a:p>
                      <a:pPr algn="ctr"/>
                      <a:r>
                        <a:rPr lang="cs-CZ" sz="2000" b="1" dirty="0" smtClean="0">
                          <a:solidFill>
                            <a:srgbClr val="00B050"/>
                          </a:solidFill>
                        </a:rPr>
                        <a:t>0,9</a:t>
                      </a:r>
                    </a:p>
                    <a:p>
                      <a:pPr algn="ctr"/>
                      <a:r>
                        <a:rPr lang="cs-CZ" sz="2000" b="1" dirty="0" smtClean="0">
                          <a:solidFill>
                            <a:srgbClr val="00B050"/>
                          </a:solidFill>
                        </a:rPr>
                        <a:t>4,7</a:t>
                      </a:r>
                      <a:endParaRPr lang="cs-CZ" sz="20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1338292"/>
                  </a:ext>
                </a:extLst>
              </a:tr>
            </a:tbl>
          </a:graphicData>
        </a:graphic>
      </p:graphicFrame>
      <p:pic>
        <p:nvPicPr>
          <p:cNvPr id="5" name="Obrázek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9" t="41961" r="64025" b="17328"/>
          <a:stretch/>
        </p:blipFill>
        <p:spPr bwMode="auto">
          <a:xfrm rot="5400000">
            <a:off x="6872544" y="2737493"/>
            <a:ext cx="361455" cy="3301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3451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38606" y="262394"/>
            <a:ext cx="9615906" cy="1227042"/>
          </a:xfrm>
        </p:spPr>
        <p:txBody>
          <a:bodyPr>
            <a:normAutofit/>
          </a:bodyPr>
          <a:lstStyle/>
          <a:p>
            <a:r>
              <a:rPr lang="cs-CZ" sz="4000" dirty="0"/>
              <a:t>Vliv </a:t>
            </a:r>
            <a:r>
              <a:rPr lang="cs-CZ" sz="4000" dirty="0" smtClean="0"/>
              <a:t>infúzí – jednoduchý záchyt</a:t>
            </a:r>
            <a:endParaRPr lang="cs-CZ" sz="4000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4319995"/>
              </p:ext>
            </p:extLst>
          </p:nvPr>
        </p:nvGraphicFramePr>
        <p:xfrm>
          <a:off x="1410788" y="2184264"/>
          <a:ext cx="8563374" cy="34788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4458">
                  <a:extLst>
                    <a:ext uri="{9D8B030D-6E8A-4147-A177-3AD203B41FA5}">
                      <a16:colId xmlns:a16="http://schemas.microsoft.com/office/drawing/2014/main" val="402544881"/>
                    </a:ext>
                  </a:extLst>
                </a:gridCol>
                <a:gridCol w="2854458">
                  <a:extLst>
                    <a:ext uri="{9D8B030D-6E8A-4147-A177-3AD203B41FA5}">
                      <a16:colId xmlns:a16="http://schemas.microsoft.com/office/drawing/2014/main" val="860200691"/>
                    </a:ext>
                  </a:extLst>
                </a:gridCol>
                <a:gridCol w="2854458">
                  <a:extLst>
                    <a:ext uri="{9D8B030D-6E8A-4147-A177-3AD203B41FA5}">
                      <a16:colId xmlns:a16="http://schemas.microsoft.com/office/drawing/2014/main" val="199996122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ŠPATNĚ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SPRÁVNĚ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1406557"/>
                  </a:ext>
                </a:extLst>
              </a:tr>
              <a:tr h="367803"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rgbClr val="0070C0"/>
                          </a:solidFill>
                        </a:rPr>
                        <a:t>5% G+7,45% </a:t>
                      </a:r>
                      <a:r>
                        <a:rPr lang="cs-CZ" b="1" dirty="0" err="1" smtClean="0">
                          <a:solidFill>
                            <a:srgbClr val="0070C0"/>
                          </a:solidFill>
                        </a:rPr>
                        <a:t>KCl</a:t>
                      </a:r>
                      <a:endParaRPr lang="cs-CZ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5221030"/>
                  </a:ext>
                </a:extLst>
              </a:tr>
              <a:tr h="1178984">
                <a:tc>
                  <a:txBody>
                    <a:bodyPr/>
                    <a:lstStyle/>
                    <a:p>
                      <a:r>
                        <a:rPr lang="cs-CZ" b="1" dirty="0" smtClean="0"/>
                        <a:t>Glukóza</a:t>
                      </a:r>
                      <a:r>
                        <a:rPr lang="cs-CZ" dirty="0" smtClean="0"/>
                        <a:t>     (</a:t>
                      </a:r>
                      <a:r>
                        <a:rPr lang="cs-CZ" dirty="0" err="1" smtClean="0"/>
                        <a:t>mmol</a:t>
                      </a:r>
                      <a:r>
                        <a:rPr lang="cs-CZ" dirty="0" smtClean="0"/>
                        <a:t>/l)</a:t>
                      </a:r>
                    </a:p>
                    <a:p>
                      <a:r>
                        <a:rPr lang="cs-CZ" dirty="0" smtClean="0"/>
                        <a:t>Na                (</a:t>
                      </a:r>
                      <a:r>
                        <a:rPr lang="cs-CZ" dirty="0" err="1" smtClean="0"/>
                        <a:t>mmol</a:t>
                      </a:r>
                      <a:r>
                        <a:rPr lang="cs-CZ" dirty="0" smtClean="0"/>
                        <a:t>/l)</a:t>
                      </a:r>
                    </a:p>
                    <a:p>
                      <a:r>
                        <a:rPr lang="cs-CZ" b="1" dirty="0" smtClean="0"/>
                        <a:t>K</a:t>
                      </a:r>
                      <a:r>
                        <a:rPr lang="cs-CZ" dirty="0" smtClean="0"/>
                        <a:t>                  (</a:t>
                      </a:r>
                      <a:r>
                        <a:rPr lang="cs-CZ" dirty="0" err="1" smtClean="0"/>
                        <a:t>mmol</a:t>
                      </a:r>
                      <a:r>
                        <a:rPr lang="cs-CZ" dirty="0" smtClean="0"/>
                        <a:t>/l)</a:t>
                      </a:r>
                    </a:p>
                    <a:p>
                      <a:r>
                        <a:rPr lang="cs-CZ" b="1" dirty="0" smtClean="0"/>
                        <a:t>Cl                 </a:t>
                      </a:r>
                      <a:r>
                        <a:rPr lang="cs-CZ" dirty="0" smtClean="0"/>
                        <a:t>(</a:t>
                      </a:r>
                      <a:r>
                        <a:rPr lang="cs-CZ" dirty="0" err="1" smtClean="0"/>
                        <a:t>mmol</a:t>
                      </a:r>
                      <a:r>
                        <a:rPr lang="cs-CZ" dirty="0" smtClean="0"/>
                        <a:t>/l)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chemeClr val="accent2"/>
                          </a:solidFill>
                        </a:rPr>
                        <a:t>56</a:t>
                      </a:r>
                    </a:p>
                    <a:p>
                      <a:pPr algn="ctr"/>
                      <a:r>
                        <a:rPr lang="cs-CZ" dirty="0" smtClean="0"/>
                        <a:t>133</a:t>
                      </a:r>
                    </a:p>
                    <a:p>
                      <a:pPr algn="ctr"/>
                      <a:r>
                        <a:rPr lang="cs-CZ" b="1" dirty="0" smtClean="0">
                          <a:solidFill>
                            <a:schemeClr val="accent2"/>
                          </a:solidFill>
                        </a:rPr>
                        <a:t>&gt;10</a:t>
                      </a:r>
                      <a:r>
                        <a:rPr lang="cs-CZ" b="1" baseline="0" dirty="0" smtClean="0">
                          <a:solidFill>
                            <a:schemeClr val="accent2"/>
                          </a:solidFill>
                        </a:rPr>
                        <a:t> </a:t>
                      </a:r>
                      <a:endParaRPr lang="cs-CZ" b="1" dirty="0" smtClean="0">
                        <a:solidFill>
                          <a:schemeClr val="accent2"/>
                        </a:solidFill>
                      </a:endParaRPr>
                    </a:p>
                    <a:p>
                      <a:pPr algn="ctr"/>
                      <a:r>
                        <a:rPr lang="cs-CZ" b="1" dirty="0" smtClean="0">
                          <a:solidFill>
                            <a:schemeClr val="accent2"/>
                          </a:solidFill>
                        </a:rPr>
                        <a:t>111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rgbClr val="00B050"/>
                          </a:solidFill>
                        </a:rPr>
                        <a:t>6,2</a:t>
                      </a:r>
                    </a:p>
                    <a:p>
                      <a:pPr algn="ctr"/>
                      <a:r>
                        <a:rPr lang="cs-CZ" dirty="0" smtClean="0"/>
                        <a:t>139</a:t>
                      </a:r>
                    </a:p>
                    <a:p>
                      <a:pPr algn="ctr"/>
                      <a:r>
                        <a:rPr lang="cs-CZ" b="1" dirty="0" smtClean="0">
                          <a:solidFill>
                            <a:srgbClr val="00B050"/>
                          </a:solidFill>
                        </a:rPr>
                        <a:t>4,1</a:t>
                      </a:r>
                    </a:p>
                    <a:p>
                      <a:pPr algn="ctr"/>
                      <a:r>
                        <a:rPr lang="cs-CZ" b="1" dirty="0" smtClean="0">
                          <a:solidFill>
                            <a:srgbClr val="00B050"/>
                          </a:solidFill>
                        </a:rPr>
                        <a:t>99</a:t>
                      </a:r>
                      <a:endParaRPr lang="cs-CZ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3879264"/>
                  </a:ext>
                </a:extLst>
              </a:tr>
              <a:tr h="367803">
                <a:tc>
                  <a:txBody>
                    <a:bodyPr/>
                    <a:lstStyle/>
                    <a:p>
                      <a:r>
                        <a:rPr lang="cs-CZ" b="1" i="0" dirty="0" smtClean="0">
                          <a:solidFill>
                            <a:srgbClr val="0070C0"/>
                          </a:solidFill>
                        </a:rPr>
                        <a:t>KH</a:t>
                      </a:r>
                      <a:r>
                        <a:rPr lang="cs-CZ" b="1" i="0" baseline="-25000" dirty="0" smtClean="0">
                          <a:solidFill>
                            <a:srgbClr val="0070C0"/>
                          </a:solidFill>
                        </a:rPr>
                        <a:t>2</a:t>
                      </a:r>
                      <a:r>
                        <a:rPr lang="cs-CZ" b="1" i="0" dirty="0" smtClean="0">
                          <a:solidFill>
                            <a:srgbClr val="0070C0"/>
                          </a:solidFill>
                        </a:rPr>
                        <a:t>PO</a:t>
                      </a:r>
                      <a:r>
                        <a:rPr lang="cs-CZ" b="1" i="0" baseline="-25000" dirty="0" smtClean="0">
                          <a:solidFill>
                            <a:srgbClr val="0070C0"/>
                          </a:solidFill>
                        </a:rPr>
                        <a:t>4</a:t>
                      </a:r>
                      <a:endParaRPr lang="cs-CZ" b="1" i="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5772911"/>
                  </a:ext>
                </a:extLst>
              </a:tr>
              <a:tr h="1178984">
                <a:tc>
                  <a:txBody>
                    <a:bodyPr/>
                    <a:lstStyle/>
                    <a:p>
                      <a:r>
                        <a:rPr lang="cs-CZ" sz="1800" b="0" dirty="0" smtClean="0"/>
                        <a:t>Na               </a:t>
                      </a:r>
                      <a:r>
                        <a:rPr lang="cs-CZ" sz="1800" b="1" dirty="0" smtClean="0"/>
                        <a:t> </a:t>
                      </a:r>
                      <a:r>
                        <a:rPr lang="cs-CZ" sz="1800" dirty="0" smtClean="0"/>
                        <a:t>(</a:t>
                      </a:r>
                      <a:r>
                        <a:rPr lang="cs-CZ" sz="1800" dirty="0" err="1" smtClean="0"/>
                        <a:t>mmol</a:t>
                      </a:r>
                      <a:r>
                        <a:rPr lang="cs-CZ" sz="1800" dirty="0" smtClean="0"/>
                        <a:t>/l)</a:t>
                      </a:r>
                    </a:p>
                    <a:p>
                      <a:r>
                        <a:rPr lang="cs-CZ" sz="1800" b="1" dirty="0" smtClean="0"/>
                        <a:t>K</a:t>
                      </a:r>
                      <a:r>
                        <a:rPr lang="cs-CZ" sz="1800" dirty="0" smtClean="0"/>
                        <a:t>                  (</a:t>
                      </a:r>
                      <a:r>
                        <a:rPr lang="cs-CZ" sz="1800" dirty="0" err="1" smtClean="0"/>
                        <a:t>mmol</a:t>
                      </a:r>
                      <a:r>
                        <a:rPr lang="cs-CZ" sz="1800" dirty="0" smtClean="0"/>
                        <a:t>/l)</a:t>
                      </a:r>
                    </a:p>
                    <a:p>
                      <a:r>
                        <a:rPr lang="cs-CZ" sz="1800" b="0" dirty="0" smtClean="0"/>
                        <a:t>Cl</a:t>
                      </a:r>
                      <a:r>
                        <a:rPr lang="cs-CZ" sz="1800" dirty="0" smtClean="0"/>
                        <a:t>                 (</a:t>
                      </a:r>
                      <a:r>
                        <a:rPr lang="cs-CZ" sz="1800" dirty="0" err="1" smtClean="0"/>
                        <a:t>mmol</a:t>
                      </a:r>
                      <a:r>
                        <a:rPr lang="cs-CZ" sz="1800" dirty="0" smtClean="0"/>
                        <a:t>/l)</a:t>
                      </a:r>
                    </a:p>
                    <a:p>
                      <a:r>
                        <a:rPr lang="cs-CZ" sz="1800" b="1" dirty="0" smtClean="0"/>
                        <a:t>P </a:t>
                      </a:r>
                      <a:r>
                        <a:rPr lang="cs-CZ" sz="1800" b="1" dirty="0" err="1" smtClean="0"/>
                        <a:t>anorg</a:t>
                      </a:r>
                      <a:r>
                        <a:rPr lang="cs-CZ" sz="1800" b="1" dirty="0" smtClean="0"/>
                        <a:t>.     </a:t>
                      </a:r>
                      <a:r>
                        <a:rPr lang="cs-CZ" sz="1800" dirty="0" smtClean="0"/>
                        <a:t>(</a:t>
                      </a:r>
                      <a:r>
                        <a:rPr lang="cs-CZ" sz="1800" dirty="0" err="1" smtClean="0"/>
                        <a:t>mmol</a:t>
                      </a:r>
                      <a:r>
                        <a:rPr lang="cs-CZ" sz="1800" dirty="0" smtClean="0"/>
                        <a:t>/l)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140</a:t>
                      </a:r>
                    </a:p>
                    <a:p>
                      <a:pPr algn="ctr"/>
                      <a:r>
                        <a:rPr lang="cs-CZ" b="1" dirty="0" smtClean="0">
                          <a:solidFill>
                            <a:schemeClr val="accent2"/>
                          </a:solidFill>
                        </a:rPr>
                        <a:t>&gt;10</a:t>
                      </a:r>
                    </a:p>
                    <a:p>
                      <a:pPr algn="ctr"/>
                      <a:r>
                        <a:rPr lang="cs-CZ" dirty="0" smtClean="0"/>
                        <a:t>101</a:t>
                      </a:r>
                    </a:p>
                    <a:p>
                      <a:pPr algn="ctr"/>
                      <a:r>
                        <a:rPr lang="cs-CZ" b="1" dirty="0" smtClean="0">
                          <a:solidFill>
                            <a:schemeClr val="accent2"/>
                          </a:solidFill>
                        </a:rPr>
                        <a:t>7,9</a:t>
                      </a:r>
                      <a:endParaRPr lang="cs-CZ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139</a:t>
                      </a:r>
                    </a:p>
                    <a:p>
                      <a:pPr algn="ctr"/>
                      <a:r>
                        <a:rPr lang="cs-CZ" b="1" dirty="0" smtClean="0">
                          <a:solidFill>
                            <a:srgbClr val="00B050"/>
                          </a:solidFill>
                        </a:rPr>
                        <a:t>3,9</a:t>
                      </a:r>
                    </a:p>
                    <a:p>
                      <a:pPr algn="ctr"/>
                      <a:r>
                        <a:rPr lang="cs-CZ" dirty="0" smtClean="0"/>
                        <a:t>105</a:t>
                      </a:r>
                    </a:p>
                    <a:p>
                      <a:pPr algn="ctr"/>
                      <a:r>
                        <a:rPr lang="cs-CZ" b="1" dirty="0" smtClean="0">
                          <a:solidFill>
                            <a:srgbClr val="00B050"/>
                          </a:solidFill>
                        </a:rPr>
                        <a:t>1,1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20313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248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61872" y="609600"/>
            <a:ext cx="9692640" cy="755374"/>
          </a:xfrm>
        </p:spPr>
        <p:txBody>
          <a:bodyPr>
            <a:normAutofit/>
          </a:bodyPr>
          <a:lstStyle/>
          <a:p>
            <a:r>
              <a:rPr lang="cs-CZ" sz="4000" dirty="0" smtClean="0"/>
              <a:t>Vliv infúze (</a:t>
            </a:r>
            <a:r>
              <a:rPr lang="cs-CZ" sz="4000" dirty="0" err="1" smtClean="0"/>
              <a:t>Plasmalyte</a:t>
            </a:r>
            <a:r>
              <a:rPr lang="cs-CZ" sz="4000" dirty="0" smtClean="0"/>
              <a:t>)</a:t>
            </a:r>
            <a:endParaRPr lang="cs-CZ" sz="4000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8212660"/>
              </p:ext>
            </p:extLst>
          </p:nvPr>
        </p:nvGraphicFramePr>
        <p:xfrm>
          <a:off x="1261872" y="1652469"/>
          <a:ext cx="8742740" cy="37543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2969">
                  <a:extLst>
                    <a:ext uri="{9D8B030D-6E8A-4147-A177-3AD203B41FA5}">
                      <a16:colId xmlns:a16="http://schemas.microsoft.com/office/drawing/2014/main" val="3630575359"/>
                    </a:ext>
                  </a:extLst>
                </a:gridCol>
                <a:gridCol w="2977974">
                  <a:extLst>
                    <a:ext uri="{9D8B030D-6E8A-4147-A177-3AD203B41FA5}">
                      <a16:colId xmlns:a16="http://schemas.microsoft.com/office/drawing/2014/main" val="107252750"/>
                    </a:ext>
                  </a:extLst>
                </a:gridCol>
                <a:gridCol w="3161797">
                  <a:extLst>
                    <a:ext uri="{9D8B030D-6E8A-4147-A177-3AD203B41FA5}">
                      <a16:colId xmlns:a16="http://schemas.microsoft.com/office/drawing/2014/main" val="2977891790"/>
                    </a:ext>
                  </a:extLst>
                </a:gridCol>
              </a:tblGrid>
              <a:tr h="396430">
                <a:tc>
                  <a:txBody>
                    <a:bodyPr/>
                    <a:lstStyle/>
                    <a:p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ŠPATNĚ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SPRÁVNĚ</a:t>
                      </a:r>
                      <a:endParaRPr lang="cs-CZ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879702"/>
                  </a:ext>
                </a:extLst>
              </a:tr>
              <a:tr h="2425068">
                <a:tc>
                  <a:txBody>
                    <a:bodyPr/>
                    <a:lstStyle/>
                    <a:p>
                      <a:r>
                        <a:rPr lang="cs-CZ" sz="2000" b="0" dirty="0" smtClean="0"/>
                        <a:t>Kreatinin</a:t>
                      </a:r>
                      <a:r>
                        <a:rPr lang="cs-CZ" sz="2000" dirty="0" smtClean="0"/>
                        <a:t>    (µmol/l)</a:t>
                      </a:r>
                    </a:p>
                    <a:p>
                      <a:r>
                        <a:rPr lang="cs-CZ" sz="2000" dirty="0" smtClean="0"/>
                        <a:t>Na               (</a:t>
                      </a:r>
                      <a:r>
                        <a:rPr lang="cs-CZ" sz="2000" dirty="0" err="1" smtClean="0"/>
                        <a:t>mmol</a:t>
                      </a:r>
                      <a:r>
                        <a:rPr lang="cs-CZ" sz="2000" dirty="0" smtClean="0"/>
                        <a:t>/l)</a:t>
                      </a:r>
                    </a:p>
                    <a:p>
                      <a:r>
                        <a:rPr lang="cs-CZ" sz="2000" dirty="0" smtClean="0"/>
                        <a:t>K                 (</a:t>
                      </a:r>
                      <a:r>
                        <a:rPr lang="cs-CZ" sz="2000" dirty="0" err="1" smtClean="0"/>
                        <a:t>mmol</a:t>
                      </a:r>
                      <a:r>
                        <a:rPr lang="cs-CZ" sz="2000" dirty="0" smtClean="0"/>
                        <a:t>/l)</a:t>
                      </a:r>
                    </a:p>
                    <a:p>
                      <a:r>
                        <a:rPr lang="cs-CZ" sz="2000" dirty="0" smtClean="0"/>
                        <a:t>Cl                (</a:t>
                      </a:r>
                      <a:r>
                        <a:rPr lang="cs-CZ" sz="2000" dirty="0" err="1" smtClean="0"/>
                        <a:t>mmol</a:t>
                      </a:r>
                      <a:r>
                        <a:rPr lang="cs-CZ" sz="2000" dirty="0" smtClean="0"/>
                        <a:t>/l)</a:t>
                      </a:r>
                    </a:p>
                    <a:p>
                      <a:r>
                        <a:rPr lang="cs-CZ" sz="2000" dirty="0" smtClean="0"/>
                        <a:t>Cl </a:t>
                      </a:r>
                      <a:r>
                        <a:rPr lang="cs-CZ" sz="2000" dirty="0" err="1" smtClean="0"/>
                        <a:t>korig</a:t>
                      </a:r>
                      <a:r>
                        <a:rPr lang="cs-CZ" sz="2000" dirty="0" smtClean="0"/>
                        <a:t>.     (</a:t>
                      </a:r>
                      <a:r>
                        <a:rPr lang="cs-CZ" sz="2000" dirty="0" err="1" smtClean="0"/>
                        <a:t>mmol</a:t>
                      </a:r>
                      <a:r>
                        <a:rPr lang="cs-CZ" sz="2000" dirty="0" smtClean="0"/>
                        <a:t>/l)</a:t>
                      </a:r>
                      <a:br>
                        <a:rPr lang="cs-CZ" sz="2000" dirty="0" smtClean="0"/>
                      </a:br>
                      <a:r>
                        <a:rPr lang="cs-CZ" sz="2000" b="1" dirty="0" smtClean="0">
                          <a:solidFill>
                            <a:srgbClr val="FF0000"/>
                          </a:solidFill>
                        </a:rPr>
                        <a:t>Ca</a:t>
                      </a:r>
                      <a:r>
                        <a:rPr lang="cs-CZ" sz="2000" b="1" dirty="0" smtClean="0"/>
                        <a:t> </a:t>
                      </a:r>
                      <a:r>
                        <a:rPr lang="cs-CZ" sz="2000" dirty="0" smtClean="0"/>
                        <a:t>              (</a:t>
                      </a:r>
                      <a:r>
                        <a:rPr lang="cs-CZ" sz="2000" dirty="0" err="1" smtClean="0"/>
                        <a:t>mmol</a:t>
                      </a:r>
                      <a:r>
                        <a:rPr lang="cs-CZ" sz="2000" dirty="0" smtClean="0"/>
                        <a:t>/l)</a:t>
                      </a:r>
                    </a:p>
                    <a:p>
                      <a:r>
                        <a:rPr lang="cs-CZ" sz="2000" b="1" dirty="0" smtClean="0">
                          <a:solidFill>
                            <a:srgbClr val="FF0000"/>
                          </a:solidFill>
                        </a:rPr>
                        <a:t>P</a:t>
                      </a:r>
                      <a:r>
                        <a:rPr lang="cs-CZ" sz="20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cs-CZ" sz="2000" dirty="0" smtClean="0"/>
                        <a:t>                (</a:t>
                      </a:r>
                      <a:r>
                        <a:rPr lang="cs-CZ" sz="2000" dirty="0" err="1" smtClean="0"/>
                        <a:t>mmol</a:t>
                      </a:r>
                      <a:r>
                        <a:rPr lang="cs-CZ" sz="2000" dirty="0" smtClean="0"/>
                        <a:t>/l)</a:t>
                      </a:r>
                    </a:p>
                    <a:p>
                      <a:r>
                        <a:rPr lang="cs-CZ" sz="2000" dirty="0" smtClean="0"/>
                        <a:t>Mg              (</a:t>
                      </a:r>
                      <a:r>
                        <a:rPr lang="cs-CZ" sz="2000" dirty="0" err="1" smtClean="0"/>
                        <a:t>mmol</a:t>
                      </a:r>
                      <a:r>
                        <a:rPr lang="cs-CZ" sz="2000" dirty="0" smtClean="0"/>
                        <a:t>/l)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solidFill>
                            <a:schemeClr val="accent2"/>
                          </a:solidFill>
                        </a:rPr>
                        <a:t>46</a:t>
                      </a:r>
                    </a:p>
                    <a:p>
                      <a:pPr algn="ctr"/>
                      <a:r>
                        <a:rPr lang="cs-CZ" sz="2000" dirty="0" smtClean="0"/>
                        <a:t>139</a:t>
                      </a:r>
                    </a:p>
                    <a:p>
                      <a:pPr algn="ctr"/>
                      <a:r>
                        <a:rPr lang="cs-CZ" sz="2000" dirty="0" smtClean="0"/>
                        <a:t>4,5</a:t>
                      </a:r>
                    </a:p>
                    <a:p>
                      <a:pPr algn="ctr"/>
                      <a:r>
                        <a:rPr lang="cs-CZ" sz="2000" b="0" dirty="0" smtClean="0">
                          <a:solidFill>
                            <a:schemeClr val="tx1"/>
                          </a:solidFill>
                        </a:rPr>
                        <a:t>100</a:t>
                      </a:r>
                      <a:br>
                        <a:rPr lang="cs-CZ" sz="2000" b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cs-CZ" sz="2000" b="0" dirty="0" smtClean="0">
                          <a:solidFill>
                            <a:schemeClr val="tx1"/>
                          </a:solidFill>
                        </a:rPr>
                        <a:t>101</a:t>
                      </a:r>
                    </a:p>
                    <a:p>
                      <a:pPr algn="ctr"/>
                      <a:r>
                        <a:rPr lang="cs-CZ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1,4</a:t>
                      </a:r>
                    </a:p>
                    <a:p>
                      <a:pPr algn="ctr"/>
                      <a:r>
                        <a:rPr lang="cs-CZ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0,6</a:t>
                      </a:r>
                    </a:p>
                    <a:p>
                      <a:pPr algn="ctr"/>
                      <a:r>
                        <a:rPr lang="cs-CZ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solidFill>
                            <a:srgbClr val="00B0F0"/>
                          </a:solidFill>
                        </a:rPr>
                        <a:t>63</a:t>
                      </a:r>
                    </a:p>
                    <a:p>
                      <a:pPr algn="ctr"/>
                      <a:r>
                        <a:rPr lang="cs-CZ" sz="2000" dirty="0" smtClean="0"/>
                        <a:t>137</a:t>
                      </a:r>
                    </a:p>
                    <a:p>
                      <a:pPr algn="ctr"/>
                      <a:r>
                        <a:rPr lang="cs-CZ" sz="2000" dirty="0" smtClean="0"/>
                        <a:t>4,1</a:t>
                      </a:r>
                    </a:p>
                    <a:p>
                      <a:pPr algn="ctr"/>
                      <a:r>
                        <a:rPr lang="cs-CZ" sz="2000" dirty="0" smtClean="0"/>
                        <a:t>101</a:t>
                      </a:r>
                    </a:p>
                    <a:p>
                      <a:pPr algn="ctr"/>
                      <a:r>
                        <a:rPr lang="cs-CZ" sz="2000" b="0" dirty="0" smtClean="0">
                          <a:solidFill>
                            <a:schemeClr val="tx1"/>
                          </a:solidFill>
                        </a:rPr>
                        <a:t>103</a:t>
                      </a:r>
                    </a:p>
                    <a:p>
                      <a:pPr algn="ctr"/>
                      <a:r>
                        <a:rPr lang="cs-CZ" sz="2000" b="1" dirty="0" smtClean="0">
                          <a:solidFill>
                            <a:srgbClr val="00B050"/>
                          </a:solidFill>
                        </a:rPr>
                        <a:t>2,1</a:t>
                      </a:r>
                    </a:p>
                    <a:p>
                      <a:pPr algn="ctr"/>
                      <a:r>
                        <a:rPr lang="cs-CZ" sz="2000" b="1" dirty="0" smtClean="0">
                          <a:solidFill>
                            <a:srgbClr val="00B050"/>
                          </a:solidFill>
                        </a:rPr>
                        <a:t>1,0</a:t>
                      </a:r>
                    </a:p>
                    <a:p>
                      <a:pPr algn="ctr"/>
                      <a:r>
                        <a:rPr lang="cs-CZ" sz="2000" b="1" dirty="0" smtClean="0">
                          <a:solidFill>
                            <a:srgbClr val="00B050"/>
                          </a:solidFill>
                        </a:rPr>
                        <a:t>0,9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8699265"/>
                  </a:ext>
                </a:extLst>
              </a:tr>
              <a:tr h="828058">
                <a:tc>
                  <a:txBody>
                    <a:bodyPr/>
                    <a:lstStyle/>
                    <a:p>
                      <a:r>
                        <a:rPr lang="cs-CZ" sz="2000" b="1" dirty="0" err="1" smtClean="0">
                          <a:solidFill>
                            <a:srgbClr val="0070C0"/>
                          </a:solidFill>
                        </a:rPr>
                        <a:t>Celk</a:t>
                      </a:r>
                      <a:r>
                        <a:rPr lang="cs-CZ" sz="2000" b="1" dirty="0" smtClean="0">
                          <a:solidFill>
                            <a:srgbClr val="0070C0"/>
                          </a:solidFill>
                        </a:rPr>
                        <a:t>. </a:t>
                      </a:r>
                      <a:r>
                        <a:rPr lang="cs-CZ" sz="2000" b="1" dirty="0" err="1" smtClean="0">
                          <a:solidFill>
                            <a:srgbClr val="0070C0"/>
                          </a:solidFill>
                        </a:rPr>
                        <a:t>bílk</a:t>
                      </a:r>
                      <a:r>
                        <a:rPr lang="cs-CZ" sz="2000" b="1" dirty="0" smtClean="0">
                          <a:solidFill>
                            <a:srgbClr val="0070C0"/>
                          </a:solidFill>
                        </a:rPr>
                        <a:t>.  </a:t>
                      </a:r>
                      <a:r>
                        <a:rPr lang="cs-CZ" sz="2000" dirty="0" smtClean="0"/>
                        <a:t>(g/l)</a:t>
                      </a:r>
                    </a:p>
                    <a:p>
                      <a:r>
                        <a:rPr lang="cs-CZ" sz="2000" b="1" dirty="0" smtClean="0">
                          <a:solidFill>
                            <a:srgbClr val="0070C0"/>
                          </a:solidFill>
                        </a:rPr>
                        <a:t>Albumin</a:t>
                      </a:r>
                      <a:r>
                        <a:rPr lang="cs-CZ" sz="2000" dirty="0" smtClean="0">
                          <a:solidFill>
                            <a:srgbClr val="0070C0"/>
                          </a:solidFill>
                        </a:rPr>
                        <a:t>     </a:t>
                      </a:r>
                      <a:r>
                        <a:rPr lang="cs-CZ" sz="2000" dirty="0" smtClean="0"/>
                        <a:t>(g/l)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40,9</a:t>
                      </a:r>
                    </a:p>
                    <a:p>
                      <a:pPr algn="ctr"/>
                      <a:r>
                        <a:rPr lang="cs-CZ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27,1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solidFill>
                            <a:srgbClr val="00B0F0"/>
                          </a:solidFill>
                        </a:rPr>
                        <a:t>62,3</a:t>
                      </a:r>
                    </a:p>
                    <a:p>
                      <a:pPr algn="ctr"/>
                      <a:r>
                        <a:rPr lang="cs-CZ" sz="2000" b="1" dirty="0" smtClean="0">
                          <a:solidFill>
                            <a:srgbClr val="00B0F0"/>
                          </a:solidFill>
                        </a:rPr>
                        <a:t>41,8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8402169"/>
                  </a:ext>
                </a:extLst>
              </a:tr>
            </a:tbl>
          </a:graphicData>
        </a:graphic>
      </p:graphicFrame>
      <p:sp>
        <p:nvSpPr>
          <p:cNvPr id="3" name="TextovéPole 2"/>
          <p:cNvSpPr txBox="1"/>
          <p:nvPr/>
        </p:nvSpPr>
        <p:spPr>
          <a:xfrm>
            <a:off x="1187776" y="5694292"/>
            <a:ext cx="97667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Balancované krystaloidy</a:t>
            </a:r>
          </a:p>
          <a:p>
            <a:r>
              <a:rPr lang="cs-CZ" b="1" dirty="0" err="1">
                <a:solidFill>
                  <a:srgbClr val="00B050"/>
                </a:solidFill>
              </a:rPr>
              <a:t>Plasmalyte</a:t>
            </a:r>
            <a:r>
              <a:rPr lang="cs-CZ" dirty="0"/>
              <a:t> – Na 140 </a:t>
            </a:r>
            <a:r>
              <a:rPr lang="cs-CZ" dirty="0" err="1"/>
              <a:t>mmol</a:t>
            </a:r>
            <a:r>
              <a:rPr lang="cs-CZ" dirty="0"/>
              <a:t>/l, K 5 </a:t>
            </a:r>
            <a:r>
              <a:rPr lang="cs-CZ" dirty="0" err="1"/>
              <a:t>mmol</a:t>
            </a:r>
            <a:r>
              <a:rPr lang="cs-CZ" dirty="0"/>
              <a:t>/l, Cl 98 </a:t>
            </a:r>
            <a:r>
              <a:rPr lang="cs-CZ" dirty="0" err="1"/>
              <a:t>mmol</a:t>
            </a:r>
            <a:r>
              <a:rPr lang="cs-CZ" dirty="0"/>
              <a:t>/l, </a:t>
            </a:r>
            <a:r>
              <a:rPr lang="cs-CZ" dirty="0" smtClean="0"/>
              <a:t>Mg</a:t>
            </a:r>
            <a:r>
              <a:rPr lang="cs-CZ" baseline="30000" dirty="0" smtClean="0"/>
              <a:t>2+ </a:t>
            </a:r>
            <a:r>
              <a:rPr lang="cs-CZ" dirty="0"/>
              <a:t>1,5 </a:t>
            </a:r>
            <a:r>
              <a:rPr lang="cs-CZ" dirty="0" err="1"/>
              <a:t>mmol</a:t>
            </a:r>
            <a:r>
              <a:rPr lang="cs-CZ" dirty="0"/>
              <a:t>/l, acetát, </a:t>
            </a:r>
            <a:r>
              <a:rPr lang="cs-CZ" dirty="0" err="1"/>
              <a:t>glukonát</a:t>
            </a:r>
            <a:endParaRPr lang="cs-CZ" dirty="0"/>
          </a:p>
          <a:p>
            <a:r>
              <a:rPr lang="cs-CZ" b="1" dirty="0" err="1">
                <a:solidFill>
                  <a:srgbClr val="00B050"/>
                </a:solidFill>
              </a:rPr>
              <a:t>Isolyte</a:t>
            </a:r>
            <a:r>
              <a:rPr lang="cs-CZ" dirty="0"/>
              <a:t> – Na 137 </a:t>
            </a:r>
            <a:r>
              <a:rPr lang="cs-CZ" dirty="0" err="1"/>
              <a:t>mmol</a:t>
            </a:r>
            <a:r>
              <a:rPr lang="cs-CZ" dirty="0"/>
              <a:t>/l, K 4 </a:t>
            </a:r>
            <a:r>
              <a:rPr lang="cs-CZ" dirty="0" err="1"/>
              <a:t>mmol</a:t>
            </a:r>
            <a:r>
              <a:rPr lang="cs-CZ" dirty="0"/>
              <a:t>/l, Cl 110 </a:t>
            </a:r>
            <a:r>
              <a:rPr lang="cs-CZ" dirty="0" err="1"/>
              <a:t>mmol</a:t>
            </a:r>
            <a:r>
              <a:rPr lang="cs-CZ" dirty="0"/>
              <a:t>/l, </a:t>
            </a:r>
            <a:r>
              <a:rPr lang="cs-CZ" dirty="0" smtClean="0"/>
              <a:t>Mg</a:t>
            </a:r>
            <a:r>
              <a:rPr lang="cs-CZ" baseline="30000" dirty="0" smtClean="0"/>
              <a:t>2+ </a:t>
            </a:r>
            <a:r>
              <a:rPr lang="cs-CZ" dirty="0"/>
              <a:t>1,5 </a:t>
            </a:r>
            <a:r>
              <a:rPr lang="cs-CZ" dirty="0" err="1"/>
              <a:t>mmol</a:t>
            </a:r>
            <a:r>
              <a:rPr lang="cs-CZ" dirty="0"/>
              <a:t>/l, acetát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1081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94846" y="262393"/>
            <a:ext cx="9559666" cy="1428929"/>
          </a:xfrm>
        </p:spPr>
        <p:txBody>
          <a:bodyPr>
            <a:normAutofit/>
          </a:bodyPr>
          <a:lstStyle/>
          <a:p>
            <a:r>
              <a:rPr lang="cs-CZ" sz="4000" dirty="0" smtClean="0"/>
              <a:t>Vliv infúze (</a:t>
            </a:r>
            <a:r>
              <a:rPr lang="cs-CZ" sz="4000" dirty="0" err="1" smtClean="0"/>
              <a:t>Algifen</a:t>
            </a:r>
            <a:r>
              <a:rPr lang="cs-CZ" sz="4000" dirty="0" smtClean="0"/>
              <a:t> - </a:t>
            </a:r>
            <a:r>
              <a:rPr lang="cs-CZ" sz="4000" dirty="0" err="1" smtClean="0"/>
              <a:t>metamizol</a:t>
            </a:r>
            <a:r>
              <a:rPr lang="cs-CZ" sz="4000" dirty="0" smtClean="0"/>
              <a:t>)</a:t>
            </a:r>
            <a:endParaRPr lang="cs-CZ" sz="4000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9363281"/>
              </p:ext>
            </p:extLst>
          </p:nvPr>
        </p:nvGraphicFramePr>
        <p:xfrm>
          <a:off x="1394846" y="2254913"/>
          <a:ext cx="8594724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521">
                  <a:extLst>
                    <a:ext uri="{9D8B030D-6E8A-4147-A177-3AD203B41FA5}">
                      <a16:colId xmlns:a16="http://schemas.microsoft.com/office/drawing/2014/main" val="2323239266"/>
                    </a:ext>
                  </a:extLst>
                </a:gridCol>
                <a:gridCol w="2986295">
                  <a:extLst>
                    <a:ext uri="{9D8B030D-6E8A-4147-A177-3AD203B41FA5}">
                      <a16:colId xmlns:a16="http://schemas.microsoft.com/office/drawing/2014/main" val="1088494809"/>
                    </a:ext>
                  </a:extLst>
                </a:gridCol>
                <a:gridCol w="2864908">
                  <a:extLst>
                    <a:ext uri="{9D8B030D-6E8A-4147-A177-3AD203B41FA5}">
                      <a16:colId xmlns:a16="http://schemas.microsoft.com/office/drawing/2014/main" val="18924715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ŠPATNĚ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SPRÁVNĚ</a:t>
                      </a:r>
                      <a:endParaRPr lang="cs-CZ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2008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Interference při </a:t>
                      </a:r>
                      <a:r>
                        <a:rPr lang="cs-CZ" sz="2000" b="1" dirty="0" smtClean="0"/>
                        <a:t>TRINDEROVĚ</a:t>
                      </a:r>
                      <a:r>
                        <a:rPr lang="cs-CZ" sz="2000" dirty="0" smtClean="0"/>
                        <a:t> </a:t>
                      </a:r>
                      <a:br>
                        <a:rPr lang="cs-CZ" sz="2000" dirty="0" smtClean="0"/>
                      </a:br>
                      <a:r>
                        <a:rPr lang="cs-CZ" sz="2000" dirty="0" smtClean="0"/>
                        <a:t>reakci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Stanovení: </a:t>
                      </a:r>
                      <a:r>
                        <a:rPr lang="cs-CZ" sz="2000" b="1" dirty="0" smtClean="0"/>
                        <a:t>kreatinin </a:t>
                      </a:r>
                      <a:r>
                        <a:rPr lang="cs-CZ" sz="2000" b="0" dirty="0" smtClean="0"/>
                        <a:t>(enzymaticky), </a:t>
                      </a:r>
                      <a:r>
                        <a:rPr lang="cs-CZ" sz="2000" b="1" dirty="0" smtClean="0"/>
                        <a:t>KM, laktát, cholesterol (HDL, LDL), TG, </a:t>
                      </a:r>
                      <a:r>
                        <a:rPr lang="cs-CZ" sz="2000" b="1" dirty="0" err="1" smtClean="0"/>
                        <a:t>glu</a:t>
                      </a:r>
                      <a:r>
                        <a:rPr lang="cs-CZ" sz="2000" b="1" dirty="0" smtClean="0"/>
                        <a:t>?</a:t>
                      </a:r>
                      <a:endParaRPr lang="cs-CZ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79583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000" b="1" dirty="0" smtClean="0">
                          <a:solidFill>
                            <a:srgbClr val="FF0000"/>
                          </a:solidFill>
                        </a:rPr>
                        <a:t>Kreatinin</a:t>
                      </a:r>
                      <a:r>
                        <a:rPr lang="cs-CZ" sz="20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cs-CZ" sz="2000" dirty="0" smtClean="0"/>
                        <a:t>  (µmol/l)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solidFill>
                            <a:schemeClr val="accent2"/>
                          </a:solidFill>
                        </a:rPr>
                        <a:t>14</a:t>
                      </a:r>
                      <a:endParaRPr lang="cs-CZ" sz="2000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solidFill>
                            <a:srgbClr val="00B050"/>
                          </a:solidFill>
                        </a:rPr>
                        <a:t>84</a:t>
                      </a:r>
                      <a:endParaRPr lang="cs-CZ" sz="20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1543868"/>
                  </a:ext>
                </a:extLst>
              </a:tr>
            </a:tbl>
          </a:graphicData>
        </a:graphic>
      </p:graphicFrame>
      <p:sp>
        <p:nvSpPr>
          <p:cNvPr id="3" name="TextovéPole 2"/>
          <p:cNvSpPr txBox="1"/>
          <p:nvPr/>
        </p:nvSpPr>
        <p:spPr>
          <a:xfrm>
            <a:off x="1260813" y="5037888"/>
            <a:ext cx="886278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Léky </a:t>
            </a:r>
            <a:r>
              <a:rPr lang="cs-CZ" b="1" dirty="0"/>
              <a:t>způsobující interferenci: </a:t>
            </a:r>
            <a:r>
              <a:rPr lang="cs-CZ" b="1" dirty="0" err="1" smtClean="0">
                <a:solidFill>
                  <a:srgbClr val="FF6600"/>
                </a:solidFill>
              </a:rPr>
              <a:t>metamizol</a:t>
            </a:r>
            <a:r>
              <a:rPr lang="cs-CZ" b="1" dirty="0" smtClean="0">
                <a:solidFill>
                  <a:srgbClr val="FF6600"/>
                </a:solidFill>
              </a:rPr>
              <a:t> (</a:t>
            </a:r>
            <a:r>
              <a:rPr lang="cs-CZ" b="1" dirty="0" err="1" smtClean="0">
                <a:solidFill>
                  <a:srgbClr val="FF6600"/>
                </a:solidFill>
              </a:rPr>
              <a:t>Algifen</a:t>
            </a:r>
            <a:r>
              <a:rPr lang="cs-CZ" b="1" dirty="0" smtClean="0">
                <a:solidFill>
                  <a:srgbClr val="FF6600"/>
                </a:solidFill>
              </a:rPr>
              <a:t>), </a:t>
            </a:r>
            <a:r>
              <a:rPr lang="cs-CZ" b="1" dirty="0" err="1" smtClean="0">
                <a:solidFill>
                  <a:srgbClr val="FF6600"/>
                </a:solidFill>
              </a:rPr>
              <a:t>etamsylát</a:t>
            </a:r>
            <a:r>
              <a:rPr lang="cs-CZ" b="1" dirty="0" smtClean="0">
                <a:solidFill>
                  <a:srgbClr val="FF6600"/>
                </a:solidFill>
              </a:rPr>
              <a:t> </a:t>
            </a:r>
            <a:r>
              <a:rPr lang="cs-CZ" b="1" dirty="0">
                <a:solidFill>
                  <a:srgbClr val="FF6600"/>
                </a:solidFill>
              </a:rPr>
              <a:t>(</a:t>
            </a:r>
            <a:r>
              <a:rPr lang="cs-CZ" b="1" dirty="0" err="1">
                <a:solidFill>
                  <a:srgbClr val="FF6600"/>
                </a:solidFill>
              </a:rPr>
              <a:t>Dicynone</a:t>
            </a:r>
            <a:r>
              <a:rPr lang="cs-CZ" b="1" dirty="0">
                <a:solidFill>
                  <a:srgbClr val="FF6600"/>
                </a:solidFill>
              </a:rPr>
              <a:t>),</a:t>
            </a:r>
            <a:r>
              <a:rPr lang="cs-CZ" b="1" dirty="0">
                <a:solidFill>
                  <a:srgbClr val="7030A0"/>
                </a:solidFill>
              </a:rPr>
              <a:t> N-</a:t>
            </a:r>
            <a:r>
              <a:rPr lang="cs-CZ" b="1" dirty="0" err="1">
                <a:solidFill>
                  <a:srgbClr val="7030A0"/>
                </a:solidFill>
              </a:rPr>
              <a:t>acetylcystein</a:t>
            </a:r>
            <a:r>
              <a:rPr lang="cs-CZ" b="1" dirty="0">
                <a:solidFill>
                  <a:srgbClr val="7030A0"/>
                </a:solidFill>
              </a:rPr>
              <a:t> (ACC), </a:t>
            </a:r>
            <a:r>
              <a:rPr lang="cs-CZ" b="1" dirty="0" err="1">
                <a:solidFill>
                  <a:srgbClr val="7030A0"/>
                </a:solidFill>
              </a:rPr>
              <a:t>dobesylát</a:t>
            </a:r>
            <a:r>
              <a:rPr lang="cs-CZ" b="1" dirty="0">
                <a:solidFill>
                  <a:srgbClr val="7030A0"/>
                </a:solidFill>
              </a:rPr>
              <a:t> (</a:t>
            </a:r>
            <a:r>
              <a:rPr lang="cs-CZ" b="1" dirty="0" err="1">
                <a:solidFill>
                  <a:srgbClr val="7030A0"/>
                </a:solidFill>
              </a:rPr>
              <a:t>Doxium</a:t>
            </a:r>
            <a:r>
              <a:rPr lang="cs-CZ" b="1" dirty="0">
                <a:solidFill>
                  <a:srgbClr val="7030A0"/>
                </a:solidFill>
              </a:rPr>
              <a:t>), katecholaminy, vysoké dávky </a:t>
            </a:r>
            <a:r>
              <a:rPr lang="cs-CZ" b="1" dirty="0" err="1">
                <a:solidFill>
                  <a:srgbClr val="7030A0"/>
                </a:solidFill>
              </a:rPr>
              <a:t>kys</a:t>
            </a:r>
            <a:r>
              <a:rPr lang="cs-CZ" b="1" dirty="0">
                <a:solidFill>
                  <a:srgbClr val="7030A0"/>
                </a:solidFill>
              </a:rPr>
              <a:t>. askorbové… </a:t>
            </a:r>
            <a:br>
              <a:rPr lang="cs-CZ" b="1" dirty="0">
                <a:solidFill>
                  <a:srgbClr val="7030A0"/>
                </a:solidFill>
              </a:rPr>
            </a:b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875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61702" y="262393"/>
            <a:ext cx="10123715" cy="812263"/>
          </a:xfrm>
        </p:spPr>
        <p:txBody>
          <a:bodyPr/>
          <a:lstStyle/>
          <a:p>
            <a:r>
              <a:rPr lang="cs-CZ" sz="4000" dirty="0" smtClean="0"/>
              <a:t>   LIS </a:t>
            </a:r>
            <a:r>
              <a:rPr lang="cs-CZ" sz="4000" dirty="0"/>
              <a:t>– kontrola výsledků v </a:t>
            </a:r>
            <a:r>
              <a:rPr lang="cs-CZ" sz="4000" dirty="0" smtClean="0"/>
              <a:t>laboratoři</a:t>
            </a: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4490519" y="5495453"/>
            <a:ext cx="688063" cy="12674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4995547" y="6190180"/>
            <a:ext cx="1629624" cy="1391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2036190" y="3393650"/>
            <a:ext cx="970961" cy="1791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9" name="Obrázek 8"/>
          <p:cNvPicPr/>
          <p:nvPr/>
        </p:nvPicPr>
        <p:blipFill>
          <a:blip r:embed="rId2"/>
          <a:stretch>
            <a:fillRect/>
          </a:stretch>
        </p:blipFill>
        <p:spPr>
          <a:xfrm>
            <a:off x="901284" y="1425769"/>
            <a:ext cx="9818149" cy="468189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Obdélník 5"/>
          <p:cNvSpPr/>
          <p:nvPr/>
        </p:nvSpPr>
        <p:spPr>
          <a:xfrm flipV="1">
            <a:off x="2036190" y="3856381"/>
            <a:ext cx="1051567" cy="14577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791852" y="5137235"/>
            <a:ext cx="9893565" cy="62217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1867460" y="3543532"/>
            <a:ext cx="1055803" cy="1403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/>
          <p:cNvSpPr/>
          <p:nvPr/>
        </p:nvSpPr>
        <p:spPr>
          <a:xfrm>
            <a:off x="867267" y="3667026"/>
            <a:ext cx="1528095" cy="199379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54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61872" y="441687"/>
            <a:ext cx="9824050" cy="1428929"/>
          </a:xfrm>
        </p:spPr>
        <p:txBody>
          <a:bodyPr>
            <a:normAutofit/>
          </a:bodyPr>
          <a:lstStyle/>
          <a:p>
            <a:r>
              <a:rPr lang="cs-CZ" sz="4000" dirty="0" smtClean="0"/>
              <a:t>Transport &gt; 10 h, plná krev </a:t>
            </a:r>
            <a:br>
              <a:rPr lang="cs-CZ" sz="4000" dirty="0" smtClean="0"/>
            </a:br>
            <a:r>
              <a:rPr lang="cs-CZ" sz="4000" dirty="0" smtClean="0"/>
              <a:t>v lednici, odběr po noční směně</a:t>
            </a:r>
            <a:endParaRPr lang="cs-CZ" sz="4000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3796977"/>
              </p:ext>
            </p:extLst>
          </p:nvPr>
        </p:nvGraphicFramePr>
        <p:xfrm>
          <a:off x="1261872" y="2281835"/>
          <a:ext cx="8594724" cy="28037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4908">
                  <a:extLst>
                    <a:ext uri="{9D8B030D-6E8A-4147-A177-3AD203B41FA5}">
                      <a16:colId xmlns:a16="http://schemas.microsoft.com/office/drawing/2014/main" val="325770627"/>
                    </a:ext>
                  </a:extLst>
                </a:gridCol>
                <a:gridCol w="2864908">
                  <a:extLst>
                    <a:ext uri="{9D8B030D-6E8A-4147-A177-3AD203B41FA5}">
                      <a16:colId xmlns:a16="http://schemas.microsoft.com/office/drawing/2014/main" val="997500255"/>
                    </a:ext>
                  </a:extLst>
                </a:gridCol>
                <a:gridCol w="2864908">
                  <a:extLst>
                    <a:ext uri="{9D8B030D-6E8A-4147-A177-3AD203B41FA5}">
                      <a16:colId xmlns:a16="http://schemas.microsoft.com/office/drawing/2014/main" val="54017602"/>
                    </a:ext>
                  </a:extLst>
                </a:gridCol>
              </a:tblGrid>
              <a:tr h="426342">
                <a:tc>
                  <a:txBody>
                    <a:bodyPr/>
                    <a:lstStyle/>
                    <a:p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ŠPATNĚ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SPRÁVNĚ</a:t>
                      </a:r>
                      <a:endParaRPr lang="cs-CZ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0059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000" b="1" dirty="0" smtClean="0">
                          <a:solidFill>
                            <a:srgbClr val="FF0000"/>
                          </a:solidFill>
                        </a:rPr>
                        <a:t>K</a:t>
                      </a:r>
                      <a:r>
                        <a:rPr lang="cs-CZ" sz="20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cs-CZ" sz="2000" dirty="0" smtClean="0"/>
                        <a:t>                (</a:t>
                      </a:r>
                      <a:r>
                        <a:rPr lang="cs-CZ" sz="2000" dirty="0" err="1" smtClean="0"/>
                        <a:t>mmol</a:t>
                      </a:r>
                      <a:r>
                        <a:rPr lang="cs-CZ" sz="2000" dirty="0" smtClean="0"/>
                        <a:t>/l)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solidFill>
                            <a:srgbClr val="FF0000"/>
                          </a:solidFill>
                        </a:rPr>
                        <a:t>8,2</a:t>
                      </a:r>
                      <a:endParaRPr lang="cs-CZ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solidFill>
                            <a:srgbClr val="00B050"/>
                          </a:solidFill>
                        </a:rPr>
                        <a:t>3,9</a:t>
                      </a:r>
                      <a:endParaRPr lang="cs-CZ" sz="20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83298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000" b="1" dirty="0" smtClean="0">
                          <a:solidFill>
                            <a:srgbClr val="FF0000"/>
                          </a:solidFill>
                        </a:rPr>
                        <a:t>Glukóza </a:t>
                      </a:r>
                      <a:r>
                        <a:rPr lang="cs-CZ" sz="2000" dirty="0" smtClean="0"/>
                        <a:t>    (</a:t>
                      </a:r>
                      <a:r>
                        <a:rPr lang="cs-CZ" sz="2000" dirty="0" err="1" smtClean="0"/>
                        <a:t>mmol</a:t>
                      </a:r>
                      <a:r>
                        <a:rPr lang="cs-CZ" sz="2000" dirty="0" smtClean="0"/>
                        <a:t>/l)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solidFill>
                            <a:srgbClr val="FF0000"/>
                          </a:solidFill>
                        </a:rPr>
                        <a:t>3,1</a:t>
                      </a:r>
                      <a:endParaRPr lang="cs-CZ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solidFill>
                            <a:srgbClr val="FF6600"/>
                          </a:solidFill>
                        </a:rPr>
                        <a:t>6,3</a:t>
                      </a:r>
                      <a:endParaRPr lang="cs-CZ" sz="2000" b="1" dirty="0">
                        <a:solidFill>
                          <a:srgbClr val="FF66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47318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Cholesterol (</a:t>
                      </a:r>
                      <a:r>
                        <a:rPr lang="cs-CZ" sz="2000" dirty="0" err="1" smtClean="0"/>
                        <a:t>mmol</a:t>
                      </a:r>
                      <a:r>
                        <a:rPr lang="cs-CZ" sz="2000" dirty="0" smtClean="0"/>
                        <a:t>/l)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solidFill>
                            <a:schemeClr val="accent2"/>
                          </a:solidFill>
                        </a:rPr>
                        <a:t>6,2</a:t>
                      </a:r>
                      <a:endParaRPr lang="cs-CZ" sz="2000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solidFill>
                            <a:srgbClr val="00B050"/>
                          </a:solidFill>
                        </a:rPr>
                        <a:t>5,8</a:t>
                      </a:r>
                      <a:endParaRPr lang="cs-CZ" sz="20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41175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HDL            (</a:t>
                      </a:r>
                      <a:r>
                        <a:rPr lang="cs-CZ" sz="2000" dirty="0" err="1" smtClean="0"/>
                        <a:t>mmol</a:t>
                      </a:r>
                      <a:r>
                        <a:rPr lang="cs-CZ" sz="2000" dirty="0" smtClean="0"/>
                        <a:t>/l)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solidFill>
                            <a:schemeClr val="accent2"/>
                          </a:solidFill>
                        </a:rPr>
                        <a:t>1,9</a:t>
                      </a:r>
                      <a:endParaRPr lang="cs-CZ" sz="2000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solidFill>
                            <a:srgbClr val="00B050"/>
                          </a:solidFill>
                        </a:rPr>
                        <a:t>2,1</a:t>
                      </a:r>
                      <a:endParaRPr lang="cs-CZ" sz="20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00663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LDL             (</a:t>
                      </a:r>
                      <a:r>
                        <a:rPr lang="cs-CZ" sz="2000" dirty="0" err="1" smtClean="0"/>
                        <a:t>mmol</a:t>
                      </a:r>
                      <a:r>
                        <a:rPr lang="cs-CZ" sz="2000" dirty="0" smtClean="0"/>
                        <a:t>/l)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solidFill>
                            <a:schemeClr val="accent2"/>
                          </a:solidFill>
                        </a:rPr>
                        <a:t>3,7</a:t>
                      </a:r>
                      <a:endParaRPr lang="cs-CZ" sz="2000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solidFill>
                            <a:srgbClr val="00B050"/>
                          </a:solidFill>
                        </a:rPr>
                        <a:t>3,0</a:t>
                      </a:r>
                      <a:endParaRPr lang="cs-CZ" sz="20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13475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TG               (</a:t>
                      </a:r>
                      <a:r>
                        <a:rPr lang="cs-CZ" sz="2000" dirty="0" err="1" smtClean="0"/>
                        <a:t>mmol</a:t>
                      </a:r>
                      <a:r>
                        <a:rPr lang="cs-CZ" sz="2000" dirty="0" smtClean="0"/>
                        <a:t>/l)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solidFill>
                            <a:schemeClr val="accent2"/>
                          </a:solidFill>
                        </a:rPr>
                        <a:t>2,2</a:t>
                      </a:r>
                      <a:endParaRPr lang="cs-CZ" sz="2000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solidFill>
                            <a:srgbClr val="00B050"/>
                          </a:solidFill>
                        </a:rPr>
                        <a:t>1,2</a:t>
                      </a:r>
                      <a:endParaRPr lang="cs-CZ" sz="20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6239635"/>
                  </a:ext>
                </a:extLst>
              </a:tr>
            </a:tbl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1261872" y="5496836"/>
            <a:ext cx="85947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 smtClean="0"/>
              <a:t>Nedodrženo 12 </a:t>
            </a:r>
            <a:r>
              <a:rPr lang="cs-CZ" altLang="cs-CZ" dirty="0"/>
              <a:t>h lačnění a noční klidový režim před odběrem </a:t>
            </a:r>
            <a:r>
              <a:rPr lang="cs-CZ" altLang="cs-CZ" dirty="0" err="1" smtClean="0"/>
              <a:t>lipidogramu</a:t>
            </a:r>
            <a:r>
              <a:rPr lang="cs-CZ" altLang="cs-CZ" dirty="0" smtClean="0"/>
              <a:t>, glykémie. </a:t>
            </a:r>
            <a:r>
              <a:rPr lang="cs-CZ" altLang="cs-CZ" dirty="0" err="1" smtClean="0"/>
              <a:t>Pseudohyperkalémie</a:t>
            </a:r>
            <a:r>
              <a:rPr lang="cs-CZ" altLang="cs-CZ" dirty="0" smtClean="0"/>
              <a:t>, </a:t>
            </a:r>
            <a:r>
              <a:rPr lang="cs-CZ" altLang="cs-CZ" dirty="0" err="1" smtClean="0"/>
              <a:t>pseudohypoglykémie</a:t>
            </a:r>
            <a:r>
              <a:rPr lang="cs-CZ" altLang="cs-CZ" dirty="0" smtClean="0"/>
              <a:t> vlivem dlouhého skladování plné krve v lednici.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1350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8730" y="555810"/>
            <a:ext cx="10171522" cy="905345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Špatný odběr ABR – sraženo, vzduch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745" y="2052917"/>
            <a:ext cx="580178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13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4899" y="262394"/>
            <a:ext cx="9859613" cy="1019651"/>
          </a:xfrm>
        </p:spPr>
        <p:txBody>
          <a:bodyPr>
            <a:normAutofit fontScale="90000"/>
          </a:bodyPr>
          <a:lstStyle/>
          <a:p>
            <a:r>
              <a:rPr lang="cs-CZ" sz="4000" dirty="0" smtClean="0"/>
              <a:t>Rozložení chyb laboratorních výsledků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4899" y="1538197"/>
            <a:ext cx="8595360" cy="4351337"/>
          </a:xfrm>
        </p:spPr>
        <p:txBody>
          <a:bodyPr/>
          <a:lstStyle/>
          <a:p>
            <a:endParaRPr lang="cs-CZ" dirty="0"/>
          </a:p>
        </p:txBody>
      </p:sp>
      <p:graphicFrame>
        <p:nvGraphicFramePr>
          <p:cNvPr id="4" name="Object 6"/>
          <p:cNvGraphicFramePr>
            <a:graphicFrameLocks noChangeAspect="1"/>
          </p:cNvGraphicFramePr>
          <p:nvPr>
            <p:extLst/>
          </p:nvPr>
        </p:nvGraphicFramePr>
        <p:xfrm>
          <a:off x="1626235" y="1683498"/>
          <a:ext cx="7532688" cy="40607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2" name="Graf" r:id="rId3" imgW="8229552" imgH="4495832" progId="MSGraph.Chart.8">
                  <p:embed followColorScheme="full"/>
                </p:oleObj>
              </mc:Choice>
              <mc:Fallback>
                <p:oleObj name="Graf" r:id="rId3" imgW="8229552" imgH="4495832" progId="MSGraph.Chart.8">
                  <p:embed followColorScheme="full"/>
                  <p:pic>
                    <p:nvPicPr>
                      <p:cNvPr id="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6235" y="1683498"/>
                        <a:ext cx="7532688" cy="40607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1199402" y="1683498"/>
            <a:ext cx="8386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25 % </a:t>
            </a:r>
            <a:r>
              <a:rPr lang="cs-CZ" b="1" dirty="0" err="1" smtClean="0">
                <a:solidFill>
                  <a:schemeClr val="accent1">
                    <a:lumMod val="75000"/>
                  </a:schemeClr>
                </a:solidFill>
              </a:rPr>
              <a:t>preanalytických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 chyb ovlivní pacienta (dg., léčba)</a:t>
            </a:r>
            <a:endParaRPr lang="cs-CZ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01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89166" y="262394"/>
            <a:ext cx="9465345" cy="1132774"/>
          </a:xfrm>
        </p:spPr>
        <p:txBody>
          <a:bodyPr>
            <a:normAutofit/>
          </a:bodyPr>
          <a:lstStyle/>
          <a:p>
            <a:r>
              <a:rPr lang="cs-CZ" sz="4000" dirty="0" smtClean="0"/>
              <a:t>Vliv teploty (T)</a:t>
            </a:r>
            <a:endParaRPr lang="cs-CZ" sz="4000" dirty="0"/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2364284"/>
              </p:ext>
            </p:extLst>
          </p:nvPr>
        </p:nvGraphicFramePr>
        <p:xfrm>
          <a:off x="1489167" y="1907176"/>
          <a:ext cx="8307978" cy="42846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9326">
                  <a:extLst>
                    <a:ext uri="{9D8B030D-6E8A-4147-A177-3AD203B41FA5}">
                      <a16:colId xmlns:a16="http://schemas.microsoft.com/office/drawing/2014/main" val="53487681"/>
                    </a:ext>
                  </a:extLst>
                </a:gridCol>
                <a:gridCol w="2769326">
                  <a:extLst>
                    <a:ext uri="{9D8B030D-6E8A-4147-A177-3AD203B41FA5}">
                      <a16:colId xmlns:a16="http://schemas.microsoft.com/office/drawing/2014/main" val="1441926889"/>
                    </a:ext>
                  </a:extLst>
                </a:gridCol>
                <a:gridCol w="2769326">
                  <a:extLst>
                    <a:ext uri="{9D8B030D-6E8A-4147-A177-3AD203B41FA5}">
                      <a16:colId xmlns:a16="http://schemas.microsoft.com/office/drawing/2014/main" val="30729183"/>
                    </a:ext>
                  </a:extLst>
                </a:gridCol>
              </a:tblGrid>
              <a:tr h="411332">
                <a:tc>
                  <a:txBody>
                    <a:bodyPr/>
                    <a:lstStyle/>
                    <a:p>
                      <a:endParaRPr lang="cs-CZ" sz="1600" dirty="0"/>
                    </a:p>
                  </a:txBody>
                  <a:tcPr marL="72726" marR="72726" marT="36363" marB="363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latin typeface="+mn-lt"/>
                        </a:rPr>
                        <a:t>ŠPATNĚ</a:t>
                      </a:r>
                      <a:endParaRPr lang="cs-CZ" sz="1600" dirty="0">
                        <a:latin typeface="+mn-lt"/>
                      </a:endParaRPr>
                    </a:p>
                  </a:txBody>
                  <a:tcPr marL="72726" marR="72726" marT="36363" marB="363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latin typeface="+mn-lt"/>
                        </a:rPr>
                        <a:t>SPRÁVNĚ</a:t>
                      </a:r>
                      <a:endParaRPr lang="cs-CZ" sz="1600" dirty="0">
                        <a:latin typeface="+mn-lt"/>
                      </a:endParaRPr>
                    </a:p>
                  </a:txBody>
                  <a:tcPr marL="72726" marR="72726" marT="36363" marB="36363"/>
                </a:tc>
                <a:extLst>
                  <a:ext uri="{0D108BD9-81ED-4DB2-BD59-A6C34878D82A}">
                    <a16:rowId xmlns:a16="http://schemas.microsoft.com/office/drawing/2014/main" val="899478750"/>
                  </a:ext>
                </a:extLst>
              </a:tr>
              <a:tr h="72961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>
                          <a:latin typeface="+mn-lt"/>
                        </a:rPr>
                        <a:t>Typ krve – </a:t>
                      </a:r>
                      <a:r>
                        <a:rPr lang="cs-CZ" sz="1600" b="1" dirty="0" smtClean="0">
                          <a:solidFill>
                            <a:srgbClr val="00B050"/>
                          </a:solidFill>
                          <a:latin typeface="+mn-lt"/>
                        </a:rPr>
                        <a:t>venózní</a:t>
                      </a:r>
                      <a:r>
                        <a:rPr lang="cs-CZ" sz="1600" baseline="0" dirty="0" smtClean="0">
                          <a:latin typeface="+mn-lt"/>
                        </a:rPr>
                        <a:t/>
                      </a:r>
                      <a:br>
                        <a:rPr lang="cs-CZ" sz="1600" baseline="0" dirty="0" smtClean="0">
                          <a:latin typeface="+mn-lt"/>
                        </a:rPr>
                      </a:br>
                      <a:r>
                        <a:rPr lang="cs-CZ" sz="1600" baseline="0" dirty="0" smtClean="0">
                          <a:latin typeface="+mn-lt"/>
                        </a:rPr>
                        <a:t>FiO</a:t>
                      </a:r>
                      <a:r>
                        <a:rPr lang="cs-CZ" sz="1600" baseline="-25000" dirty="0" smtClean="0">
                          <a:latin typeface="+mn-lt"/>
                        </a:rPr>
                        <a:t>2</a:t>
                      </a:r>
                      <a:endParaRPr lang="cs-CZ" sz="1600" baseline="0" dirty="0" smtClean="0">
                        <a:latin typeface="+mn-lt"/>
                      </a:endParaRPr>
                    </a:p>
                  </a:txBody>
                  <a:tcPr marL="72726" marR="72726" marT="36363" marB="363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/>
                      </a:r>
                      <a:br>
                        <a:rPr lang="cs-CZ" sz="1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</a:br>
                      <a:r>
                        <a:rPr lang="cs-CZ" sz="1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0,36</a:t>
                      </a:r>
                      <a:endParaRPr lang="cs-CZ" sz="16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72726" marR="72726" marT="36363" marB="36363"/>
                </a:tc>
                <a:tc>
                  <a:txBody>
                    <a:bodyPr/>
                    <a:lstStyle/>
                    <a:p>
                      <a:pPr algn="ctr"/>
                      <a:endParaRPr lang="cs-CZ" sz="1600" dirty="0" smtClean="0">
                        <a:latin typeface="+mn-lt"/>
                      </a:endParaRPr>
                    </a:p>
                    <a:p>
                      <a:pPr algn="ctr"/>
                      <a:r>
                        <a:rPr lang="cs-CZ" sz="1600" b="1" dirty="0" smtClean="0">
                          <a:solidFill>
                            <a:srgbClr val="00B050"/>
                          </a:solidFill>
                          <a:latin typeface="+mn-lt"/>
                        </a:rPr>
                        <a:t>0,21</a:t>
                      </a:r>
                      <a:endParaRPr lang="cs-CZ" sz="1600" b="1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72726" marR="72726" marT="36363" marB="36363"/>
                </a:tc>
                <a:extLst>
                  <a:ext uri="{0D108BD9-81ED-4DB2-BD59-A6C34878D82A}">
                    <a16:rowId xmlns:a16="http://schemas.microsoft.com/office/drawing/2014/main" val="1007663652"/>
                  </a:ext>
                </a:extLst>
              </a:tr>
              <a:tr h="72961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T                   </a:t>
                      </a:r>
                      <a:r>
                        <a:rPr lang="cs-CZ" sz="16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(</a:t>
                      </a:r>
                      <a:r>
                        <a:rPr lang="cs-CZ" sz="1600" baseline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̊C)</a:t>
                      </a:r>
                      <a:endParaRPr lang="cs-CZ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726" marR="72726" marT="36363" marB="36363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 smtClean="0">
                          <a:solidFill>
                            <a:schemeClr val="accent2"/>
                          </a:solidFill>
                          <a:latin typeface="+mn-lt"/>
                        </a:rPr>
                        <a:t>21.0</a:t>
                      </a:r>
                      <a:br>
                        <a:rPr lang="cs-CZ" sz="1600" b="1" dirty="0" smtClean="0">
                          <a:solidFill>
                            <a:schemeClr val="accent2"/>
                          </a:solidFill>
                          <a:latin typeface="+mn-lt"/>
                        </a:rPr>
                      </a:br>
                      <a:r>
                        <a:rPr lang="cs-CZ" b="1" dirty="0" smtClean="0">
                          <a:solidFill>
                            <a:srgbClr val="00B0F0"/>
                          </a:solidFill>
                        </a:rPr>
                        <a:t>(záměna T/FiO</a:t>
                      </a:r>
                      <a:r>
                        <a:rPr lang="cs-CZ" b="1" baseline="-25000" dirty="0" smtClean="0">
                          <a:solidFill>
                            <a:srgbClr val="00B0F0"/>
                          </a:solidFill>
                        </a:rPr>
                        <a:t>2</a:t>
                      </a:r>
                      <a:r>
                        <a:rPr lang="cs-CZ" b="1" dirty="0" smtClean="0">
                          <a:solidFill>
                            <a:srgbClr val="00B0F0"/>
                          </a:solidFill>
                        </a:rPr>
                        <a:t>)</a:t>
                      </a:r>
                      <a:endParaRPr lang="cs-CZ" sz="1600" b="1" dirty="0">
                        <a:solidFill>
                          <a:srgbClr val="00B0F0"/>
                        </a:solidFill>
                        <a:latin typeface="+mn-lt"/>
                      </a:endParaRPr>
                    </a:p>
                  </a:txBody>
                  <a:tcPr marL="72726" marR="72726" marT="36363" marB="36363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 smtClean="0">
                          <a:solidFill>
                            <a:srgbClr val="00B050"/>
                          </a:solidFill>
                          <a:latin typeface="+mn-lt"/>
                        </a:rPr>
                        <a:t>36,0</a:t>
                      </a:r>
                      <a:endParaRPr lang="cs-CZ" sz="1600" b="1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72726" marR="72726" marT="36363" marB="36363"/>
                </a:tc>
                <a:extLst>
                  <a:ext uri="{0D108BD9-81ED-4DB2-BD59-A6C34878D82A}">
                    <a16:rowId xmlns:a16="http://schemas.microsoft.com/office/drawing/2014/main" val="3319328497"/>
                  </a:ext>
                </a:extLst>
              </a:tr>
              <a:tr h="4113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err="1" smtClean="0">
                          <a:latin typeface="+mn-lt"/>
                        </a:rPr>
                        <a:t>Hb</a:t>
                      </a:r>
                      <a:r>
                        <a:rPr lang="cs-CZ" sz="1600" dirty="0" smtClean="0">
                          <a:latin typeface="+mn-lt"/>
                        </a:rPr>
                        <a:t>                 (g/l)</a:t>
                      </a:r>
                      <a:endParaRPr lang="cs-CZ" sz="1600" dirty="0">
                        <a:latin typeface="+mn-lt"/>
                      </a:endParaRPr>
                    </a:p>
                  </a:txBody>
                  <a:tcPr marL="72726" marR="72726" marT="36363" marB="363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latin typeface="+mn-lt"/>
                        </a:rPr>
                        <a:t>107</a:t>
                      </a:r>
                      <a:endParaRPr lang="cs-CZ" sz="1600" dirty="0">
                        <a:latin typeface="+mn-lt"/>
                      </a:endParaRPr>
                    </a:p>
                  </a:txBody>
                  <a:tcPr marL="72726" marR="72726" marT="36363" marB="363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latin typeface="+mn-lt"/>
                        </a:rPr>
                        <a:t>107</a:t>
                      </a:r>
                      <a:endParaRPr lang="cs-CZ" sz="1600" dirty="0">
                        <a:latin typeface="+mn-lt"/>
                      </a:endParaRPr>
                    </a:p>
                  </a:txBody>
                  <a:tcPr marL="72726" marR="72726" marT="36363" marB="36363"/>
                </a:tc>
                <a:extLst>
                  <a:ext uri="{0D108BD9-81ED-4DB2-BD59-A6C34878D82A}">
                    <a16:rowId xmlns:a16="http://schemas.microsoft.com/office/drawing/2014/main" val="3162065598"/>
                  </a:ext>
                </a:extLst>
              </a:tr>
              <a:tr h="200273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pH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pCO</a:t>
                      </a:r>
                      <a:r>
                        <a:rPr kumimoji="0" lang="cs-CZ" altLang="cs-CZ" sz="1600" b="1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cs-CZ" alt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           </a:t>
                      </a: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cs-CZ" altLang="cs-CZ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kPa</a:t>
                      </a: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pO</a:t>
                      </a:r>
                      <a:r>
                        <a:rPr kumimoji="0" lang="cs-CZ" altLang="cs-CZ" sz="1600" b="1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cs-CZ" alt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              </a:t>
                      </a: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cs-CZ" altLang="cs-CZ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kPa</a:t>
                      </a: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HCO</a:t>
                      </a:r>
                      <a:r>
                        <a:rPr kumimoji="0" lang="cs-CZ" altLang="cs-CZ" sz="16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kumimoji="0" lang="cs-CZ" altLang="cs-CZ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a          (</a:t>
                      </a:r>
                      <a:r>
                        <a:rPr kumimoji="0" lang="cs-CZ" altLang="cs-CZ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mmol</a:t>
                      </a: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/l)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BE ECT         (</a:t>
                      </a:r>
                      <a:r>
                        <a:rPr kumimoji="0" lang="cs-CZ" altLang="cs-CZ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mmol</a:t>
                      </a: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/l)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SO</a:t>
                      </a:r>
                      <a:r>
                        <a:rPr kumimoji="0" lang="cs-CZ" altLang="cs-CZ" sz="16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b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</a:b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kumimoji="0" lang="cs-CZ" sz="16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Hb</a:t>
                      </a:r>
                      <a:endParaRPr lang="cs-CZ" sz="1600" b="0" dirty="0">
                        <a:latin typeface="+mn-lt"/>
                      </a:endParaRPr>
                    </a:p>
                  </a:txBody>
                  <a:tcPr marL="72726" marR="72726" marT="36363" marB="36363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7,56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2,8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1,7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22,7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-3,2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0,60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0,59</a:t>
                      </a:r>
                      <a:endParaRPr kumimoji="0" lang="cs-CZ" alt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726" marR="72726" marT="36363" marB="36363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7,34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5,5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5,0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22,7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-3,2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0,60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0,59</a:t>
                      </a:r>
                      <a:endParaRPr kumimoji="0" lang="cs-CZ" alt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726" marR="72726" marT="36363" marB="36363" horzOverflow="overflow"/>
                </a:tc>
                <a:extLst>
                  <a:ext uri="{0D108BD9-81ED-4DB2-BD59-A6C34878D82A}">
                    <a16:rowId xmlns:a16="http://schemas.microsoft.com/office/drawing/2014/main" val="30994489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0273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61872" y="262393"/>
            <a:ext cx="9692640" cy="1047933"/>
          </a:xfrm>
        </p:spPr>
        <p:txBody>
          <a:bodyPr>
            <a:normAutofit/>
          </a:bodyPr>
          <a:lstStyle/>
          <a:p>
            <a:r>
              <a:rPr lang="cs-CZ" sz="4000" dirty="0" smtClean="0"/>
              <a:t>Validace katétrů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61872" y="1659118"/>
            <a:ext cx="8890796" cy="4911364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rgbClr val="00B050"/>
                </a:solidFill>
              </a:rPr>
              <a:t>Odstranit </a:t>
            </a:r>
            <a:r>
              <a:rPr lang="cs-CZ" b="1" dirty="0">
                <a:solidFill>
                  <a:srgbClr val="00B050"/>
                </a:solidFill>
              </a:rPr>
              <a:t>3x/6x mrtvý objem </a:t>
            </a:r>
            <a:r>
              <a:rPr lang="cs-CZ" b="1" dirty="0"/>
              <a:t>katétru - validace</a:t>
            </a:r>
            <a:r>
              <a:rPr lang="cs-CZ" dirty="0"/>
              <a:t>;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u </a:t>
            </a:r>
            <a:r>
              <a:rPr lang="cs-CZ" dirty="0"/>
              <a:t>dospělých z </a:t>
            </a:r>
            <a:r>
              <a:rPr lang="cs-CZ" b="1" dirty="0">
                <a:solidFill>
                  <a:srgbClr val="FF6600"/>
                </a:solidFill>
              </a:rPr>
              <a:t>AK</a:t>
            </a:r>
            <a:r>
              <a:rPr lang="cs-CZ" dirty="0"/>
              <a:t> </a:t>
            </a:r>
            <a:r>
              <a:rPr lang="cs-CZ" b="1" dirty="0">
                <a:solidFill>
                  <a:schemeClr val="accent2"/>
                </a:solidFill>
              </a:rPr>
              <a:t>2 ml</a:t>
            </a:r>
            <a:r>
              <a:rPr lang="cs-CZ" dirty="0"/>
              <a:t>; z </a:t>
            </a:r>
            <a:r>
              <a:rPr lang="cs-CZ" b="1" dirty="0">
                <a:solidFill>
                  <a:srgbClr val="FF6600"/>
                </a:solidFill>
              </a:rPr>
              <a:t>PICC</a:t>
            </a:r>
            <a:r>
              <a:rPr lang="cs-CZ" dirty="0"/>
              <a:t> </a:t>
            </a:r>
            <a:r>
              <a:rPr lang="cs-CZ" b="1" dirty="0">
                <a:solidFill>
                  <a:schemeClr val="accent2"/>
                </a:solidFill>
              </a:rPr>
              <a:t>5 ml, </a:t>
            </a:r>
            <a:r>
              <a:rPr lang="cs-CZ" dirty="0">
                <a:solidFill>
                  <a:schemeClr val="tx1"/>
                </a:solidFill>
              </a:rPr>
              <a:t>z</a:t>
            </a:r>
            <a:r>
              <a:rPr lang="cs-CZ" b="1" dirty="0">
                <a:solidFill>
                  <a:srgbClr val="00B050"/>
                </a:solidFill>
              </a:rPr>
              <a:t> </a:t>
            </a:r>
            <a:r>
              <a:rPr lang="cs-CZ" b="1" dirty="0" smtClean="0">
                <a:solidFill>
                  <a:srgbClr val="FF6600"/>
                </a:solidFill>
              </a:rPr>
              <a:t>Portu</a:t>
            </a:r>
            <a:r>
              <a:rPr lang="cs-CZ" b="1" dirty="0" smtClean="0">
                <a:solidFill>
                  <a:srgbClr val="00B050"/>
                </a:solidFill>
              </a:rPr>
              <a:t> 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10 </a:t>
            </a:r>
            <a:r>
              <a:rPr lang="cs-CZ" b="1" dirty="0" smtClean="0">
                <a:solidFill>
                  <a:schemeClr val="accent2"/>
                </a:solidFill>
              </a:rPr>
              <a:t>ml</a:t>
            </a:r>
          </a:p>
          <a:p>
            <a:endParaRPr lang="cs-CZ" b="1" dirty="0">
              <a:solidFill>
                <a:schemeClr val="accent2"/>
              </a:solidFill>
            </a:endParaRPr>
          </a:p>
          <a:p>
            <a:endParaRPr lang="cs-CZ" b="1" dirty="0" smtClean="0">
              <a:solidFill>
                <a:schemeClr val="accent2"/>
              </a:solidFill>
            </a:endParaRPr>
          </a:p>
          <a:p>
            <a:endParaRPr lang="cs-CZ" b="1" dirty="0">
              <a:solidFill>
                <a:schemeClr val="accent2"/>
              </a:solidFill>
            </a:endParaRPr>
          </a:p>
          <a:p>
            <a:endParaRPr lang="cs-CZ" b="1" dirty="0" smtClean="0">
              <a:solidFill>
                <a:schemeClr val="accent2"/>
              </a:solidFill>
            </a:endParaRPr>
          </a:p>
          <a:p>
            <a:endParaRPr lang="cs-CZ" b="1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cs-CZ" b="1" dirty="0" smtClean="0">
              <a:solidFill>
                <a:srgbClr val="00B050"/>
              </a:solidFill>
            </a:endParaRPr>
          </a:p>
          <a:p>
            <a:r>
              <a:rPr lang="cs-CZ" b="1" dirty="0" smtClean="0">
                <a:solidFill>
                  <a:srgbClr val="00B050"/>
                </a:solidFill>
              </a:rPr>
              <a:t>Proplach </a:t>
            </a:r>
            <a:r>
              <a:rPr lang="cs-CZ" b="1" dirty="0">
                <a:solidFill>
                  <a:srgbClr val="00B050"/>
                </a:solidFill>
              </a:rPr>
              <a:t>katétrů: 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FR </a:t>
            </a:r>
            <a:r>
              <a:rPr lang="cs-CZ" dirty="0" smtClean="0">
                <a:solidFill>
                  <a:schemeClr val="accent2"/>
                </a:solidFill>
              </a:rPr>
              <a:t>(</a:t>
            </a:r>
            <a:r>
              <a:rPr lang="cs-CZ" b="1" dirty="0" smtClean="0">
                <a:solidFill>
                  <a:schemeClr val="accent2"/>
                </a:solidFill>
              </a:rPr>
              <a:t>0,9% </a:t>
            </a:r>
            <a:r>
              <a:rPr lang="cs-CZ" b="1" dirty="0" err="1" smtClean="0">
                <a:solidFill>
                  <a:schemeClr val="accent2"/>
                </a:solidFill>
              </a:rPr>
              <a:t>NaCl</a:t>
            </a:r>
            <a:r>
              <a:rPr lang="cs-CZ" b="1" dirty="0" smtClean="0">
                <a:solidFill>
                  <a:schemeClr val="accent2"/>
                </a:solidFill>
              </a:rPr>
              <a:t>) </a:t>
            </a:r>
            <a:r>
              <a:rPr lang="cs-CZ" dirty="0" smtClean="0"/>
              <a:t>10-20 </a:t>
            </a:r>
            <a:r>
              <a:rPr lang="cs-CZ" dirty="0"/>
              <a:t>ml, technika: „</a:t>
            </a:r>
            <a:r>
              <a:rPr lang="cs-CZ" dirty="0" err="1"/>
              <a:t>push-pause</a:t>
            </a:r>
            <a:r>
              <a:rPr lang="cs-CZ" dirty="0"/>
              <a:t>“</a:t>
            </a:r>
          </a:p>
          <a:p>
            <a:r>
              <a:rPr lang="cs-CZ" b="1" dirty="0" smtClean="0">
                <a:solidFill>
                  <a:srgbClr val="00B050"/>
                </a:solidFill>
              </a:rPr>
              <a:t>Zátka: </a:t>
            </a:r>
            <a:r>
              <a:rPr lang="cs-CZ" b="1" dirty="0" smtClean="0">
                <a:solidFill>
                  <a:schemeClr val="accent2"/>
                </a:solidFill>
              </a:rPr>
              <a:t>FR, </a:t>
            </a:r>
            <a:r>
              <a:rPr lang="cs-CZ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TauroLock</a:t>
            </a:r>
            <a:r>
              <a:rPr lang="cs-CZ" b="1" dirty="0" smtClean="0">
                <a:solidFill>
                  <a:schemeClr val="accent2"/>
                </a:solidFill>
              </a:rPr>
              <a:t> </a:t>
            </a:r>
            <a:r>
              <a:rPr lang="cs-CZ" dirty="0"/>
              <a:t>= </a:t>
            </a:r>
            <a:r>
              <a:rPr lang="cs-CZ" dirty="0" err="1"/>
              <a:t>taurolidin</a:t>
            </a:r>
            <a:r>
              <a:rPr lang="cs-CZ" dirty="0"/>
              <a:t> + citrát; zlatý standard v prevenci katétrových </a:t>
            </a:r>
            <a:r>
              <a:rPr lang="cs-CZ" dirty="0" smtClean="0"/>
              <a:t>infekcí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052" y="2628922"/>
            <a:ext cx="3205275" cy="213161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422" y="2628923"/>
            <a:ext cx="2842149" cy="213161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374" y="2554665"/>
            <a:ext cx="2176014" cy="2347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278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67097" y="262394"/>
            <a:ext cx="9687415" cy="1161054"/>
          </a:xfrm>
        </p:spPr>
        <p:txBody>
          <a:bodyPr>
            <a:normAutofit/>
          </a:bodyPr>
          <a:lstStyle/>
          <a:p>
            <a:r>
              <a:rPr lang="cs-CZ" sz="4000" dirty="0" smtClean="0"/>
              <a:t>ABR - vliv zátky (FR = 0,9% </a:t>
            </a:r>
            <a:r>
              <a:rPr lang="cs-CZ" sz="4000" dirty="0" err="1" smtClean="0"/>
              <a:t>NaCl</a:t>
            </a:r>
            <a:r>
              <a:rPr lang="cs-CZ" sz="4000" dirty="0" smtClean="0"/>
              <a:t>)</a:t>
            </a:r>
            <a:endParaRPr lang="cs-CZ" sz="4000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2633407"/>
              </p:ext>
            </p:extLst>
          </p:nvPr>
        </p:nvGraphicFramePr>
        <p:xfrm>
          <a:off x="1267097" y="1828800"/>
          <a:ext cx="8589690" cy="441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1077">
                  <a:extLst>
                    <a:ext uri="{9D8B030D-6E8A-4147-A177-3AD203B41FA5}">
                      <a16:colId xmlns:a16="http://schemas.microsoft.com/office/drawing/2014/main" val="1365464339"/>
                    </a:ext>
                  </a:extLst>
                </a:gridCol>
                <a:gridCol w="2883705">
                  <a:extLst>
                    <a:ext uri="{9D8B030D-6E8A-4147-A177-3AD203B41FA5}">
                      <a16:colId xmlns:a16="http://schemas.microsoft.com/office/drawing/2014/main" val="772571686"/>
                    </a:ext>
                  </a:extLst>
                </a:gridCol>
                <a:gridCol w="2864908">
                  <a:extLst>
                    <a:ext uri="{9D8B030D-6E8A-4147-A177-3AD203B41FA5}">
                      <a16:colId xmlns:a16="http://schemas.microsoft.com/office/drawing/2014/main" val="389651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cs-CZ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+mn-lt"/>
                        </a:rPr>
                        <a:t>ŠPATNĚ</a:t>
                      </a:r>
                      <a:endParaRPr lang="cs-CZ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+mn-lt"/>
                        </a:rPr>
                        <a:t>SPRÁVNĚ</a:t>
                      </a:r>
                      <a:endParaRPr lang="cs-CZ" sz="20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15369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 smtClean="0">
                          <a:latin typeface="+mn-lt"/>
                        </a:rPr>
                        <a:t>Typ krve – </a:t>
                      </a:r>
                      <a:r>
                        <a:rPr lang="cs-CZ" sz="2000" b="1" dirty="0" err="1" smtClean="0">
                          <a:solidFill>
                            <a:srgbClr val="00B050"/>
                          </a:solidFill>
                          <a:latin typeface="+mn-lt"/>
                        </a:rPr>
                        <a:t>arter</a:t>
                      </a:r>
                      <a:r>
                        <a:rPr lang="cs-CZ" sz="2000" b="1" dirty="0" smtClean="0">
                          <a:solidFill>
                            <a:srgbClr val="00B050"/>
                          </a:solidFill>
                          <a:latin typeface="+mn-lt"/>
                        </a:rPr>
                        <a:t>.</a:t>
                      </a:r>
                      <a:endParaRPr lang="cs-CZ" sz="2000" baseline="0" dirty="0" smtClean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86417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dirty="0" err="1" smtClean="0">
                          <a:latin typeface="+mn-lt"/>
                        </a:rPr>
                        <a:t>Hb</a:t>
                      </a:r>
                      <a:r>
                        <a:rPr lang="cs-CZ" sz="2000" b="1" dirty="0" smtClean="0">
                          <a:latin typeface="+mn-lt"/>
                        </a:rPr>
                        <a:t>                </a:t>
                      </a:r>
                      <a:r>
                        <a:rPr lang="cs-CZ" sz="2000" dirty="0" smtClean="0">
                          <a:latin typeface="+mn-lt"/>
                        </a:rPr>
                        <a:t>(g/l)</a:t>
                      </a:r>
                      <a:endParaRPr lang="cs-CZ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solidFill>
                            <a:schemeClr val="accent2"/>
                          </a:solidFill>
                          <a:latin typeface="+mn-lt"/>
                        </a:rPr>
                        <a:t>88</a:t>
                      </a:r>
                      <a:endParaRPr lang="cs-CZ" sz="2000" b="1" dirty="0">
                        <a:solidFill>
                          <a:schemeClr val="accent2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solidFill>
                            <a:srgbClr val="00B050"/>
                          </a:solidFill>
                          <a:latin typeface="+mn-lt"/>
                        </a:rPr>
                        <a:t>99</a:t>
                      </a:r>
                      <a:endParaRPr lang="cs-CZ" sz="2000" b="1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29654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pH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pCO</a:t>
                      </a:r>
                      <a:r>
                        <a:rPr kumimoji="0" lang="cs-CZ" altLang="cs-CZ" sz="20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cs-CZ" alt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            (</a:t>
                      </a:r>
                      <a:r>
                        <a:rPr kumimoji="0" lang="cs-CZ" altLang="cs-CZ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kPa</a:t>
                      </a:r>
                      <a:r>
                        <a:rPr kumimoji="0" lang="cs-CZ" alt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pO</a:t>
                      </a:r>
                      <a:r>
                        <a:rPr kumimoji="0" lang="cs-CZ" altLang="cs-CZ" sz="20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cs-CZ" alt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               (</a:t>
                      </a:r>
                      <a:r>
                        <a:rPr kumimoji="0" lang="cs-CZ" altLang="cs-CZ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kPa</a:t>
                      </a:r>
                      <a:r>
                        <a:rPr kumimoji="0" lang="cs-CZ" alt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HCO</a:t>
                      </a:r>
                      <a:r>
                        <a:rPr kumimoji="0" lang="cs-CZ" altLang="cs-CZ" sz="2000" b="1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kumimoji="0" lang="cs-CZ" altLang="cs-CZ" sz="2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kumimoji="0" lang="cs-CZ" alt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a        </a:t>
                      </a:r>
                      <a:r>
                        <a:rPr kumimoji="0" lang="cs-CZ" alt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cs-CZ" altLang="cs-CZ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mmol</a:t>
                      </a:r>
                      <a:r>
                        <a:rPr kumimoji="0" lang="cs-CZ" alt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/l)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BE ECT       </a:t>
                      </a:r>
                      <a:r>
                        <a:rPr kumimoji="0" lang="cs-CZ" alt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cs-CZ" altLang="cs-CZ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mmol</a:t>
                      </a:r>
                      <a:r>
                        <a:rPr kumimoji="0" lang="cs-CZ" alt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/l)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dirty="0" smtClean="0">
                          <a:solidFill>
                            <a:schemeClr val="tx1"/>
                          </a:solidFill>
                        </a:rPr>
                        <a:t>7,29</a:t>
                      </a:r>
                    </a:p>
                    <a:p>
                      <a:pPr algn="ctr"/>
                      <a:r>
                        <a:rPr lang="cs-CZ" sz="2000" b="0" dirty="0" smtClean="0">
                          <a:solidFill>
                            <a:schemeClr val="tx1"/>
                          </a:solidFill>
                        </a:rPr>
                        <a:t>5,0</a:t>
                      </a:r>
                    </a:p>
                    <a:p>
                      <a:pPr algn="ctr"/>
                      <a:r>
                        <a:rPr lang="cs-CZ" sz="2000" b="0" dirty="0" smtClean="0">
                          <a:solidFill>
                            <a:schemeClr val="tx1"/>
                          </a:solidFill>
                        </a:rPr>
                        <a:t>8,1</a:t>
                      </a:r>
                    </a:p>
                    <a:p>
                      <a:pPr algn="ctr"/>
                      <a:r>
                        <a:rPr lang="cs-CZ" sz="2000" b="1" dirty="0" smtClean="0">
                          <a:solidFill>
                            <a:schemeClr val="accent2"/>
                          </a:solidFill>
                        </a:rPr>
                        <a:t>17,8</a:t>
                      </a:r>
                    </a:p>
                    <a:p>
                      <a:pPr algn="ctr"/>
                      <a:r>
                        <a:rPr lang="cs-CZ" sz="2000" b="1" dirty="0" smtClean="0">
                          <a:solidFill>
                            <a:schemeClr val="accent2"/>
                          </a:solidFill>
                        </a:rPr>
                        <a:t>-8,8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dirty="0" smtClean="0">
                          <a:solidFill>
                            <a:schemeClr val="tx1"/>
                          </a:solidFill>
                        </a:rPr>
                        <a:t>7,31</a:t>
                      </a:r>
                    </a:p>
                    <a:p>
                      <a:pPr algn="ctr"/>
                      <a:r>
                        <a:rPr lang="cs-CZ" sz="2000" b="0" dirty="0" smtClean="0">
                          <a:solidFill>
                            <a:schemeClr val="tx1"/>
                          </a:solidFill>
                        </a:rPr>
                        <a:t>6,3</a:t>
                      </a:r>
                    </a:p>
                    <a:p>
                      <a:pPr algn="ctr"/>
                      <a:r>
                        <a:rPr lang="cs-CZ" sz="2000" b="0" dirty="0" smtClean="0">
                          <a:solidFill>
                            <a:schemeClr val="tx1"/>
                          </a:solidFill>
                        </a:rPr>
                        <a:t>8,3</a:t>
                      </a:r>
                    </a:p>
                    <a:p>
                      <a:pPr algn="ctr"/>
                      <a:r>
                        <a:rPr lang="cs-CZ" sz="2000" b="1" dirty="0" smtClean="0">
                          <a:solidFill>
                            <a:srgbClr val="00B050"/>
                          </a:solidFill>
                        </a:rPr>
                        <a:t>23,1</a:t>
                      </a:r>
                    </a:p>
                    <a:p>
                      <a:pPr algn="ctr"/>
                      <a:r>
                        <a:rPr lang="cs-CZ" sz="2000" b="1" dirty="0" smtClean="0">
                          <a:solidFill>
                            <a:srgbClr val="00B050"/>
                          </a:solidFill>
                        </a:rPr>
                        <a:t>-3,3</a:t>
                      </a:r>
                      <a:endParaRPr lang="cs-CZ" sz="20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0428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000" b="1" dirty="0" smtClean="0"/>
                        <a:t>Na                </a:t>
                      </a:r>
                      <a:r>
                        <a:rPr lang="cs-CZ" sz="2000" b="0" dirty="0" smtClean="0"/>
                        <a:t>(</a:t>
                      </a:r>
                      <a:r>
                        <a:rPr lang="cs-CZ" sz="2000" b="0" dirty="0" err="1" smtClean="0"/>
                        <a:t>mmol</a:t>
                      </a:r>
                      <a:r>
                        <a:rPr lang="cs-CZ" sz="2000" b="0" dirty="0" smtClean="0"/>
                        <a:t>/l)</a:t>
                      </a:r>
                    </a:p>
                    <a:p>
                      <a:r>
                        <a:rPr lang="cs-CZ" sz="2000" b="1" dirty="0" smtClean="0"/>
                        <a:t>K                  </a:t>
                      </a:r>
                      <a:r>
                        <a:rPr lang="cs-CZ" sz="2000" b="0" dirty="0" smtClean="0"/>
                        <a:t>(</a:t>
                      </a:r>
                      <a:r>
                        <a:rPr lang="cs-CZ" sz="2000" b="0" dirty="0" err="1" smtClean="0"/>
                        <a:t>mmol</a:t>
                      </a:r>
                      <a:r>
                        <a:rPr lang="cs-CZ" sz="2000" b="0" dirty="0" smtClean="0"/>
                        <a:t>/l)</a:t>
                      </a:r>
                    </a:p>
                    <a:p>
                      <a:r>
                        <a:rPr lang="cs-CZ" sz="2000" b="1" dirty="0" smtClean="0"/>
                        <a:t>Cl                 </a:t>
                      </a:r>
                      <a:r>
                        <a:rPr lang="cs-CZ" sz="2000" b="0" dirty="0" smtClean="0"/>
                        <a:t>(</a:t>
                      </a:r>
                      <a:r>
                        <a:rPr lang="cs-CZ" sz="2000" b="0" dirty="0" err="1" smtClean="0"/>
                        <a:t>mmol</a:t>
                      </a:r>
                      <a:r>
                        <a:rPr lang="cs-CZ" sz="2000" b="0" dirty="0" smtClean="0"/>
                        <a:t>/l)</a:t>
                      </a:r>
                    </a:p>
                    <a:p>
                      <a:r>
                        <a:rPr lang="cs-CZ" sz="2000" b="1" dirty="0" smtClean="0"/>
                        <a:t>Glukóza      </a:t>
                      </a:r>
                      <a:r>
                        <a:rPr lang="cs-CZ" sz="2000" b="0" dirty="0" smtClean="0"/>
                        <a:t>(</a:t>
                      </a:r>
                      <a:r>
                        <a:rPr lang="cs-CZ" sz="2000" b="0" dirty="0" err="1" smtClean="0"/>
                        <a:t>mmol</a:t>
                      </a:r>
                      <a:r>
                        <a:rPr lang="cs-CZ" sz="2000" b="0" dirty="0" smtClean="0"/>
                        <a:t>/l)</a:t>
                      </a:r>
                    </a:p>
                    <a:p>
                      <a:r>
                        <a:rPr lang="cs-CZ" sz="2000" b="1" dirty="0" smtClean="0"/>
                        <a:t>Laktát         </a:t>
                      </a:r>
                      <a:r>
                        <a:rPr lang="cs-CZ" sz="2000" b="0" dirty="0" smtClean="0"/>
                        <a:t>(</a:t>
                      </a:r>
                      <a:r>
                        <a:rPr lang="cs-CZ" sz="2000" b="0" dirty="0" err="1" smtClean="0"/>
                        <a:t>mmol</a:t>
                      </a:r>
                      <a:r>
                        <a:rPr lang="cs-CZ" sz="2000" b="0" dirty="0" smtClean="0"/>
                        <a:t>/l)</a:t>
                      </a:r>
                      <a:endParaRPr lang="cs-CZ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solidFill>
                            <a:schemeClr val="accent2"/>
                          </a:solidFill>
                        </a:rPr>
                        <a:t>145</a:t>
                      </a:r>
                    </a:p>
                    <a:p>
                      <a:pPr algn="ctr"/>
                      <a:r>
                        <a:rPr lang="cs-CZ" sz="2000" b="1" dirty="0" smtClean="0">
                          <a:solidFill>
                            <a:schemeClr val="accent2"/>
                          </a:solidFill>
                        </a:rPr>
                        <a:t>3,1</a:t>
                      </a:r>
                    </a:p>
                    <a:p>
                      <a:pPr algn="ctr"/>
                      <a:r>
                        <a:rPr lang="cs-CZ" sz="2000" b="1" dirty="0" smtClean="0">
                          <a:solidFill>
                            <a:schemeClr val="accent2"/>
                          </a:solidFill>
                        </a:rPr>
                        <a:t>113</a:t>
                      </a:r>
                    </a:p>
                    <a:p>
                      <a:pPr algn="ctr"/>
                      <a:r>
                        <a:rPr lang="cs-CZ" sz="2000" b="1" dirty="0" smtClean="0">
                          <a:solidFill>
                            <a:schemeClr val="accent2"/>
                          </a:solidFill>
                        </a:rPr>
                        <a:t>5,8</a:t>
                      </a:r>
                    </a:p>
                    <a:p>
                      <a:pPr algn="ctr"/>
                      <a:r>
                        <a:rPr lang="cs-CZ" sz="2000" b="1" dirty="0" smtClean="0">
                          <a:solidFill>
                            <a:schemeClr val="accent2"/>
                          </a:solidFill>
                        </a:rPr>
                        <a:t>5,5</a:t>
                      </a:r>
                      <a:endParaRPr lang="cs-CZ" sz="2000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solidFill>
                            <a:srgbClr val="00B050"/>
                          </a:solidFill>
                        </a:rPr>
                        <a:t>143</a:t>
                      </a:r>
                    </a:p>
                    <a:p>
                      <a:pPr algn="ctr"/>
                      <a:r>
                        <a:rPr lang="cs-CZ" sz="2000" b="1" dirty="0" smtClean="0">
                          <a:solidFill>
                            <a:srgbClr val="00B050"/>
                          </a:solidFill>
                        </a:rPr>
                        <a:t>4,1</a:t>
                      </a:r>
                    </a:p>
                    <a:p>
                      <a:pPr algn="ctr"/>
                      <a:r>
                        <a:rPr lang="cs-CZ" sz="2000" b="1" dirty="0" smtClean="0">
                          <a:solidFill>
                            <a:srgbClr val="00B050"/>
                          </a:solidFill>
                        </a:rPr>
                        <a:t>103</a:t>
                      </a:r>
                    </a:p>
                    <a:p>
                      <a:pPr algn="ctr"/>
                      <a:r>
                        <a:rPr lang="cs-CZ" sz="2000" b="1" dirty="0" smtClean="0">
                          <a:solidFill>
                            <a:srgbClr val="00B050"/>
                          </a:solidFill>
                        </a:rPr>
                        <a:t>7,5</a:t>
                      </a:r>
                    </a:p>
                    <a:p>
                      <a:pPr algn="ctr"/>
                      <a:r>
                        <a:rPr lang="cs-CZ" sz="2000" b="1" dirty="0" smtClean="0">
                          <a:solidFill>
                            <a:srgbClr val="00B050"/>
                          </a:solidFill>
                        </a:rPr>
                        <a:t>7,3</a:t>
                      </a:r>
                      <a:endParaRPr lang="cs-CZ" sz="20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87452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9062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ABR - vzduchové bubliny</a:t>
            </a:r>
            <a:endParaRPr lang="cs-CZ" dirty="0"/>
          </a:p>
        </p:txBody>
      </p:sp>
      <p:graphicFrame>
        <p:nvGraphicFramePr>
          <p:cNvPr id="10" name="Zástupný symbol pro obsah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72573"/>
              </p:ext>
            </p:extLst>
          </p:nvPr>
        </p:nvGraphicFramePr>
        <p:xfrm>
          <a:off x="1178761" y="2160105"/>
          <a:ext cx="8759508" cy="34355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9772">
                  <a:extLst>
                    <a:ext uri="{9D8B030D-6E8A-4147-A177-3AD203B41FA5}">
                      <a16:colId xmlns:a16="http://schemas.microsoft.com/office/drawing/2014/main" val="3733555947"/>
                    </a:ext>
                  </a:extLst>
                </a:gridCol>
                <a:gridCol w="2769900">
                  <a:extLst>
                    <a:ext uri="{9D8B030D-6E8A-4147-A177-3AD203B41FA5}">
                      <a16:colId xmlns:a16="http://schemas.microsoft.com/office/drawing/2014/main" val="1876564674"/>
                    </a:ext>
                  </a:extLst>
                </a:gridCol>
                <a:gridCol w="2919836">
                  <a:extLst>
                    <a:ext uri="{9D8B030D-6E8A-4147-A177-3AD203B41FA5}">
                      <a16:colId xmlns:a16="http://schemas.microsoft.com/office/drawing/2014/main" val="1297168527"/>
                    </a:ext>
                  </a:extLst>
                </a:gridCol>
              </a:tblGrid>
              <a:tr h="418021">
                <a:tc>
                  <a:txBody>
                    <a:bodyPr/>
                    <a:lstStyle/>
                    <a:p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ŠPATNĚ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SPRÁVNĚ</a:t>
                      </a:r>
                      <a:endParaRPr lang="cs-CZ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9860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000" dirty="0" smtClean="0">
                          <a:latin typeface="+mn-lt"/>
                        </a:rPr>
                        <a:t>Typ krve – </a:t>
                      </a:r>
                      <a:r>
                        <a:rPr lang="cs-CZ" sz="2000" b="1" dirty="0" smtClean="0">
                          <a:solidFill>
                            <a:srgbClr val="00B050"/>
                          </a:solidFill>
                          <a:latin typeface="+mn-lt"/>
                        </a:rPr>
                        <a:t>kap.</a:t>
                      </a:r>
                      <a:r>
                        <a:rPr lang="cs-CZ" sz="2000" b="1" baseline="0" dirty="0" smtClean="0">
                          <a:solidFill>
                            <a:srgbClr val="00B050"/>
                          </a:solidFill>
                          <a:latin typeface="+mn-lt"/>
                        </a:rPr>
                        <a:t> (ucho)</a:t>
                      </a:r>
                      <a:br>
                        <a:rPr lang="cs-CZ" sz="2000" b="1" baseline="0" dirty="0" smtClean="0">
                          <a:solidFill>
                            <a:srgbClr val="00B050"/>
                          </a:solidFill>
                          <a:latin typeface="+mn-lt"/>
                        </a:rPr>
                      </a:br>
                      <a:r>
                        <a:rPr lang="cs-CZ" sz="2000" baseline="0" dirty="0" smtClean="0">
                          <a:latin typeface="+mn-lt"/>
                        </a:rPr>
                        <a:t>FiO</a:t>
                      </a:r>
                      <a:r>
                        <a:rPr lang="cs-CZ" sz="2000" baseline="-25000" dirty="0" smtClean="0">
                          <a:latin typeface="+mn-lt"/>
                        </a:rPr>
                        <a:t>2 </a:t>
                      </a:r>
                      <a:r>
                        <a:rPr lang="cs-CZ" sz="2000" baseline="0" dirty="0" smtClean="0">
                          <a:latin typeface="+mn-lt"/>
                        </a:rPr>
                        <a:t>– </a:t>
                      </a:r>
                      <a:r>
                        <a:rPr lang="cs-CZ" sz="2000" b="1" baseline="0" dirty="0" smtClean="0">
                          <a:latin typeface="+mn-lt"/>
                        </a:rPr>
                        <a:t>0,21</a:t>
                      </a:r>
                      <a:endParaRPr lang="cs-CZ" sz="2000" baseline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000" dirty="0" smtClean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0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32119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000" dirty="0" err="1" smtClean="0">
                          <a:latin typeface="+mn-lt"/>
                        </a:rPr>
                        <a:t>Hb</a:t>
                      </a:r>
                      <a:r>
                        <a:rPr lang="cs-CZ" sz="2000" dirty="0" smtClean="0">
                          <a:latin typeface="+mn-lt"/>
                        </a:rPr>
                        <a:t> </a:t>
                      </a:r>
                      <a:r>
                        <a:rPr lang="cs-CZ" sz="2000" dirty="0" err="1" smtClean="0">
                          <a:latin typeface="+mn-lt"/>
                        </a:rPr>
                        <a:t>calc</a:t>
                      </a:r>
                      <a:r>
                        <a:rPr lang="cs-CZ" sz="2000" dirty="0" smtClean="0">
                          <a:latin typeface="+mn-lt"/>
                        </a:rPr>
                        <a:t>.             (g/l)</a:t>
                      </a:r>
                      <a:endParaRPr lang="cs-CZ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+mn-lt"/>
                        </a:rPr>
                        <a:t>105</a:t>
                      </a:r>
                      <a:endParaRPr lang="cs-CZ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+mn-lt"/>
                        </a:rPr>
                        <a:t>107</a:t>
                      </a:r>
                      <a:endParaRPr lang="cs-CZ" sz="20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6883469"/>
                  </a:ext>
                </a:extLst>
              </a:tr>
              <a:tr h="3708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pH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pCO</a:t>
                      </a:r>
                      <a:r>
                        <a:rPr kumimoji="0" lang="cs-CZ" altLang="cs-CZ" sz="2000" b="1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cs-CZ" alt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               </a:t>
                      </a:r>
                      <a:r>
                        <a:rPr kumimoji="0" lang="cs-CZ" alt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cs-CZ" altLang="cs-CZ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kPa</a:t>
                      </a:r>
                      <a:r>
                        <a:rPr kumimoji="0" lang="cs-CZ" alt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pO</a:t>
                      </a:r>
                      <a:r>
                        <a:rPr kumimoji="0" lang="cs-CZ" altLang="cs-CZ" sz="2000" b="1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cs-CZ" alt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                  </a:t>
                      </a:r>
                      <a:r>
                        <a:rPr kumimoji="0" lang="cs-CZ" alt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cs-CZ" altLang="cs-CZ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kPa</a:t>
                      </a:r>
                      <a:r>
                        <a:rPr kumimoji="0" lang="cs-CZ" alt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HCO</a:t>
                      </a:r>
                      <a:r>
                        <a:rPr kumimoji="0" lang="cs-CZ" altLang="cs-CZ" sz="20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kumimoji="0" lang="cs-CZ" altLang="cs-CZ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kumimoji="0" lang="cs-CZ" alt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a              (</a:t>
                      </a:r>
                      <a:r>
                        <a:rPr kumimoji="0" lang="cs-CZ" altLang="cs-CZ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mmol</a:t>
                      </a:r>
                      <a:r>
                        <a:rPr kumimoji="0" lang="cs-CZ" alt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/l)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BE ECT             (</a:t>
                      </a:r>
                      <a:r>
                        <a:rPr kumimoji="0" lang="cs-CZ" altLang="cs-CZ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mmol</a:t>
                      </a:r>
                      <a:r>
                        <a:rPr kumimoji="0" lang="cs-CZ" alt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/l)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SO</a:t>
                      </a:r>
                      <a:r>
                        <a:rPr kumimoji="0" lang="cs-CZ" altLang="cs-CZ" sz="2000" b="1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kumimoji="0" lang="cs-CZ" altLang="cs-CZ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calc</a:t>
                      </a:r>
                      <a:r>
                        <a:rPr kumimoji="0" lang="cs-CZ" alt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. </a:t>
                      </a:r>
                      <a:endParaRPr kumimoji="0" lang="cs-CZ" altLang="cs-CZ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7,34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3,7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16,1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14,7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-9,9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0,99</a:t>
                      </a:r>
                      <a:endParaRPr kumimoji="0" lang="cs-CZ" altLang="cs-CZ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7,27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5,1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10,4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16,9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-8,7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0,96</a:t>
                      </a:r>
                      <a:endParaRPr kumimoji="0" lang="cs-CZ" altLang="cs-CZ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42500615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449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61872" y="262393"/>
            <a:ext cx="9692640" cy="1029079"/>
          </a:xfrm>
        </p:spPr>
        <p:txBody>
          <a:bodyPr>
            <a:normAutofit/>
          </a:bodyPr>
          <a:lstStyle/>
          <a:p>
            <a:r>
              <a:rPr lang="cs-CZ" sz="4000" dirty="0" smtClean="0"/>
              <a:t>ABR - špatné promíchání</a:t>
            </a:r>
            <a:endParaRPr lang="cs-CZ" sz="4000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1745647"/>
              </p:ext>
            </p:extLst>
          </p:nvPr>
        </p:nvGraphicFramePr>
        <p:xfrm>
          <a:off x="1262063" y="1828800"/>
          <a:ext cx="8594724" cy="472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4908">
                  <a:extLst>
                    <a:ext uri="{9D8B030D-6E8A-4147-A177-3AD203B41FA5}">
                      <a16:colId xmlns:a16="http://schemas.microsoft.com/office/drawing/2014/main" val="2893695108"/>
                    </a:ext>
                  </a:extLst>
                </a:gridCol>
                <a:gridCol w="2864908">
                  <a:extLst>
                    <a:ext uri="{9D8B030D-6E8A-4147-A177-3AD203B41FA5}">
                      <a16:colId xmlns:a16="http://schemas.microsoft.com/office/drawing/2014/main" val="2945369860"/>
                    </a:ext>
                  </a:extLst>
                </a:gridCol>
                <a:gridCol w="2864908">
                  <a:extLst>
                    <a:ext uri="{9D8B030D-6E8A-4147-A177-3AD203B41FA5}">
                      <a16:colId xmlns:a16="http://schemas.microsoft.com/office/drawing/2014/main" val="15614504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cs-CZ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+mn-lt"/>
                        </a:rPr>
                        <a:t>ŠPATNĚ</a:t>
                      </a:r>
                      <a:endParaRPr lang="cs-CZ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+mn-lt"/>
                        </a:rPr>
                        <a:t>SPRÁVNĚ</a:t>
                      </a:r>
                      <a:endParaRPr lang="cs-CZ" sz="20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3323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 smtClean="0">
                          <a:latin typeface="+mn-lt"/>
                        </a:rPr>
                        <a:t>Typ krve – </a:t>
                      </a:r>
                      <a:r>
                        <a:rPr lang="cs-CZ" sz="2000" b="1" dirty="0" err="1" smtClean="0">
                          <a:solidFill>
                            <a:srgbClr val="00B050"/>
                          </a:solidFill>
                          <a:latin typeface="+mn-lt"/>
                        </a:rPr>
                        <a:t>arter</a:t>
                      </a:r>
                      <a:r>
                        <a:rPr lang="cs-CZ" sz="2000" b="1" dirty="0" smtClean="0">
                          <a:solidFill>
                            <a:srgbClr val="00B050"/>
                          </a:solidFill>
                          <a:latin typeface="+mn-lt"/>
                        </a:rPr>
                        <a:t>.</a:t>
                      </a:r>
                      <a:endParaRPr lang="cs-CZ" sz="2000" baseline="0" dirty="0" smtClean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16119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dirty="0" err="1" smtClean="0">
                          <a:latin typeface="+mn-lt"/>
                        </a:rPr>
                        <a:t>Hb</a:t>
                      </a:r>
                      <a:r>
                        <a:rPr lang="cs-CZ" sz="2000" b="1" dirty="0" smtClean="0">
                          <a:latin typeface="+mn-lt"/>
                        </a:rPr>
                        <a:t>                 </a:t>
                      </a:r>
                      <a:r>
                        <a:rPr lang="cs-CZ" sz="2000" dirty="0" smtClean="0">
                          <a:latin typeface="+mn-lt"/>
                        </a:rPr>
                        <a:t>(g/l)</a:t>
                      </a:r>
                      <a:endParaRPr lang="cs-CZ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solidFill>
                            <a:schemeClr val="accent2"/>
                          </a:solidFill>
                          <a:latin typeface="+mn-lt"/>
                        </a:rPr>
                        <a:t>218</a:t>
                      </a:r>
                      <a:endParaRPr lang="cs-CZ" sz="2000" b="1" dirty="0">
                        <a:solidFill>
                          <a:schemeClr val="accent2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solidFill>
                            <a:srgbClr val="00B050"/>
                          </a:solidFill>
                          <a:latin typeface="+mn-lt"/>
                        </a:rPr>
                        <a:t>99</a:t>
                      </a:r>
                      <a:endParaRPr lang="cs-CZ" sz="2000" b="1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27453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pH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pCO</a:t>
                      </a:r>
                      <a:r>
                        <a:rPr kumimoji="0" lang="cs-CZ" altLang="cs-CZ" sz="20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cs-CZ" alt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             (</a:t>
                      </a:r>
                      <a:r>
                        <a:rPr kumimoji="0" lang="cs-CZ" altLang="cs-CZ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kPa</a:t>
                      </a:r>
                      <a:r>
                        <a:rPr kumimoji="0" lang="cs-CZ" alt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pO</a:t>
                      </a:r>
                      <a:r>
                        <a:rPr kumimoji="0" lang="cs-CZ" altLang="cs-CZ" sz="20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cs-CZ" alt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                (</a:t>
                      </a:r>
                      <a:r>
                        <a:rPr kumimoji="0" lang="cs-CZ" altLang="cs-CZ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kPa</a:t>
                      </a:r>
                      <a:r>
                        <a:rPr kumimoji="0" lang="cs-CZ" alt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HCO</a:t>
                      </a:r>
                      <a:r>
                        <a:rPr kumimoji="0" lang="cs-CZ" altLang="cs-CZ" sz="20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kumimoji="0" lang="cs-CZ" altLang="cs-CZ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kumimoji="0" lang="cs-CZ" alt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kumimoji="0" lang="cs-CZ" alt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         </a:t>
                      </a:r>
                      <a:r>
                        <a:rPr kumimoji="0" lang="cs-CZ" alt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cs-CZ" altLang="cs-CZ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mmol</a:t>
                      </a:r>
                      <a:r>
                        <a:rPr kumimoji="0" lang="cs-CZ" alt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/l)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BE ECT         (</a:t>
                      </a:r>
                      <a:r>
                        <a:rPr kumimoji="0" lang="cs-CZ" altLang="cs-CZ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mmol</a:t>
                      </a:r>
                      <a:r>
                        <a:rPr kumimoji="0" lang="cs-CZ" alt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/l)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dirty="0" smtClean="0">
                          <a:solidFill>
                            <a:schemeClr val="tx1"/>
                          </a:solidFill>
                        </a:rPr>
                        <a:t>7,27</a:t>
                      </a:r>
                    </a:p>
                    <a:p>
                      <a:pPr algn="ctr"/>
                      <a:r>
                        <a:rPr lang="cs-CZ" sz="2000" b="0" dirty="0" smtClean="0">
                          <a:solidFill>
                            <a:schemeClr val="tx1"/>
                          </a:solidFill>
                        </a:rPr>
                        <a:t>6,6</a:t>
                      </a:r>
                    </a:p>
                    <a:p>
                      <a:pPr algn="ctr"/>
                      <a:r>
                        <a:rPr lang="cs-CZ" sz="2000" b="0" dirty="0" smtClean="0">
                          <a:solidFill>
                            <a:schemeClr val="tx1"/>
                          </a:solidFill>
                        </a:rPr>
                        <a:t>7,7</a:t>
                      </a:r>
                    </a:p>
                    <a:p>
                      <a:pPr algn="ctr"/>
                      <a:r>
                        <a:rPr lang="cs-CZ" sz="2000" b="0" dirty="0" smtClean="0">
                          <a:solidFill>
                            <a:schemeClr val="tx1"/>
                          </a:solidFill>
                        </a:rPr>
                        <a:t>23</a:t>
                      </a:r>
                    </a:p>
                    <a:p>
                      <a:pPr algn="ctr"/>
                      <a:r>
                        <a:rPr lang="cs-CZ" sz="2000" b="0" dirty="0" smtClean="0">
                          <a:solidFill>
                            <a:schemeClr val="tx1"/>
                          </a:solidFill>
                        </a:rPr>
                        <a:t>-3,9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dirty="0" smtClean="0">
                          <a:solidFill>
                            <a:schemeClr val="tx1"/>
                          </a:solidFill>
                        </a:rPr>
                        <a:t>7,31</a:t>
                      </a:r>
                    </a:p>
                    <a:p>
                      <a:pPr algn="ctr"/>
                      <a:r>
                        <a:rPr lang="cs-CZ" sz="2000" b="0" dirty="0" smtClean="0">
                          <a:solidFill>
                            <a:schemeClr val="tx1"/>
                          </a:solidFill>
                        </a:rPr>
                        <a:t>6,2</a:t>
                      </a:r>
                    </a:p>
                    <a:p>
                      <a:pPr algn="ctr"/>
                      <a:r>
                        <a:rPr lang="cs-CZ" sz="2000" b="0" dirty="0" smtClean="0">
                          <a:solidFill>
                            <a:schemeClr val="tx1"/>
                          </a:solidFill>
                        </a:rPr>
                        <a:t>8,3</a:t>
                      </a:r>
                    </a:p>
                    <a:p>
                      <a:pPr algn="ctr"/>
                      <a:r>
                        <a:rPr lang="cs-CZ" sz="2000" b="0" dirty="0" smtClean="0">
                          <a:solidFill>
                            <a:schemeClr val="tx1"/>
                          </a:solidFill>
                        </a:rPr>
                        <a:t>23,2</a:t>
                      </a:r>
                    </a:p>
                    <a:p>
                      <a:pPr algn="ctr"/>
                      <a:r>
                        <a:rPr lang="cs-CZ" sz="2000" b="0" dirty="0" smtClean="0">
                          <a:solidFill>
                            <a:schemeClr val="tx1"/>
                          </a:solidFill>
                        </a:rPr>
                        <a:t>-3,1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73453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000" b="1" dirty="0" smtClean="0"/>
                        <a:t>Na                 </a:t>
                      </a:r>
                      <a:r>
                        <a:rPr lang="cs-CZ" sz="2000" b="0" dirty="0" smtClean="0"/>
                        <a:t>(</a:t>
                      </a:r>
                      <a:r>
                        <a:rPr lang="cs-CZ" sz="2000" b="0" dirty="0" err="1" smtClean="0"/>
                        <a:t>mmol</a:t>
                      </a:r>
                      <a:r>
                        <a:rPr lang="cs-CZ" sz="2000" b="0" dirty="0" smtClean="0"/>
                        <a:t>/l)</a:t>
                      </a:r>
                    </a:p>
                    <a:p>
                      <a:r>
                        <a:rPr lang="cs-CZ" sz="2000" b="1" dirty="0" smtClean="0"/>
                        <a:t>K                   </a:t>
                      </a:r>
                      <a:r>
                        <a:rPr lang="cs-CZ" sz="2000" b="0" dirty="0" smtClean="0"/>
                        <a:t>(</a:t>
                      </a:r>
                      <a:r>
                        <a:rPr lang="cs-CZ" sz="2000" b="0" dirty="0" err="1" smtClean="0"/>
                        <a:t>mmol</a:t>
                      </a:r>
                      <a:r>
                        <a:rPr lang="cs-CZ" sz="2000" b="0" dirty="0" smtClean="0"/>
                        <a:t>/l)</a:t>
                      </a:r>
                    </a:p>
                    <a:p>
                      <a:r>
                        <a:rPr lang="cs-CZ" sz="2000" b="1" dirty="0" smtClean="0"/>
                        <a:t>Cl  </a:t>
                      </a:r>
                      <a:r>
                        <a:rPr lang="cs-CZ" sz="2000" b="0" dirty="0" smtClean="0"/>
                        <a:t>                 (</a:t>
                      </a:r>
                      <a:r>
                        <a:rPr lang="cs-CZ" sz="2000" b="0" dirty="0" err="1" smtClean="0"/>
                        <a:t>mmol</a:t>
                      </a:r>
                      <a:r>
                        <a:rPr lang="cs-CZ" sz="2000" b="0" dirty="0" smtClean="0"/>
                        <a:t>/l)</a:t>
                      </a:r>
                    </a:p>
                    <a:p>
                      <a:r>
                        <a:rPr lang="cs-CZ" sz="2000" b="0" dirty="0" smtClean="0"/>
                        <a:t>Glukóza         (</a:t>
                      </a:r>
                      <a:r>
                        <a:rPr lang="cs-CZ" sz="2000" b="0" dirty="0" err="1" smtClean="0"/>
                        <a:t>mmol</a:t>
                      </a:r>
                      <a:r>
                        <a:rPr lang="cs-CZ" sz="2000" b="0" dirty="0" smtClean="0"/>
                        <a:t>/l)</a:t>
                      </a:r>
                    </a:p>
                    <a:p>
                      <a:r>
                        <a:rPr lang="cs-CZ" sz="2000" b="0" dirty="0" smtClean="0"/>
                        <a:t>Laktát            (</a:t>
                      </a:r>
                      <a:r>
                        <a:rPr lang="cs-CZ" sz="2000" b="0" dirty="0" err="1" smtClean="0"/>
                        <a:t>mmol</a:t>
                      </a:r>
                      <a:r>
                        <a:rPr lang="cs-CZ" sz="2000" b="0" dirty="0" smtClean="0"/>
                        <a:t>/l)</a:t>
                      </a:r>
                      <a:endParaRPr lang="cs-CZ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solidFill>
                            <a:schemeClr val="accent2"/>
                          </a:solidFill>
                        </a:rPr>
                        <a:t>135</a:t>
                      </a:r>
                    </a:p>
                    <a:p>
                      <a:pPr algn="ctr"/>
                      <a:r>
                        <a:rPr lang="cs-CZ" sz="2000" b="1" dirty="0" smtClean="0">
                          <a:solidFill>
                            <a:schemeClr val="accent2"/>
                          </a:solidFill>
                        </a:rPr>
                        <a:t>3,5</a:t>
                      </a:r>
                    </a:p>
                    <a:p>
                      <a:pPr algn="ctr"/>
                      <a:r>
                        <a:rPr lang="cs-CZ" sz="2000" b="1" dirty="0" smtClean="0">
                          <a:solidFill>
                            <a:schemeClr val="accent2"/>
                          </a:solidFill>
                        </a:rPr>
                        <a:t>97</a:t>
                      </a:r>
                    </a:p>
                    <a:p>
                      <a:pPr algn="ctr"/>
                      <a:r>
                        <a:rPr lang="cs-CZ" sz="2000" b="0" dirty="0" smtClean="0">
                          <a:solidFill>
                            <a:schemeClr val="tx1"/>
                          </a:solidFill>
                        </a:rPr>
                        <a:t>7,0</a:t>
                      </a:r>
                    </a:p>
                    <a:p>
                      <a:pPr algn="ctr"/>
                      <a:r>
                        <a:rPr lang="cs-CZ" sz="2000" b="0" dirty="0" smtClean="0">
                          <a:solidFill>
                            <a:schemeClr val="tx1"/>
                          </a:solidFill>
                        </a:rPr>
                        <a:t>7,1</a:t>
                      </a:r>
                    </a:p>
                    <a:p>
                      <a:pPr algn="ctr"/>
                      <a:endParaRPr lang="cs-CZ" sz="2000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solidFill>
                            <a:srgbClr val="00B050"/>
                          </a:solidFill>
                        </a:rPr>
                        <a:t>143</a:t>
                      </a:r>
                    </a:p>
                    <a:p>
                      <a:pPr algn="ctr"/>
                      <a:r>
                        <a:rPr lang="cs-CZ" sz="2000" b="1" dirty="0" smtClean="0">
                          <a:solidFill>
                            <a:srgbClr val="00B050"/>
                          </a:solidFill>
                        </a:rPr>
                        <a:t>4,1</a:t>
                      </a:r>
                    </a:p>
                    <a:p>
                      <a:pPr algn="ctr"/>
                      <a:r>
                        <a:rPr lang="cs-CZ" sz="2000" b="1" dirty="0" smtClean="0">
                          <a:solidFill>
                            <a:srgbClr val="00B050"/>
                          </a:solidFill>
                        </a:rPr>
                        <a:t>104</a:t>
                      </a:r>
                    </a:p>
                    <a:p>
                      <a:pPr algn="ctr"/>
                      <a:r>
                        <a:rPr lang="cs-CZ" sz="2000" b="0" dirty="0" smtClean="0">
                          <a:solidFill>
                            <a:schemeClr val="tx1"/>
                          </a:solidFill>
                        </a:rPr>
                        <a:t>7,4</a:t>
                      </a:r>
                    </a:p>
                    <a:p>
                      <a:pPr algn="ctr"/>
                      <a:r>
                        <a:rPr lang="cs-CZ" sz="2000" b="0" dirty="0" smtClean="0">
                          <a:solidFill>
                            <a:schemeClr val="tx1"/>
                          </a:solidFill>
                        </a:rPr>
                        <a:t>7,2</a:t>
                      </a:r>
                    </a:p>
                    <a:p>
                      <a:pPr algn="ctr"/>
                      <a:endParaRPr lang="cs-CZ" sz="20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79805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9832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61872" y="262394"/>
            <a:ext cx="9692640" cy="1066786"/>
          </a:xfrm>
        </p:spPr>
        <p:txBody>
          <a:bodyPr>
            <a:normAutofit/>
          </a:bodyPr>
          <a:lstStyle/>
          <a:p>
            <a:r>
              <a:rPr lang="cs-CZ" sz="4000" dirty="0" smtClean="0"/>
              <a:t>Glykémie – vliv dezinfekce</a:t>
            </a:r>
            <a:endParaRPr lang="cs-CZ" sz="4000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8510813"/>
              </p:ext>
            </p:extLst>
          </p:nvPr>
        </p:nvGraphicFramePr>
        <p:xfrm>
          <a:off x="1261872" y="2455817"/>
          <a:ext cx="9044722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3134">
                  <a:extLst>
                    <a:ext uri="{9D8B030D-6E8A-4147-A177-3AD203B41FA5}">
                      <a16:colId xmlns:a16="http://schemas.microsoft.com/office/drawing/2014/main" val="1697039568"/>
                    </a:ext>
                  </a:extLst>
                </a:gridCol>
                <a:gridCol w="1227908">
                  <a:extLst>
                    <a:ext uri="{9D8B030D-6E8A-4147-A177-3AD203B41FA5}">
                      <a16:colId xmlns:a16="http://schemas.microsoft.com/office/drawing/2014/main" val="1747242714"/>
                    </a:ext>
                  </a:extLst>
                </a:gridCol>
                <a:gridCol w="1449977">
                  <a:extLst>
                    <a:ext uri="{9D8B030D-6E8A-4147-A177-3AD203B41FA5}">
                      <a16:colId xmlns:a16="http://schemas.microsoft.com/office/drawing/2014/main" val="3074377055"/>
                    </a:ext>
                  </a:extLst>
                </a:gridCol>
                <a:gridCol w="5133703">
                  <a:extLst>
                    <a:ext uri="{9D8B030D-6E8A-4147-A177-3AD203B41FA5}">
                      <a16:colId xmlns:a16="http://schemas.microsoft.com/office/drawing/2014/main" val="6566065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ŠPATNĚ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SPRÁVNĚ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Glukometr </a:t>
                      </a:r>
                      <a:r>
                        <a:rPr lang="cs-CZ" dirty="0" err="1" smtClean="0"/>
                        <a:t>Accu-Chek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Inform</a:t>
                      </a:r>
                      <a:r>
                        <a:rPr lang="cs-CZ" dirty="0" smtClean="0"/>
                        <a:t> II. (</a:t>
                      </a:r>
                      <a:r>
                        <a:rPr lang="cs-CZ" dirty="0" err="1" smtClean="0"/>
                        <a:t>Roche</a:t>
                      </a:r>
                      <a:r>
                        <a:rPr lang="cs-CZ" dirty="0" smtClean="0"/>
                        <a:t>)</a:t>
                      </a:r>
                    </a:p>
                    <a:p>
                      <a:r>
                        <a:rPr lang="cs-CZ" dirty="0" smtClean="0">
                          <a:solidFill>
                            <a:srgbClr val="FFFF00"/>
                          </a:solidFill>
                        </a:rPr>
                        <a:t>Nezaschlá dezinfekce </a:t>
                      </a:r>
                      <a:r>
                        <a:rPr lang="cs-CZ" dirty="0" err="1" smtClean="0">
                          <a:solidFill>
                            <a:srgbClr val="FFFF00"/>
                          </a:solidFill>
                        </a:rPr>
                        <a:t>Skinsept</a:t>
                      </a:r>
                      <a:r>
                        <a:rPr lang="cs-CZ" dirty="0" smtClean="0">
                          <a:solidFill>
                            <a:srgbClr val="FFFF00"/>
                          </a:solidFill>
                        </a:rPr>
                        <a:t> F</a:t>
                      </a:r>
                      <a:endParaRPr lang="cs-CZ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79663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Glukóza (</a:t>
                      </a:r>
                      <a:r>
                        <a:rPr lang="cs-CZ" dirty="0" err="1" smtClean="0"/>
                        <a:t>mmol</a:t>
                      </a:r>
                      <a:r>
                        <a:rPr lang="cs-CZ" dirty="0" smtClean="0"/>
                        <a:t>/l)</a:t>
                      </a:r>
                    </a:p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rgbClr val="FF0000"/>
                          </a:solidFill>
                        </a:rPr>
                        <a:t>5,7</a:t>
                      </a:r>
                      <a:endParaRPr lang="cs-CZ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rgbClr val="00B050"/>
                          </a:solidFill>
                        </a:rPr>
                        <a:t>3,0</a:t>
                      </a:r>
                      <a:endParaRPr lang="cs-CZ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Pozitivní interference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31845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Glukóza (</a:t>
                      </a:r>
                      <a:r>
                        <a:rPr lang="cs-CZ" dirty="0" err="1" smtClean="0"/>
                        <a:t>mmol</a:t>
                      </a:r>
                      <a:r>
                        <a:rPr lang="cs-CZ" dirty="0" smtClean="0"/>
                        <a:t>/l)</a:t>
                      </a:r>
                    </a:p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rgbClr val="FF0000"/>
                          </a:solidFill>
                        </a:rPr>
                        <a:t>3,6</a:t>
                      </a:r>
                      <a:endParaRPr lang="cs-CZ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rgbClr val="00B050"/>
                          </a:solidFill>
                        </a:rPr>
                        <a:t>1,4</a:t>
                      </a:r>
                      <a:endParaRPr lang="cs-CZ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Pozitivní interference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48966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0584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61872" y="262393"/>
            <a:ext cx="9692640" cy="1844703"/>
          </a:xfrm>
        </p:spPr>
        <p:txBody>
          <a:bodyPr>
            <a:normAutofit fontScale="90000"/>
          </a:bodyPr>
          <a:lstStyle/>
          <a:p>
            <a:r>
              <a:rPr lang="cs-CZ" dirty="0"/>
              <a:t>Informace o příjmu laboratorních metod do LIS v KIS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Obrázek 4"/>
          <p:cNvPicPr/>
          <p:nvPr/>
        </p:nvPicPr>
        <p:blipFill>
          <a:blip r:embed="rId2"/>
          <a:stretch>
            <a:fillRect/>
          </a:stretch>
        </p:blipFill>
        <p:spPr>
          <a:xfrm>
            <a:off x="1545995" y="2585403"/>
            <a:ext cx="7699377" cy="3116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405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9113" y="262393"/>
            <a:ext cx="10265399" cy="1170481"/>
          </a:xfrm>
        </p:spPr>
        <p:txBody>
          <a:bodyPr>
            <a:normAutofit/>
          </a:bodyPr>
          <a:lstStyle/>
          <a:p>
            <a:r>
              <a:rPr lang="cs-CZ" sz="4000" dirty="0" smtClean="0"/>
              <a:t>Spolupráce s klinickými pracovišti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61871" y="2319130"/>
            <a:ext cx="9525399" cy="2756453"/>
          </a:xfrm>
        </p:spPr>
        <p:txBody>
          <a:bodyPr>
            <a:noAutofit/>
          </a:bodyPr>
          <a:lstStyle/>
          <a:p>
            <a:r>
              <a:rPr lang="cs-CZ" sz="2800" b="1" dirty="0">
                <a:solidFill>
                  <a:srgbClr val="00B050"/>
                </a:solidFill>
              </a:rPr>
              <a:t>Supervize POCT </a:t>
            </a:r>
            <a:r>
              <a:rPr lang="cs-CZ" sz="2800" b="1" dirty="0">
                <a:solidFill>
                  <a:schemeClr val="tx1"/>
                </a:solidFill>
              </a:rPr>
              <a:t>(ABR, glukometry, CRP)</a:t>
            </a:r>
          </a:p>
          <a:p>
            <a:r>
              <a:rPr lang="cs-CZ" sz="2800" b="1" dirty="0" smtClean="0">
                <a:solidFill>
                  <a:srgbClr val="00B050"/>
                </a:solidFill>
              </a:rPr>
              <a:t>Indikace</a:t>
            </a:r>
            <a:r>
              <a:rPr lang="cs-CZ" sz="2800" b="1" dirty="0" smtClean="0"/>
              <a:t> </a:t>
            </a:r>
            <a:r>
              <a:rPr lang="cs-CZ" sz="2800" b="1" dirty="0"/>
              <a:t>- </a:t>
            </a:r>
            <a:r>
              <a:rPr lang="cs-CZ" sz="2800" b="1" dirty="0">
                <a:solidFill>
                  <a:schemeClr val="tx1"/>
                </a:solidFill>
              </a:rPr>
              <a:t>revize „souborů metod</a:t>
            </a:r>
            <a:r>
              <a:rPr lang="cs-CZ" sz="2800" b="1" dirty="0" smtClean="0">
                <a:solidFill>
                  <a:schemeClr val="tx1"/>
                </a:solidFill>
              </a:rPr>
              <a:t>“</a:t>
            </a:r>
          </a:p>
          <a:p>
            <a:r>
              <a:rPr lang="cs-CZ" sz="2800" b="1" dirty="0" err="1" smtClean="0">
                <a:solidFill>
                  <a:srgbClr val="00B050"/>
                </a:solidFill>
              </a:rPr>
              <a:t>Preanalytický</a:t>
            </a:r>
            <a:r>
              <a:rPr lang="cs-CZ" sz="2800" b="1" dirty="0" smtClean="0">
                <a:solidFill>
                  <a:srgbClr val="00B050"/>
                </a:solidFill>
              </a:rPr>
              <a:t> </a:t>
            </a:r>
            <a:r>
              <a:rPr lang="cs-CZ" sz="2800" b="1" dirty="0">
                <a:solidFill>
                  <a:srgbClr val="00B050"/>
                </a:solidFill>
              </a:rPr>
              <a:t>tým: </a:t>
            </a:r>
            <a:r>
              <a:rPr lang="cs-CZ" sz="2800" b="1" dirty="0" smtClean="0">
                <a:solidFill>
                  <a:schemeClr val="tx1"/>
                </a:solidFill>
              </a:rPr>
              <a:t>edukace/audity</a:t>
            </a:r>
            <a:r>
              <a:rPr lang="cs-CZ" sz="2800" b="1" dirty="0" smtClean="0"/>
              <a:t> </a:t>
            </a:r>
            <a:r>
              <a:rPr lang="cs-CZ" sz="2800" b="1" dirty="0"/>
              <a:t>odběrů, tvorba standardů, </a:t>
            </a:r>
            <a:r>
              <a:rPr lang="cs-CZ" sz="2800" b="1" dirty="0" err="1"/>
              <a:t>checklistů</a:t>
            </a:r>
            <a:r>
              <a:rPr lang="cs-CZ" sz="2800" b="1" dirty="0"/>
              <a:t>, testů (e-</a:t>
            </a:r>
            <a:r>
              <a:rPr lang="cs-CZ" sz="2800" b="1" dirty="0" err="1"/>
              <a:t>learning</a:t>
            </a:r>
            <a:r>
              <a:rPr lang="cs-CZ" sz="2800" b="1" dirty="0" smtClean="0"/>
              <a:t>), edukační videa</a:t>
            </a:r>
          </a:p>
        </p:txBody>
      </p:sp>
    </p:spTree>
    <p:extLst>
      <p:ext uri="{BB962C8B-B14F-4D97-AF65-F5344CB8AC3E}">
        <p14:creationId xmlns:p14="http://schemas.microsoft.com/office/powerpoint/2010/main" val="1915366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61872" y="262393"/>
            <a:ext cx="9692640" cy="934811"/>
          </a:xfrm>
        </p:spPr>
        <p:txBody>
          <a:bodyPr>
            <a:normAutofit/>
          </a:bodyPr>
          <a:lstStyle/>
          <a:p>
            <a:r>
              <a:rPr lang="cs-CZ" sz="4000" dirty="0" smtClean="0"/>
              <a:t>Minimalizace krevních ztrát</a:t>
            </a:r>
            <a:endParaRPr lang="cs-CZ" sz="4000" dirty="0"/>
          </a:p>
        </p:txBody>
      </p:sp>
      <p:pic>
        <p:nvPicPr>
          <p:cNvPr id="4" name="Picture 2" descr="Obsah obrázku osoba, interiér&#10;&#10;Popis byl vytvořen automaticky">
            <a:extLst>
              <a:ext uri="{FF2B5EF4-FFF2-40B4-BE49-F238E27FC236}">
                <a16:creationId xmlns:a16="http://schemas.microsoft.com/office/drawing/2014/main" id="{4218A24F-4A2B-4CA5-B8A7-7DD7E44E476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64849" y="1295833"/>
            <a:ext cx="3365966" cy="5027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5213023" y="1840375"/>
            <a:ext cx="549582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b="1" dirty="0"/>
          </a:p>
          <a:p>
            <a:r>
              <a:rPr lang="cs-CZ" b="1" dirty="0" smtClean="0">
                <a:solidFill>
                  <a:schemeClr val="accent2"/>
                </a:solidFill>
              </a:rPr>
              <a:t>30 </a:t>
            </a:r>
            <a:r>
              <a:rPr lang="cs-CZ" b="1" dirty="0">
                <a:solidFill>
                  <a:schemeClr val="accent2"/>
                </a:solidFill>
              </a:rPr>
              <a:t>% </a:t>
            </a:r>
            <a:r>
              <a:rPr lang="cs-CZ" b="1" dirty="0" smtClean="0">
                <a:solidFill>
                  <a:schemeClr val="accent2"/>
                </a:solidFill>
              </a:rPr>
              <a:t>krevních ztrát/transfúzí </a:t>
            </a:r>
            <a:r>
              <a:rPr lang="cs-CZ" b="1" dirty="0">
                <a:solidFill>
                  <a:schemeClr val="accent2"/>
                </a:solidFill>
              </a:rPr>
              <a:t>JIP lůžek souvisí s </a:t>
            </a:r>
            <a:r>
              <a:rPr lang="cs-CZ" b="1" dirty="0" smtClean="0">
                <a:solidFill>
                  <a:schemeClr val="accent2"/>
                </a:solidFill>
              </a:rPr>
              <a:t>odběry, většina krve se vyhodí</a:t>
            </a:r>
          </a:p>
          <a:p>
            <a:endParaRPr lang="cs-CZ" b="1" dirty="0">
              <a:solidFill>
                <a:srgbClr val="7030A0"/>
              </a:solidFill>
            </a:endParaRPr>
          </a:p>
          <a:p>
            <a:r>
              <a:rPr lang="cs-CZ" b="1" dirty="0"/>
              <a:t>Informace o množství </a:t>
            </a:r>
            <a:r>
              <a:rPr lang="cs-CZ" b="1" dirty="0" smtClean="0"/>
              <a:t>krve </a:t>
            </a:r>
            <a:br>
              <a:rPr lang="cs-CZ" b="1" dirty="0" smtClean="0"/>
            </a:br>
            <a:r>
              <a:rPr lang="cs-CZ" b="1" dirty="0" smtClean="0">
                <a:solidFill>
                  <a:srgbClr val="7030A0"/>
                </a:solidFill>
              </a:rPr>
              <a:t>(el. žádanka, konzultační schůzky)</a:t>
            </a:r>
            <a:endParaRPr lang="cs-CZ" b="1" dirty="0">
              <a:solidFill>
                <a:srgbClr val="7030A0"/>
              </a:solidFill>
            </a:endParaRPr>
          </a:p>
          <a:p>
            <a:endParaRPr lang="cs-CZ" b="1" dirty="0" smtClean="0"/>
          </a:p>
          <a:p>
            <a:r>
              <a:rPr lang="cs-CZ" b="1" dirty="0" smtClean="0"/>
              <a:t>Používat </a:t>
            </a:r>
            <a:r>
              <a:rPr lang="cs-CZ" b="1" dirty="0"/>
              <a:t>zkumavky </a:t>
            </a:r>
            <a:r>
              <a:rPr lang="cs-CZ" b="1" dirty="0" smtClean="0"/>
              <a:t>s </a:t>
            </a:r>
            <a:r>
              <a:rPr lang="cs-CZ" b="1" dirty="0"/>
              <a:t>minimálním objemem </a:t>
            </a:r>
            <a:endParaRPr lang="cs-CZ" b="1" dirty="0" smtClean="0"/>
          </a:p>
          <a:p>
            <a:r>
              <a:rPr lang="cs-CZ" b="1" dirty="0" smtClean="0">
                <a:solidFill>
                  <a:srgbClr val="7030A0"/>
                </a:solidFill>
              </a:rPr>
              <a:t>(</a:t>
            </a:r>
            <a:r>
              <a:rPr lang="cs-CZ" b="1" dirty="0">
                <a:solidFill>
                  <a:srgbClr val="7030A0"/>
                </a:solidFill>
              </a:rPr>
              <a:t>méně hemolýz – menší </a:t>
            </a:r>
            <a:r>
              <a:rPr lang="cs-CZ" b="1" dirty="0" smtClean="0">
                <a:solidFill>
                  <a:srgbClr val="7030A0"/>
                </a:solidFill>
              </a:rPr>
              <a:t>podtlak)</a:t>
            </a:r>
            <a:r>
              <a:rPr lang="cs-CZ" b="1" dirty="0" smtClean="0">
                <a:solidFill>
                  <a:srgbClr val="00B050"/>
                </a:solidFill>
              </a:rPr>
              <a:t> </a:t>
            </a:r>
          </a:p>
          <a:p>
            <a:endParaRPr lang="cs-CZ" b="1" dirty="0">
              <a:solidFill>
                <a:srgbClr val="00B050"/>
              </a:solidFill>
            </a:endParaRPr>
          </a:p>
          <a:p>
            <a:r>
              <a:rPr lang="cs-CZ" b="1" dirty="0" smtClean="0">
                <a:solidFill>
                  <a:srgbClr val="FF6600"/>
                </a:solidFill>
              </a:rPr>
              <a:t>Indikace?</a:t>
            </a:r>
          </a:p>
          <a:p>
            <a:endParaRPr lang="cs-CZ" b="1" dirty="0" smtClean="0">
              <a:solidFill>
                <a:srgbClr val="00B050"/>
              </a:solidFill>
            </a:endParaRPr>
          </a:p>
          <a:p>
            <a:r>
              <a:rPr lang="cs-CZ" b="1" dirty="0" smtClean="0">
                <a:solidFill>
                  <a:srgbClr val="FF6600"/>
                </a:solidFill>
              </a:rPr>
              <a:t>Centrální příjem?</a:t>
            </a:r>
            <a:endParaRPr lang="cs-CZ" b="1" dirty="0">
              <a:solidFill>
                <a:srgbClr val="FF6600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56591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61872" y="262393"/>
            <a:ext cx="9692640" cy="906531"/>
          </a:xfrm>
        </p:spPr>
        <p:txBody>
          <a:bodyPr>
            <a:normAutofit/>
          </a:bodyPr>
          <a:lstStyle/>
          <a:p>
            <a:r>
              <a:rPr lang="cs-CZ" sz="4000" dirty="0"/>
              <a:t>Extrémní výsledky v LIS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1666" y="1269932"/>
            <a:ext cx="3308824" cy="547023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0666" y="2074681"/>
            <a:ext cx="3237645" cy="4156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672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61872" y="262394"/>
            <a:ext cx="9692640" cy="1139196"/>
          </a:xfrm>
        </p:spPr>
        <p:txBody>
          <a:bodyPr>
            <a:normAutofit/>
          </a:bodyPr>
          <a:lstStyle/>
          <a:p>
            <a:r>
              <a:rPr lang="cs-CZ" sz="4000" dirty="0" smtClean="0"/>
              <a:t>Pořadí zkumavek při odběru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5943" y="1828800"/>
            <a:ext cx="10959737" cy="4702629"/>
          </a:xfrm>
        </p:spPr>
        <p:txBody>
          <a:bodyPr>
            <a:normAutofit/>
          </a:bodyPr>
          <a:lstStyle/>
          <a:p>
            <a:r>
              <a:rPr lang="cs-CZ" b="1" dirty="0" smtClean="0"/>
              <a:t>1. zkumavka pro hemokulturu</a:t>
            </a:r>
          </a:p>
          <a:p>
            <a:r>
              <a:rPr lang="cs-CZ" b="1" dirty="0" smtClean="0"/>
              <a:t>2. zkumavka s citrátem </a:t>
            </a:r>
            <a:r>
              <a:rPr lang="cs-CZ" dirty="0"/>
              <a:t>na vyšetření sedimentace </a:t>
            </a:r>
            <a:r>
              <a:rPr lang="cs-CZ" dirty="0" smtClean="0"/>
              <a:t>erytrocytů </a:t>
            </a:r>
            <a:r>
              <a:rPr lang="cs-CZ" dirty="0"/>
              <a:t>[černá] </a:t>
            </a:r>
            <a:endParaRPr lang="cs-CZ" b="1" dirty="0" smtClean="0"/>
          </a:p>
          <a:p>
            <a:r>
              <a:rPr lang="cs-CZ" b="1" dirty="0" smtClean="0"/>
              <a:t>3. </a:t>
            </a:r>
            <a:r>
              <a:rPr lang="cs-CZ" b="1" dirty="0"/>
              <a:t>zkumavka s </a:t>
            </a:r>
            <a:r>
              <a:rPr lang="cs-CZ" b="1" dirty="0" smtClean="0"/>
              <a:t>citrátem/</a:t>
            </a:r>
            <a:r>
              <a:rPr lang="cs-CZ" b="1" dirty="0" err="1" smtClean="0"/>
              <a:t>hirudinem</a:t>
            </a:r>
            <a:r>
              <a:rPr lang="cs-CZ" b="1" dirty="0" smtClean="0"/>
              <a:t> </a:t>
            </a:r>
            <a:r>
              <a:rPr lang="cs-CZ" dirty="0"/>
              <a:t>na </a:t>
            </a:r>
            <a:r>
              <a:rPr lang="cs-CZ" dirty="0" smtClean="0"/>
              <a:t>koagulaci/agregaci trombocytů </a:t>
            </a:r>
            <a:r>
              <a:rPr lang="cs-CZ" dirty="0"/>
              <a:t>[modrá] </a:t>
            </a:r>
            <a:endParaRPr lang="cs-CZ" b="1" dirty="0"/>
          </a:p>
          <a:p>
            <a:r>
              <a:rPr lang="cs-CZ" b="1" dirty="0" smtClean="0"/>
              <a:t>4. </a:t>
            </a:r>
            <a:r>
              <a:rPr lang="cs-CZ" b="1" dirty="0"/>
              <a:t>zkumavka s aktivátorem </a:t>
            </a:r>
            <a:r>
              <a:rPr lang="cs-CZ" b="1" dirty="0" smtClean="0"/>
              <a:t>srážení </a:t>
            </a:r>
            <a:r>
              <a:rPr lang="cs-CZ" dirty="0" smtClean="0"/>
              <a:t>[červená] </a:t>
            </a:r>
          </a:p>
          <a:p>
            <a:r>
              <a:rPr lang="cs-CZ" b="1" dirty="0" smtClean="0"/>
              <a:t>5</a:t>
            </a:r>
            <a:r>
              <a:rPr lang="cs-CZ" dirty="0" smtClean="0"/>
              <a:t>. </a:t>
            </a:r>
            <a:r>
              <a:rPr lang="cs-CZ" b="1" dirty="0" smtClean="0"/>
              <a:t>zkumavka s </a:t>
            </a:r>
            <a:r>
              <a:rPr lang="cs-CZ" b="1" dirty="0" err="1" smtClean="0"/>
              <a:t>heparinátem</a:t>
            </a:r>
            <a:r>
              <a:rPr lang="cs-CZ" b="1" dirty="0" smtClean="0"/>
              <a:t> </a:t>
            </a:r>
            <a:r>
              <a:rPr lang="cs-CZ" dirty="0"/>
              <a:t>[zelená] </a:t>
            </a:r>
            <a:endParaRPr lang="cs-CZ" dirty="0" smtClean="0"/>
          </a:p>
          <a:p>
            <a:r>
              <a:rPr lang="cs-CZ" b="1" dirty="0" smtClean="0"/>
              <a:t>6. </a:t>
            </a:r>
            <a:r>
              <a:rPr lang="cs-CZ" b="1" dirty="0"/>
              <a:t>zkumavka s </a:t>
            </a:r>
            <a:r>
              <a:rPr lang="cs-CZ" b="1" dirty="0" smtClean="0"/>
              <a:t>EDTA</a:t>
            </a:r>
            <a:r>
              <a:rPr lang="cs-CZ" dirty="0" smtClean="0"/>
              <a:t> </a:t>
            </a:r>
            <a:r>
              <a:rPr lang="cs-CZ" dirty="0"/>
              <a:t>[fialová] </a:t>
            </a:r>
            <a:endParaRPr lang="cs-CZ" dirty="0" smtClean="0"/>
          </a:p>
          <a:p>
            <a:r>
              <a:rPr lang="cs-CZ" b="1" dirty="0" smtClean="0"/>
              <a:t>7. </a:t>
            </a:r>
            <a:r>
              <a:rPr lang="cs-CZ" b="1" dirty="0"/>
              <a:t>zkumavka s EDTA </a:t>
            </a:r>
            <a:r>
              <a:rPr lang="cs-CZ" dirty="0"/>
              <a:t>(ev. oxalát) + </a:t>
            </a:r>
            <a:r>
              <a:rPr lang="cs-CZ" b="1" dirty="0"/>
              <a:t>fluorid + citrát </a:t>
            </a:r>
            <a:r>
              <a:rPr lang="cs-CZ" dirty="0"/>
              <a:t>[šedá, růžová] </a:t>
            </a:r>
            <a:endParaRPr lang="cs-CZ" b="1" dirty="0" smtClean="0"/>
          </a:p>
          <a:p>
            <a:r>
              <a:rPr lang="cs-CZ" b="1" dirty="0" smtClean="0">
                <a:solidFill>
                  <a:srgbClr val="00B0F0"/>
                </a:solidFill>
              </a:rPr>
              <a:t>Uzavřený systém (vakuum)</a:t>
            </a:r>
            <a:endParaRPr lang="cs-CZ" b="1" dirty="0">
              <a:solidFill>
                <a:srgbClr val="00B0F0"/>
              </a:solidFill>
            </a:endParaRPr>
          </a:p>
          <a:p>
            <a:r>
              <a:rPr lang="cs-CZ" b="1" dirty="0" smtClean="0">
                <a:solidFill>
                  <a:srgbClr val="00B0F0"/>
                </a:solidFill>
              </a:rPr>
              <a:t>Odběr po rysku (málo krve – hemolýza, vliv aditiva; moc krve – sražení)!</a:t>
            </a:r>
          </a:p>
          <a:p>
            <a:pPr marL="0" indent="0">
              <a:buNone/>
            </a:pPr>
            <a:endParaRPr lang="cs-CZ" b="1" dirty="0">
              <a:solidFill>
                <a:srgbClr val="00B0F0"/>
              </a:solidFill>
            </a:endParaRPr>
          </a:p>
        </p:txBody>
      </p:sp>
      <p:pic>
        <p:nvPicPr>
          <p:cNvPr id="19" name="Obrázek 18" descr="VACUETTE® 2,75 ml uzavřená sedimentace PP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152" r="73585" b="24294"/>
          <a:stretch/>
        </p:blipFill>
        <p:spPr bwMode="auto">
          <a:xfrm rot="5400000">
            <a:off x="10275651" y="2232904"/>
            <a:ext cx="444478" cy="3431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Obrázek 19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0" t="39328" r="63145" b="19242"/>
          <a:stretch/>
        </p:blipFill>
        <p:spPr bwMode="auto">
          <a:xfrm rot="5400000">
            <a:off x="10391800" y="2726701"/>
            <a:ext cx="360316" cy="3431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Obrázek 20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6" t="40846" r="64679" b="18874"/>
          <a:stretch/>
        </p:blipFill>
        <p:spPr bwMode="auto">
          <a:xfrm rot="5400000">
            <a:off x="10381997" y="3218990"/>
            <a:ext cx="367711" cy="34317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Obrázek 21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1" t="39348" r="65996" b="20638"/>
          <a:stretch/>
        </p:blipFill>
        <p:spPr bwMode="auto">
          <a:xfrm rot="5400000">
            <a:off x="10364729" y="3786769"/>
            <a:ext cx="414458" cy="3553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Obrázek 22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9" t="41961" r="64025" b="17328"/>
          <a:stretch/>
        </p:blipFill>
        <p:spPr bwMode="auto">
          <a:xfrm rot="5400000">
            <a:off x="10403823" y="4300054"/>
            <a:ext cx="361455" cy="3301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Obrázek 23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6" t="42212" r="67764" b="21587"/>
          <a:stretch/>
        </p:blipFill>
        <p:spPr bwMode="auto">
          <a:xfrm rot="5400000">
            <a:off x="10177614" y="4942110"/>
            <a:ext cx="310033" cy="3305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Obrázek 24" descr="VACUETTE®  2 ml FC Mix růžový uzávěr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4" t="41526" r="65849" b="21468"/>
          <a:stretch/>
        </p:blipFill>
        <p:spPr bwMode="auto">
          <a:xfrm rot="5400000">
            <a:off x="10459079" y="4933307"/>
            <a:ext cx="367890" cy="29026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64264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8659" y="262394"/>
            <a:ext cx="10238697" cy="921975"/>
          </a:xfrm>
        </p:spPr>
        <p:txBody>
          <a:bodyPr>
            <a:normAutofit/>
          </a:bodyPr>
          <a:lstStyle/>
          <a:p>
            <a:r>
              <a:rPr lang="cs-CZ" sz="4000" dirty="0" smtClean="0"/>
              <a:t>Test POCT ABR - Po&gt;studium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8659" y="1664000"/>
            <a:ext cx="6323870" cy="1910809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8659" y="3477938"/>
            <a:ext cx="6323870" cy="136789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8659" y="4845830"/>
            <a:ext cx="5461008" cy="1813938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74704" y="4574999"/>
            <a:ext cx="3824688" cy="2084769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10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49212" y="2757052"/>
            <a:ext cx="2950180" cy="1828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679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61872" y="262393"/>
            <a:ext cx="9692640" cy="1283603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Vzdělávání na ÚKBH: Po&gt;studium (kazuistiky s odloženým řešením)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60474" y="1691322"/>
            <a:ext cx="7869045" cy="482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251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9009" y="-48110"/>
            <a:ext cx="12670018" cy="6954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3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61872" y="262393"/>
            <a:ext cx="9896458" cy="1115833"/>
          </a:xfrm>
        </p:spPr>
        <p:txBody>
          <a:bodyPr>
            <a:normAutofit/>
          </a:bodyPr>
          <a:lstStyle/>
          <a:p>
            <a:r>
              <a:rPr lang="cs-CZ" sz="4000" dirty="0" smtClean="0"/>
              <a:t>Elektronická žádanka ÚKBH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6" name="Picture 2" descr="https://ukbh.fnplzen.cz/sites/users/ukbh/obrazky/elzadank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872" y="1828800"/>
            <a:ext cx="8941382" cy="4627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582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31216" y="262394"/>
            <a:ext cx="9823295" cy="1132774"/>
          </a:xfrm>
        </p:spPr>
        <p:txBody>
          <a:bodyPr>
            <a:normAutofit/>
          </a:bodyPr>
          <a:lstStyle/>
          <a:p>
            <a:r>
              <a:rPr lang="cs-CZ" sz="4000" dirty="0" smtClean="0"/>
              <a:t>Odběr po podání léku (</a:t>
            </a:r>
            <a:r>
              <a:rPr lang="cs-CZ" sz="4000" dirty="0" err="1" smtClean="0"/>
              <a:t>Ferinject</a:t>
            </a:r>
            <a:r>
              <a:rPr lang="cs-CZ" sz="4000" dirty="0" smtClean="0"/>
              <a:t>)</a:t>
            </a:r>
            <a:endParaRPr lang="cs-CZ" sz="4000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9571464"/>
              </p:ext>
            </p:extLst>
          </p:nvPr>
        </p:nvGraphicFramePr>
        <p:xfrm>
          <a:off x="1235746" y="2036189"/>
          <a:ext cx="8594724" cy="3602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7314">
                  <a:extLst>
                    <a:ext uri="{9D8B030D-6E8A-4147-A177-3AD203B41FA5}">
                      <a16:colId xmlns:a16="http://schemas.microsoft.com/office/drawing/2014/main" val="2643851702"/>
                    </a:ext>
                  </a:extLst>
                </a:gridCol>
                <a:gridCol w="2557669">
                  <a:extLst>
                    <a:ext uri="{9D8B030D-6E8A-4147-A177-3AD203B41FA5}">
                      <a16:colId xmlns:a16="http://schemas.microsoft.com/office/drawing/2014/main" val="4216811443"/>
                    </a:ext>
                  </a:extLst>
                </a:gridCol>
                <a:gridCol w="2329741">
                  <a:extLst>
                    <a:ext uri="{9D8B030D-6E8A-4147-A177-3AD203B41FA5}">
                      <a16:colId xmlns:a16="http://schemas.microsoft.com/office/drawing/2014/main" val="908051078"/>
                    </a:ext>
                  </a:extLst>
                </a:gridCol>
              </a:tblGrid>
              <a:tr h="36680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ŠPATNĚ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SPRÁVNĚ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58727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rgbClr val="FF0000"/>
                          </a:solidFill>
                        </a:rPr>
                        <a:t>Železo </a:t>
                      </a:r>
                      <a:r>
                        <a:rPr lang="cs-CZ" dirty="0" smtClean="0"/>
                        <a:t>          (µmol/l)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rgbClr val="FF0000"/>
                          </a:solidFill>
                        </a:rPr>
                        <a:t>62,7</a:t>
                      </a:r>
                      <a:endParaRPr lang="cs-CZ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rgbClr val="00B050"/>
                          </a:solidFill>
                        </a:rPr>
                        <a:t>12,6</a:t>
                      </a:r>
                      <a:endParaRPr lang="cs-CZ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42457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Transferin     (g/l)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2,91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27709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Feritin           (µg/l)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78,4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57374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smtClean="0">
                          <a:solidFill>
                            <a:srgbClr val="FF0000"/>
                          </a:solidFill>
                        </a:rPr>
                        <a:t>Saturace transferinu</a:t>
                      </a:r>
                      <a:endParaRPr lang="cs-CZ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rgbClr val="FF0000"/>
                          </a:solidFill>
                        </a:rPr>
                        <a:t>0,86</a:t>
                      </a:r>
                      <a:endParaRPr lang="cs-CZ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rgbClr val="00B050"/>
                          </a:solidFill>
                        </a:rPr>
                        <a:t>0,17</a:t>
                      </a:r>
                      <a:endParaRPr lang="cs-CZ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5452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KO: </a:t>
                      </a:r>
                      <a:r>
                        <a:rPr lang="cs-CZ" b="1" dirty="0" err="1" smtClean="0">
                          <a:solidFill>
                            <a:srgbClr val="0070C0"/>
                          </a:solidFill>
                        </a:rPr>
                        <a:t>sideropenická</a:t>
                      </a:r>
                      <a:r>
                        <a:rPr lang="cs-CZ" b="1" dirty="0" smtClean="0">
                          <a:solidFill>
                            <a:srgbClr val="0070C0"/>
                          </a:solidFill>
                        </a:rPr>
                        <a:t> anémie (</a:t>
                      </a:r>
                      <a:r>
                        <a:rPr lang="cs-CZ" b="1" dirty="0" err="1" smtClean="0">
                          <a:solidFill>
                            <a:srgbClr val="0070C0"/>
                          </a:solidFill>
                        </a:rPr>
                        <a:t>hypochromní</a:t>
                      </a:r>
                      <a:r>
                        <a:rPr lang="cs-CZ" b="1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cs-CZ" b="1" dirty="0" err="1" smtClean="0">
                          <a:solidFill>
                            <a:srgbClr val="0070C0"/>
                          </a:solidFill>
                        </a:rPr>
                        <a:t>mikrocytární</a:t>
                      </a:r>
                      <a:r>
                        <a:rPr lang="cs-CZ" b="1" dirty="0" smtClean="0">
                          <a:solidFill>
                            <a:srgbClr val="0070C0"/>
                          </a:solidFill>
                        </a:rPr>
                        <a:t>)</a:t>
                      </a:r>
                      <a:endParaRPr lang="cs-CZ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93188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Hemoglobin   (g/l)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smtClean="0">
                          <a:solidFill>
                            <a:srgbClr val="FF0000"/>
                          </a:solidFill>
                        </a:rPr>
                        <a:t>102</a:t>
                      </a:r>
                      <a:endParaRPr lang="cs-CZ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97727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Objem </a:t>
                      </a:r>
                      <a:r>
                        <a:rPr lang="cs-CZ" dirty="0" err="1" smtClean="0"/>
                        <a:t>ery</a:t>
                      </a:r>
                      <a:r>
                        <a:rPr lang="cs-CZ" dirty="0" smtClean="0"/>
                        <a:t>      (</a:t>
                      </a:r>
                      <a:r>
                        <a:rPr lang="cs-CZ" dirty="0" err="1" smtClean="0"/>
                        <a:t>fl</a:t>
                      </a:r>
                      <a:r>
                        <a:rPr lang="cs-CZ" dirty="0" smtClean="0"/>
                        <a:t>)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rgbClr val="FF0000"/>
                          </a:solidFill>
                        </a:rPr>
                        <a:t>75</a:t>
                      </a:r>
                      <a:endParaRPr lang="cs-CZ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15279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Hb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ery</a:t>
                      </a:r>
                      <a:r>
                        <a:rPr lang="cs-CZ" dirty="0" smtClean="0"/>
                        <a:t>            (</a:t>
                      </a:r>
                      <a:r>
                        <a:rPr lang="cs-CZ" dirty="0" err="1" smtClean="0"/>
                        <a:t>pg</a:t>
                      </a:r>
                      <a:r>
                        <a:rPr lang="cs-CZ" dirty="0" smtClean="0"/>
                        <a:t>)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rgbClr val="FF0000"/>
                          </a:solidFill>
                        </a:rPr>
                        <a:t>25</a:t>
                      </a:r>
                      <a:endParaRPr lang="cs-CZ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83638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5192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61872" y="262393"/>
            <a:ext cx="9692640" cy="1283603"/>
          </a:xfrm>
        </p:spPr>
        <p:txBody>
          <a:bodyPr>
            <a:normAutofit/>
          </a:bodyPr>
          <a:lstStyle/>
          <a:p>
            <a:r>
              <a:rPr lang="cs-CZ" sz="4000" dirty="0" smtClean="0"/>
              <a:t>Záměna – odebrán jiný pacient</a:t>
            </a:r>
            <a:endParaRPr lang="cs-CZ" sz="4000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2598055"/>
              </p:ext>
            </p:extLst>
          </p:nvPr>
        </p:nvGraphicFramePr>
        <p:xfrm>
          <a:off x="1261872" y="2445504"/>
          <a:ext cx="8594724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7160">
                  <a:extLst>
                    <a:ext uri="{9D8B030D-6E8A-4147-A177-3AD203B41FA5}">
                      <a16:colId xmlns:a16="http://schemas.microsoft.com/office/drawing/2014/main" val="433026110"/>
                    </a:ext>
                  </a:extLst>
                </a:gridCol>
                <a:gridCol w="1980202">
                  <a:extLst>
                    <a:ext uri="{9D8B030D-6E8A-4147-A177-3AD203B41FA5}">
                      <a16:colId xmlns:a16="http://schemas.microsoft.com/office/drawing/2014/main" val="3874261843"/>
                    </a:ext>
                  </a:extLst>
                </a:gridCol>
                <a:gridCol w="2148681">
                  <a:extLst>
                    <a:ext uri="{9D8B030D-6E8A-4147-A177-3AD203B41FA5}">
                      <a16:colId xmlns:a16="http://schemas.microsoft.com/office/drawing/2014/main" val="1090494197"/>
                    </a:ext>
                  </a:extLst>
                </a:gridCol>
                <a:gridCol w="2148681">
                  <a:extLst>
                    <a:ext uri="{9D8B030D-6E8A-4147-A177-3AD203B41FA5}">
                      <a16:colId xmlns:a16="http://schemas.microsoft.com/office/drawing/2014/main" val="17426786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SPRÁVNĚ</a:t>
                      </a:r>
                    </a:p>
                    <a:p>
                      <a:pPr algn="ctr"/>
                      <a:r>
                        <a:rPr lang="cs-CZ" dirty="0" smtClean="0"/>
                        <a:t>příjem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ŠPATNĚ</a:t>
                      </a:r>
                    </a:p>
                    <a:p>
                      <a:pPr algn="ctr"/>
                      <a:r>
                        <a:rPr lang="cs-CZ" dirty="0" smtClean="0"/>
                        <a:t>za 9 h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SPRÁVNĚ</a:t>
                      </a:r>
                    </a:p>
                    <a:p>
                      <a:pPr algn="ctr"/>
                      <a:r>
                        <a:rPr lang="cs-CZ" dirty="0" smtClean="0"/>
                        <a:t>za 12 h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16052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Urea          </a:t>
                      </a:r>
                      <a:r>
                        <a:rPr lang="cs-CZ" dirty="0" smtClean="0"/>
                        <a:t>(</a:t>
                      </a:r>
                      <a:r>
                        <a:rPr lang="cs-CZ" dirty="0" err="1" smtClean="0"/>
                        <a:t>mmol</a:t>
                      </a:r>
                      <a:r>
                        <a:rPr lang="cs-CZ" dirty="0" smtClean="0"/>
                        <a:t>/l)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rgbClr val="00B050"/>
                          </a:solidFill>
                        </a:rPr>
                        <a:t>32,9</a:t>
                      </a:r>
                      <a:endParaRPr lang="cs-CZ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rgbClr val="FF0000"/>
                          </a:solidFill>
                        </a:rPr>
                        <a:t>17,6</a:t>
                      </a:r>
                      <a:endParaRPr lang="cs-CZ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rgbClr val="00B050"/>
                          </a:solidFill>
                        </a:rPr>
                        <a:t>34,2</a:t>
                      </a:r>
                      <a:endParaRPr lang="cs-CZ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18460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Kreatinin</a:t>
                      </a:r>
                      <a:r>
                        <a:rPr lang="cs-CZ" dirty="0" smtClean="0"/>
                        <a:t> (µmol/l)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rgbClr val="00B050"/>
                          </a:solidFill>
                        </a:rPr>
                        <a:t>1141</a:t>
                      </a:r>
                      <a:endParaRPr lang="cs-CZ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rgbClr val="FF0000"/>
                          </a:solidFill>
                        </a:rPr>
                        <a:t>398</a:t>
                      </a:r>
                      <a:endParaRPr lang="cs-CZ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rgbClr val="00B050"/>
                          </a:solidFill>
                        </a:rPr>
                        <a:t>1165</a:t>
                      </a:r>
                      <a:endParaRPr lang="cs-CZ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58900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GF odhad </a:t>
                      </a:r>
                      <a:r>
                        <a:rPr lang="cs-CZ" dirty="0" smtClean="0"/>
                        <a:t>(ml/s)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rgbClr val="00B050"/>
                          </a:solidFill>
                        </a:rPr>
                        <a:t>0,07</a:t>
                      </a:r>
                      <a:endParaRPr lang="cs-CZ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rgbClr val="FF0000"/>
                          </a:solidFill>
                        </a:rPr>
                        <a:t>0,24</a:t>
                      </a:r>
                      <a:endParaRPr lang="cs-CZ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rgbClr val="00B050"/>
                          </a:solidFill>
                        </a:rPr>
                        <a:t>0,07</a:t>
                      </a:r>
                      <a:endParaRPr lang="cs-CZ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5818558"/>
                  </a:ext>
                </a:extLst>
              </a:tr>
            </a:tbl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1261872" y="5097612"/>
            <a:ext cx="7965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Ověřit jméno, příjmení, RČ – otevřené otázky (Jak se jmenujete?)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57684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61872" y="262393"/>
            <a:ext cx="9692640" cy="1217615"/>
          </a:xfrm>
        </p:spPr>
        <p:txBody>
          <a:bodyPr>
            <a:normAutofit/>
          </a:bodyPr>
          <a:lstStyle/>
          <a:p>
            <a:r>
              <a:rPr lang="cs-CZ" sz="4000" dirty="0" smtClean="0"/>
              <a:t>Záměna – chybná identifikace</a:t>
            </a:r>
            <a:endParaRPr lang="cs-CZ" sz="4000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6944667"/>
              </p:ext>
            </p:extLst>
          </p:nvPr>
        </p:nvGraphicFramePr>
        <p:xfrm>
          <a:off x="1261872" y="2174792"/>
          <a:ext cx="8594724" cy="257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7245">
                  <a:extLst>
                    <a:ext uri="{9D8B030D-6E8A-4147-A177-3AD203B41FA5}">
                      <a16:colId xmlns:a16="http://schemas.microsoft.com/office/drawing/2014/main" val="935936638"/>
                    </a:ext>
                  </a:extLst>
                </a:gridCol>
                <a:gridCol w="2471405">
                  <a:extLst>
                    <a:ext uri="{9D8B030D-6E8A-4147-A177-3AD203B41FA5}">
                      <a16:colId xmlns:a16="http://schemas.microsoft.com/office/drawing/2014/main" val="3539260815"/>
                    </a:ext>
                  </a:extLst>
                </a:gridCol>
                <a:gridCol w="2116074">
                  <a:extLst>
                    <a:ext uri="{9D8B030D-6E8A-4147-A177-3AD203B41FA5}">
                      <a16:colId xmlns:a16="http://schemas.microsoft.com/office/drawing/2014/main" val="1959128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ŠPATNĚ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SPRÁVNĚ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80532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HbA</a:t>
                      </a:r>
                      <a:r>
                        <a:rPr lang="cs-CZ" b="1" baseline="-25000" dirty="0" smtClean="0"/>
                        <a:t>1c</a:t>
                      </a:r>
                      <a:r>
                        <a:rPr lang="cs-CZ" b="1" baseline="0" dirty="0" smtClean="0"/>
                        <a:t> - glykovaný </a:t>
                      </a:r>
                      <a:r>
                        <a:rPr lang="cs-CZ" b="1" baseline="0" dirty="0" err="1" smtClean="0"/>
                        <a:t>Hb</a:t>
                      </a:r>
                      <a:r>
                        <a:rPr lang="cs-CZ" b="1" baseline="0" dirty="0" smtClean="0"/>
                        <a:t> </a:t>
                      </a:r>
                      <a:r>
                        <a:rPr lang="cs-CZ" baseline="0" dirty="0" smtClean="0"/>
                        <a:t>(</a:t>
                      </a:r>
                      <a:r>
                        <a:rPr lang="cs-CZ" baseline="0" dirty="0" err="1" smtClean="0"/>
                        <a:t>mmol</a:t>
                      </a:r>
                      <a:r>
                        <a:rPr lang="cs-CZ" baseline="0" dirty="0" smtClean="0"/>
                        <a:t>/mol)</a:t>
                      </a:r>
                      <a:endParaRPr lang="cs-CZ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chemeClr val="accent2"/>
                          </a:solidFill>
                        </a:rPr>
                        <a:t>79</a:t>
                      </a:r>
                      <a:endParaRPr lang="cs-CZ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rgbClr val="00B050"/>
                          </a:solidFill>
                        </a:rPr>
                        <a:t>38</a:t>
                      </a:r>
                      <a:endParaRPr lang="cs-CZ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38635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Neodpovídá glykémiím (6,1/5,7/5,9</a:t>
                      </a:r>
                      <a:r>
                        <a:rPr lang="cs-CZ" baseline="0" dirty="0" smtClean="0"/>
                        <a:t> </a:t>
                      </a:r>
                      <a:r>
                        <a:rPr lang="cs-CZ" baseline="0" dirty="0" err="1" smtClean="0"/>
                        <a:t>mmol</a:t>
                      </a:r>
                      <a:r>
                        <a:rPr lang="cs-CZ" baseline="0" dirty="0" smtClean="0"/>
                        <a:t>/l)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64058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rgbClr val="0070C0"/>
                          </a:solidFill>
                        </a:rPr>
                        <a:t>Z oddělení zaslána</a:t>
                      </a:r>
                      <a:br>
                        <a:rPr lang="cs-CZ" b="1" dirty="0" smtClean="0">
                          <a:solidFill>
                            <a:srgbClr val="0070C0"/>
                          </a:solidFill>
                        </a:rPr>
                      </a:br>
                      <a:r>
                        <a:rPr lang="cs-CZ" b="1" dirty="0" smtClean="0">
                          <a:solidFill>
                            <a:srgbClr val="0070C0"/>
                          </a:solidFill>
                        </a:rPr>
                        <a:t>1 zkumavka s krví jiného pacienta </a:t>
                      </a:r>
                      <a:endParaRPr lang="cs-CZ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0163664"/>
                  </a:ext>
                </a:extLst>
              </a:tr>
            </a:tbl>
          </a:graphicData>
        </a:graphic>
      </p:graphicFrame>
      <p:sp>
        <p:nvSpPr>
          <p:cNvPr id="3" name="TextovéPole 2"/>
          <p:cNvSpPr txBox="1"/>
          <p:nvPr/>
        </p:nvSpPr>
        <p:spPr>
          <a:xfrm>
            <a:off x="1261872" y="5322508"/>
            <a:ext cx="85947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Štítky lepit v přítomnosti pacienta </a:t>
            </a:r>
          </a:p>
          <a:p>
            <a:r>
              <a:rPr lang="cs-CZ" dirty="0"/>
              <a:t>Jsou-li již </a:t>
            </a:r>
            <a:r>
              <a:rPr lang="cs-CZ" dirty="0" smtClean="0"/>
              <a:t>nalepené, porovnat </a:t>
            </a:r>
            <a:r>
              <a:rPr lang="cs-CZ" dirty="0"/>
              <a:t>štítek na všech zkumavkách s náramkem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83557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33633" y="262393"/>
            <a:ext cx="10520879" cy="934811"/>
          </a:xfrm>
        </p:spPr>
        <p:txBody>
          <a:bodyPr>
            <a:normAutofit/>
          </a:bodyPr>
          <a:lstStyle/>
          <a:p>
            <a:r>
              <a:rPr lang="cs-CZ" sz="4000" dirty="0" smtClean="0"/>
              <a:t>Příprava zkumavek před odběrem krve</a:t>
            </a:r>
            <a:endParaRPr lang="cs-CZ" sz="4000" dirty="0"/>
          </a:p>
        </p:txBody>
      </p:sp>
      <p:pic>
        <p:nvPicPr>
          <p:cNvPr id="4" name="Picture 2" descr="Obsah obrázku osoba, interiér&#10;&#10;Popis byl vytvořen automaticky">
            <a:extLst>
              <a:ext uri="{FF2B5EF4-FFF2-40B4-BE49-F238E27FC236}">
                <a16:creationId xmlns:a16="http://schemas.microsoft.com/office/drawing/2014/main" id="{4218A24F-4A2B-4CA5-B8A7-7DD7E44E476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81281" y="1319752"/>
            <a:ext cx="3622915" cy="5411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Zástupný symbol pro obsah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13403" y="1319752"/>
            <a:ext cx="4059741" cy="5411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28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61872" y="645667"/>
            <a:ext cx="9692640" cy="1254000"/>
          </a:xfrm>
        </p:spPr>
        <p:txBody>
          <a:bodyPr>
            <a:noAutofit/>
          </a:bodyPr>
          <a:lstStyle/>
          <a:p>
            <a:r>
              <a:rPr lang="cs-CZ" sz="4000" dirty="0"/>
              <a:t>Odběr do </a:t>
            </a:r>
            <a:r>
              <a:rPr lang="cs-CZ" sz="4000" dirty="0" err="1"/>
              <a:t>heparinátu</a:t>
            </a:r>
            <a:r>
              <a:rPr lang="cs-CZ" sz="4000" dirty="0"/>
              <a:t> </a:t>
            </a:r>
            <a:r>
              <a:rPr lang="cs-CZ" sz="4000" dirty="0" err="1"/>
              <a:t>Li</a:t>
            </a:r>
            <a:r>
              <a:rPr lang="cs-CZ" sz="4000" dirty="0"/>
              <a:t> </a:t>
            </a:r>
            <a:br>
              <a:rPr lang="cs-CZ" sz="4000" dirty="0"/>
            </a:br>
            <a:r>
              <a:rPr lang="cs-CZ" sz="4000" dirty="0" smtClean="0"/>
              <a:t>– antikoagulační léčba</a:t>
            </a:r>
            <a:endParaRPr lang="cs-CZ" sz="4000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1729994"/>
              </p:ext>
            </p:extLst>
          </p:nvPr>
        </p:nvGraphicFramePr>
        <p:xfrm>
          <a:off x="1261872" y="2383885"/>
          <a:ext cx="8594724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4908">
                  <a:extLst>
                    <a:ext uri="{9D8B030D-6E8A-4147-A177-3AD203B41FA5}">
                      <a16:colId xmlns:a16="http://schemas.microsoft.com/office/drawing/2014/main" val="757230646"/>
                    </a:ext>
                  </a:extLst>
                </a:gridCol>
                <a:gridCol w="2926972">
                  <a:extLst>
                    <a:ext uri="{9D8B030D-6E8A-4147-A177-3AD203B41FA5}">
                      <a16:colId xmlns:a16="http://schemas.microsoft.com/office/drawing/2014/main" val="2595019476"/>
                    </a:ext>
                  </a:extLst>
                </a:gridCol>
                <a:gridCol w="2802844">
                  <a:extLst>
                    <a:ext uri="{9D8B030D-6E8A-4147-A177-3AD203B41FA5}">
                      <a16:colId xmlns:a16="http://schemas.microsoft.com/office/drawing/2014/main" val="37276115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ŠPATNĚ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SPRÁVNĚ</a:t>
                      </a:r>
                      <a:endParaRPr lang="cs-CZ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99157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dirty="0" smtClean="0">
                          <a:solidFill>
                            <a:schemeClr val="accent2"/>
                          </a:solidFill>
                        </a:rPr>
                        <a:t>TEN, </a:t>
                      </a:r>
                      <a:r>
                        <a:rPr lang="cs-CZ" sz="2000" b="1" dirty="0" err="1" smtClean="0">
                          <a:solidFill>
                            <a:schemeClr val="accent2"/>
                          </a:solidFill>
                        </a:rPr>
                        <a:t>Warfarin</a:t>
                      </a:r>
                      <a:r>
                        <a:rPr lang="cs-CZ" sz="2000" b="1" dirty="0" smtClean="0">
                          <a:solidFill>
                            <a:schemeClr val="accent2"/>
                          </a:solidFill>
                        </a:rPr>
                        <a:t/>
                      </a:r>
                      <a:br>
                        <a:rPr lang="cs-CZ" sz="2000" b="1" dirty="0" smtClean="0">
                          <a:solidFill>
                            <a:schemeClr val="accent2"/>
                          </a:solidFill>
                        </a:rPr>
                      </a:br>
                      <a:r>
                        <a:rPr lang="cs-CZ" sz="2000" b="1" dirty="0" smtClean="0">
                          <a:solidFill>
                            <a:schemeClr val="accent2"/>
                          </a:solidFill>
                        </a:rPr>
                        <a:t> (PT</a:t>
                      </a:r>
                      <a:r>
                        <a:rPr lang="cs-CZ" sz="2000" b="1" baseline="0" dirty="0" smtClean="0">
                          <a:solidFill>
                            <a:schemeClr val="accent2"/>
                          </a:solidFill>
                        </a:rPr>
                        <a:t> 2,3 INR)</a:t>
                      </a:r>
                      <a:endParaRPr lang="cs-CZ" sz="2000" b="1" dirty="0" smtClean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8331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cs-CZ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solidFill>
                            <a:srgbClr val="FF0000"/>
                          </a:solidFill>
                        </a:rPr>
                        <a:t>Sérum </a:t>
                      </a:r>
                      <a:br>
                        <a:rPr lang="cs-CZ" sz="2000" b="1" dirty="0" smtClean="0">
                          <a:solidFill>
                            <a:srgbClr val="FF0000"/>
                          </a:solidFill>
                        </a:rPr>
                      </a:br>
                      <a:r>
                        <a:rPr lang="cs-CZ" sz="2000" b="1" dirty="0" smtClean="0">
                          <a:solidFill>
                            <a:srgbClr val="FF0000"/>
                          </a:solidFill>
                        </a:rPr>
                        <a:t>(červené víčko)</a:t>
                      </a:r>
                      <a:endParaRPr lang="cs-CZ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solidFill>
                            <a:srgbClr val="00B050"/>
                          </a:solidFill>
                        </a:rPr>
                        <a:t>Plazma </a:t>
                      </a:r>
                      <a:br>
                        <a:rPr lang="cs-CZ" sz="2000" b="1" dirty="0" smtClean="0">
                          <a:solidFill>
                            <a:srgbClr val="00B050"/>
                          </a:solidFill>
                        </a:rPr>
                      </a:br>
                      <a:r>
                        <a:rPr lang="cs-CZ" sz="2000" b="1" dirty="0" smtClean="0">
                          <a:solidFill>
                            <a:srgbClr val="00B050"/>
                          </a:solidFill>
                        </a:rPr>
                        <a:t>(zelené víčko)</a:t>
                      </a:r>
                      <a:endParaRPr lang="cs-CZ" sz="20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21565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000" b="1" dirty="0" err="1" smtClean="0"/>
                        <a:t>cTnI</a:t>
                      </a:r>
                      <a:r>
                        <a:rPr lang="cs-CZ" sz="2000" b="1" dirty="0" smtClean="0"/>
                        <a:t>       </a:t>
                      </a:r>
                      <a:r>
                        <a:rPr lang="cs-CZ" sz="2000" b="0" dirty="0" smtClean="0">
                          <a:solidFill>
                            <a:schemeClr val="tx1"/>
                          </a:solidFill>
                        </a:rPr>
                        <a:t>(µg/l)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solidFill>
                            <a:schemeClr val="accent2"/>
                          </a:solidFill>
                        </a:rPr>
                        <a:t>0,67 (17x </a:t>
                      </a:r>
                      <a:r>
                        <a:rPr lang="cs-CZ" sz="2000" b="1" dirty="0" err="1" smtClean="0">
                          <a:solidFill>
                            <a:schemeClr val="accent2"/>
                          </a:solidFill>
                        </a:rPr>
                        <a:t>cut-off</a:t>
                      </a:r>
                      <a:r>
                        <a:rPr lang="cs-CZ" sz="2000" b="1" dirty="0" smtClean="0">
                          <a:solidFill>
                            <a:schemeClr val="accent2"/>
                          </a:solidFill>
                        </a:rPr>
                        <a:t>)</a:t>
                      </a:r>
                      <a:endParaRPr lang="cs-CZ" sz="2000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solidFill>
                            <a:srgbClr val="00B050"/>
                          </a:solidFill>
                        </a:rPr>
                        <a:t>&lt; 0,01</a:t>
                      </a:r>
                      <a:endParaRPr lang="cs-CZ" sz="20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0756560"/>
                  </a:ext>
                </a:extLst>
              </a:tr>
            </a:tbl>
          </a:graphicData>
        </a:graphic>
      </p:graphicFrame>
      <p:sp>
        <p:nvSpPr>
          <p:cNvPr id="3" name="TextovéPole 2"/>
          <p:cNvSpPr txBox="1"/>
          <p:nvPr/>
        </p:nvSpPr>
        <p:spPr>
          <a:xfrm>
            <a:off x="1261872" y="5301203"/>
            <a:ext cx="85947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Upřednostněné odběru do </a:t>
            </a:r>
            <a:r>
              <a:rPr lang="cs-CZ" b="1" dirty="0" err="1">
                <a:solidFill>
                  <a:srgbClr val="00B050"/>
                </a:solidFill>
              </a:rPr>
              <a:t>heparinátu</a:t>
            </a:r>
            <a:r>
              <a:rPr lang="cs-CZ" b="1" dirty="0">
                <a:solidFill>
                  <a:srgbClr val="00B050"/>
                </a:solidFill>
              </a:rPr>
              <a:t> </a:t>
            </a:r>
            <a:r>
              <a:rPr lang="cs-CZ" b="1" dirty="0" err="1">
                <a:solidFill>
                  <a:srgbClr val="00B050"/>
                </a:solidFill>
              </a:rPr>
              <a:t>Li</a:t>
            </a:r>
            <a:r>
              <a:rPr lang="cs-CZ" b="1" dirty="0">
                <a:solidFill>
                  <a:srgbClr val="00B050"/>
                </a:solidFill>
              </a:rPr>
              <a:t> </a:t>
            </a:r>
            <a:r>
              <a:rPr lang="cs-CZ" b="1" dirty="0"/>
              <a:t>u pacientů akutních, </a:t>
            </a:r>
            <a:r>
              <a:rPr lang="cs-CZ" b="1" dirty="0" smtClean="0"/>
              <a:t>              s </a:t>
            </a:r>
            <a:r>
              <a:rPr lang="cs-CZ" b="1" dirty="0"/>
              <a:t>antikoagulační léčbou, koagulační poruchou, vysokým počtem krevních elementů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7357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ew">
  <a:themeElements>
    <a:clrScheme name="View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D70D5E"/>
      </a:accent2>
      <a:accent3>
        <a:srgbClr val="98037E"/>
      </a:accent3>
      <a:accent4>
        <a:srgbClr val="68027D"/>
      </a:accent4>
      <a:accent5>
        <a:srgbClr val="095ACA"/>
      </a:accent5>
      <a:accent6>
        <a:srgbClr val="063597"/>
      </a:accent6>
      <a:hlink>
        <a:srgbClr val="17BBFD"/>
      </a:hlink>
      <a:folHlink>
        <a:srgbClr val="FF79C2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3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23C5FE65-18CC-4A65-9EBC-B05E331504EC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TM03457515[[fn=Pohled]]</Template>
  <TotalTime>2265</TotalTime>
  <Words>1536</Words>
  <Application>Microsoft Office PowerPoint</Application>
  <PresentationFormat>Širokoúhlá obrazovka</PresentationFormat>
  <Paragraphs>434</Paragraphs>
  <Slides>32</Slides>
  <Notes>0</Notes>
  <HiddenSlides>5</HiddenSlides>
  <MMClips>0</MMClips>
  <ScaleCrop>false</ScaleCrop>
  <HeadingPairs>
    <vt:vector size="8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39" baseType="lpstr">
      <vt:lpstr>Arial</vt:lpstr>
      <vt:lpstr>Calibri</vt:lpstr>
      <vt:lpstr>Century Schoolbook</vt:lpstr>
      <vt:lpstr>Times New Roman</vt:lpstr>
      <vt:lpstr>Wingdings 2</vt:lpstr>
      <vt:lpstr>View</vt:lpstr>
      <vt:lpstr>Graf</vt:lpstr>
      <vt:lpstr>Preanalytické chyby a interference  – vliv na interpretaci biochemických výsledků, kazuistiky  </vt:lpstr>
      <vt:lpstr>Rozložení chyb laboratorních výsledků</vt:lpstr>
      <vt:lpstr>Pořadí zkumavek při odběru</vt:lpstr>
      <vt:lpstr>Elektronická žádanka ÚKBH</vt:lpstr>
      <vt:lpstr>Odběr po podání léku (Ferinject)</vt:lpstr>
      <vt:lpstr>Záměna – odebrán jiný pacient</vt:lpstr>
      <vt:lpstr>Záměna – chybná identifikace</vt:lpstr>
      <vt:lpstr>Příprava zkumavek před odběrem krve</vt:lpstr>
      <vt:lpstr>Odběr do heparinátu Li  – antikoagulační léčba</vt:lpstr>
      <vt:lpstr>Odběr do heparinátu Li – ↑trombo</vt:lpstr>
      <vt:lpstr>Odběr do heparinátu Li – ↑leuko</vt:lpstr>
      <vt:lpstr>Vliv antikoagulačního činidla (citrát) – přelévání krve mezi zkumavkami</vt:lpstr>
      <vt:lpstr>Vliv antikoagulačního činidla (K3EDTA) – přelévání krve mezi zkumavkami</vt:lpstr>
      <vt:lpstr>Vliv infúzí – jednoduchý záchyt</vt:lpstr>
      <vt:lpstr>Vliv infúze (Plasmalyte)</vt:lpstr>
      <vt:lpstr>Vliv infúze (Algifen - metamizol)</vt:lpstr>
      <vt:lpstr>   LIS – kontrola výsledků v laboratoři</vt:lpstr>
      <vt:lpstr>Transport &gt; 10 h, plná krev  v lednici, odběr po noční směně</vt:lpstr>
      <vt:lpstr>Špatný odběr ABR – sraženo, vzduch</vt:lpstr>
      <vt:lpstr>Vliv teploty (T)</vt:lpstr>
      <vt:lpstr>Validace katétrů</vt:lpstr>
      <vt:lpstr>ABR - vliv zátky (FR = 0,9% NaCl)</vt:lpstr>
      <vt:lpstr>ABR - vzduchové bubliny</vt:lpstr>
      <vt:lpstr>ABR - špatné promíchání</vt:lpstr>
      <vt:lpstr>Glykémie – vliv dezinfekce</vt:lpstr>
      <vt:lpstr>Informace o příjmu laboratorních metod do LIS v KIS </vt:lpstr>
      <vt:lpstr>Spolupráce s klinickými pracovišti</vt:lpstr>
      <vt:lpstr>Minimalizace krevních ztrát</vt:lpstr>
      <vt:lpstr>Extrémní výsledky v LIS</vt:lpstr>
      <vt:lpstr>Test POCT ABR - Po&gt;studium</vt:lpstr>
      <vt:lpstr>Vzdělávání na ÚKBH: Po&gt;studium (kazuistiky s odloženým řešením)</vt:lpstr>
      <vt:lpstr>Prezentace aplikace PowerPoint</vt:lpstr>
    </vt:vector>
  </TitlesOfParts>
  <Company>Fakultní nemocnice Plzeň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Klinická biochemie: preanalytika, kazuistiky</dc:title>
  <dc:creator>Solcova Marie</dc:creator>
  <cp:lastModifiedBy>Solcova Marie</cp:lastModifiedBy>
  <cp:revision>445</cp:revision>
  <dcterms:created xsi:type="dcterms:W3CDTF">2022-02-10T14:16:29Z</dcterms:created>
  <dcterms:modified xsi:type="dcterms:W3CDTF">2023-06-08T06:49:57Z</dcterms:modified>
</cp:coreProperties>
</file>