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0" r:id="rId1"/>
  </p:sldMasterIdLst>
  <p:handoutMasterIdLst>
    <p:handoutMasterId r:id="rId12"/>
  </p:handoutMasterIdLst>
  <p:sldIdLst>
    <p:sldId id="256" r:id="rId2"/>
    <p:sldId id="270" r:id="rId3"/>
    <p:sldId id="268" r:id="rId4"/>
    <p:sldId id="271" r:id="rId5"/>
    <p:sldId id="269" r:id="rId6"/>
    <p:sldId id="272" r:id="rId7"/>
    <p:sldId id="266" r:id="rId8"/>
    <p:sldId id="275" r:id="rId9"/>
    <p:sldId id="277" r:id="rId10"/>
    <p:sldId id="262" r:id="rId11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rikova Vlasta" initials="PV" lastIdx="1" clrIdx="0">
    <p:extLst>
      <p:ext uri="{19B8F6BF-5375-455C-9EA6-DF929625EA0E}">
        <p15:presenceInfo xmlns:p15="http://schemas.microsoft.com/office/powerpoint/2012/main" userId="S-1-5-21-71462306-1090664017-1453867065-128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ublic\Documents\Dokumenty\&#382;lu&#269;ov&#233;%20kyseliny\grafy%20&#381;K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3500" baseline="0" dirty="0" smtClean="0"/>
              <a:t>35letá </a:t>
            </a:r>
            <a:r>
              <a:rPr lang="cs-CZ" sz="3500" baseline="0" dirty="0"/>
              <a:t>primipara po </a:t>
            </a:r>
            <a:r>
              <a:rPr lang="cs-CZ" sz="3500" baseline="0" dirty="0" smtClean="0"/>
              <a:t>IVF, </a:t>
            </a:r>
            <a:r>
              <a:rPr lang="cs-CZ" sz="3500" baseline="0" dirty="0" err="1" smtClean="0"/>
              <a:t>gemini</a:t>
            </a:r>
            <a:endParaRPr lang="cs-CZ" sz="3500" baseline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numRef>
              <c:f>List1!$A$2:$A$19</c:f>
              <c:numCache>
                <c:formatCode>dd\.mm\.yyyy</c:formatCode>
                <c:ptCount val="18"/>
                <c:pt idx="0">
                  <c:v>42893.681250000001</c:v>
                </c:pt>
                <c:pt idx="1">
                  <c:v>42900.319444444445</c:v>
                </c:pt>
                <c:pt idx="2">
                  <c:v>42907.340277777781</c:v>
                </c:pt>
                <c:pt idx="3">
                  <c:v>42913.325694444444</c:v>
                </c:pt>
                <c:pt idx="4">
                  <c:v>42920.335416666669</c:v>
                </c:pt>
                <c:pt idx="5">
                  <c:v>42928.347222222219</c:v>
                </c:pt>
                <c:pt idx="6">
                  <c:v>42930.286111111112</c:v>
                </c:pt>
                <c:pt idx="7">
                  <c:v>42933.285416666666</c:v>
                </c:pt>
                <c:pt idx="8">
                  <c:v>42937.288888888892</c:v>
                </c:pt>
                <c:pt idx="9">
                  <c:v>42942.340277777781</c:v>
                </c:pt>
                <c:pt idx="10">
                  <c:v>42949.338888888888</c:v>
                </c:pt>
                <c:pt idx="11">
                  <c:v>42956.321527777778</c:v>
                </c:pt>
                <c:pt idx="12">
                  <c:v>42963.319444444445</c:v>
                </c:pt>
                <c:pt idx="13">
                  <c:v>42970.305555555555</c:v>
                </c:pt>
                <c:pt idx="14">
                  <c:v>42977.338194444441</c:v>
                </c:pt>
                <c:pt idx="15">
                  <c:v>42984.345833333333</c:v>
                </c:pt>
                <c:pt idx="16">
                  <c:v>42988.268750000003</c:v>
                </c:pt>
                <c:pt idx="17">
                  <c:v>42993.284722222219</c:v>
                </c:pt>
              </c:numCache>
            </c:numRef>
          </c:cat>
          <c:val>
            <c:numRef>
              <c:f>List1!$B$2:$B$19</c:f>
              <c:numCache>
                <c:formatCode>General</c:formatCode>
                <c:ptCount val="18"/>
                <c:pt idx="0">
                  <c:v>78.900000000000006</c:v>
                </c:pt>
                <c:pt idx="1">
                  <c:v>90.3</c:v>
                </c:pt>
                <c:pt idx="2">
                  <c:v>14.7</c:v>
                </c:pt>
                <c:pt idx="3">
                  <c:v>25</c:v>
                </c:pt>
                <c:pt idx="4">
                  <c:v>18</c:v>
                </c:pt>
                <c:pt idx="5">
                  <c:v>76</c:v>
                </c:pt>
                <c:pt idx="6">
                  <c:v>19.600000000000001</c:v>
                </c:pt>
                <c:pt idx="7">
                  <c:v>6.3</c:v>
                </c:pt>
                <c:pt idx="8">
                  <c:v>7</c:v>
                </c:pt>
                <c:pt idx="9">
                  <c:v>29.4</c:v>
                </c:pt>
                <c:pt idx="10">
                  <c:v>8.1999999999999993</c:v>
                </c:pt>
                <c:pt idx="11">
                  <c:v>9.6999999999999993</c:v>
                </c:pt>
                <c:pt idx="12">
                  <c:v>13.3</c:v>
                </c:pt>
                <c:pt idx="13">
                  <c:v>14.2</c:v>
                </c:pt>
                <c:pt idx="14">
                  <c:v>16.8</c:v>
                </c:pt>
                <c:pt idx="15">
                  <c:v>28.2</c:v>
                </c:pt>
                <c:pt idx="16">
                  <c:v>13.2</c:v>
                </c:pt>
                <c:pt idx="17">
                  <c:v>20.3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43-494F-952E-7C6D05ACA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6771280"/>
        <c:axId val="476767592"/>
      </c:lineChart>
      <c:catAx>
        <c:axId val="47677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400" dirty="0" smtClean="0"/>
                  <a:t>Dny náběru</a:t>
                </a:r>
                <a:endParaRPr lang="cs-CZ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dd\.mm\.yyyy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6767592"/>
        <c:crosses val="autoZero"/>
        <c:auto val="0"/>
        <c:lblAlgn val="ctr"/>
        <c:lblOffset val="100"/>
        <c:noMultiLvlLbl val="1"/>
      </c:catAx>
      <c:valAx>
        <c:axId val="476767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400" dirty="0" smtClean="0"/>
                  <a:t>ŽK µmol/l</a:t>
                </a:r>
                <a:endParaRPr lang="cs-CZ" sz="140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767712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FF00"/>
              </a:solidFill>
              <a:round/>
            </a:ln>
            <a:effectLst/>
          </c:spPr>
          <c:marker>
            <c:symbol val="none"/>
          </c:marker>
          <c:cat>
            <c:numRef>
              <c:f>List1!$A$54:$A$62</c:f>
              <c:numCache>
                <c:formatCode>dd\.mm\.yyyy</c:formatCode>
                <c:ptCount val="9"/>
                <c:pt idx="0">
                  <c:v>43141.314583333333</c:v>
                </c:pt>
                <c:pt idx="1">
                  <c:v>43143.292361111111</c:v>
                </c:pt>
                <c:pt idx="2">
                  <c:v>43144.286111111112</c:v>
                </c:pt>
                <c:pt idx="3">
                  <c:v>43147.28125</c:v>
                </c:pt>
                <c:pt idx="4">
                  <c:v>43150.287499999999</c:v>
                </c:pt>
                <c:pt idx="5">
                  <c:v>43152.287499999999</c:v>
                </c:pt>
                <c:pt idx="6">
                  <c:v>43157.28402777778</c:v>
                </c:pt>
                <c:pt idx="7">
                  <c:v>43161.286111111112</c:v>
                </c:pt>
                <c:pt idx="8">
                  <c:v>43164.276388888888</c:v>
                </c:pt>
              </c:numCache>
            </c:numRef>
          </c:cat>
          <c:val>
            <c:numRef>
              <c:f>List1!$B$54:$B$62</c:f>
              <c:numCache>
                <c:formatCode>General</c:formatCode>
                <c:ptCount val="9"/>
                <c:pt idx="0">
                  <c:v>87.6</c:v>
                </c:pt>
                <c:pt idx="1">
                  <c:v>52.4</c:v>
                </c:pt>
                <c:pt idx="2">
                  <c:v>23.9</c:v>
                </c:pt>
                <c:pt idx="3">
                  <c:v>17.8</c:v>
                </c:pt>
                <c:pt idx="4">
                  <c:v>22.5</c:v>
                </c:pt>
                <c:pt idx="5">
                  <c:v>23.2</c:v>
                </c:pt>
                <c:pt idx="6">
                  <c:v>17.8</c:v>
                </c:pt>
                <c:pt idx="7">
                  <c:v>25.1</c:v>
                </c:pt>
                <c:pt idx="8">
                  <c:v>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A6D-4CF2-93DA-F3039FD424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3971240"/>
        <c:axId val="483971568"/>
      </c:lineChart>
      <c:dateAx>
        <c:axId val="4839712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400" baseline="0" dirty="0" smtClean="0"/>
                  <a:t>Dny náběru</a:t>
                </a:r>
                <a:endParaRPr lang="cs-CZ" sz="1400" baseline="0" dirty="0"/>
              </a:p>
            </c:rich>
          </c:tx>
          <c:layout>
            <c:manualLayout>
              <c:xMode val="edge"/>
              <c:yMode val="edge"/>
              <c:x val="0.46778249309745373"/>
              <c:y val="0.951568943028169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dd\.mm\.yyyy" sourceLinked="1"/>
        <c:majorTickMark val="out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971568"/>
        <c:crosses val="autoZero"/>
        <c:auto val="1"/>
        <c:lblOffset val="100"/>
        <c:baseTimeUnit val="days"/>
      </c:dateAx>
      <c:valAx>
        <c:axId val="483971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cs-CZ" sz="1400" baseline="0" dirty="0" smtClean="0"/>
                  <a:t>ŽK µmol/l</a:t>
                </a:r>
                <a:endParaRPr lang="cs-CZ" sz="1400" baseline="0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83971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592592592592587E-3"/>
          <c:y val="9.8978272690253985E-2"/>
          <c:w val="0.84953703703703709"/>
          <c:h val="0.81326758526306997"/>
        </c:manualLayout>
      </c:layout>
      <c:ofPieChart>
        <c:ofPieType val="bar"/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91EB-4FE0-A91A-180B4535A0E5}"/>
              </c:ext>
            </c:extLst>
          </c:dPt>
          <c:dPt>
            <c:idx val="1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91EB-4FE0-A91A-180B4535A0E5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91EB-4FE0-A91A-180B4535A0E5}"/>
              </c:ext>
            </c:extLst>
          </c:dPt>
          <c:dPt>
            <c:idx val="3"/>
            <c:bubble3D val="0"/>
            <c:spPr>
              <a:solidFill>
                <a:schemeClr val="bg1">
                  <a:lumMod val="10000"/>
                  <a:lumOff val="9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91EB-4FE0-A91A-180B4535A0E5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91EB-4FE0-A91A-180B4535A0E5}"/>
              </c:ext>
            </c:extLst>
          </c:dPt>
          <c:dLbls>
            <c:dLbl>
              <c:idx val="1"/>
              <c:layout/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42703776611259"/>
                      <c:h val="0.111680099903600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1EB-4FE0-A91A-180B4535A0E5}"/>
                </c:ext>
              </c:extLst>
            </c:dLbl>
            <c:dLbl>
              <c:idx val="2"/>
              <c:layout>
                <c:manualLayout>
                  <c:x val="2.8935185185185185E-2"/>
                  <c:y val="-5.1443337838570405E-1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1EB-4FE0-A91A-180B4535A0E5}"/>
                </c:ext>
              </c:extLst>
            </c:dLbl>
            <c:dLbl>
              <c:idx val="3"/>
              <c:layout>
                <c:manualLayout>
                  <c:x val="1.9675925925925927E-2"/>
                  <c:y val="-2.525418347432358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89120370370371"/>
                      <c:h val="0.111680099903600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91EB-4FE0-A91A-180B4535A0E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EB-4FE0-A91A-180B4535A0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1">
                  <c:v>závažná forma ICP 0,3 %</c:v>
                </c:pt>
                <c:pt idx="2">
                  <c:v>lehká forma ICP 0,5 %</c:v>
                </c:pt>
                <c:pt idx="3">
                  <c:v>ŽK 10 - 20 µmol/l 0,4 %</c:v>
                </c:pt>
              </c:strCache>
            </c:strRef>
          </c:cat>
          <c:val>
            <c:numRef>
              <c:f>List1!$B$2:$B$5</c:f>
              <c:numCache>
                <c:formatCode>General</c:formatCode>
                <c:ptCount val="4"/>
                <c:pt idx="0">
                  <c:v>98.8</c:v>
                </c:pt>
                <c:pt idx="1">
                  <c:v>0.3</c:v>
                </c:pt>
                <c:pt idx="2">
                  <c:v>0.5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EB-4FE0-A91A-180B4535A0E5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gapWidth val="100"/>
        <c:splitType val="pos"/>
        <c:splitPos val="3"/>
        <c:secondPieSize val="72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C79F3-E73F-4A60-B42A-1F84F0E8123B}" type="datetimeFigureOut">
              <a:rPr lang="cs-CZ" smtClean="0"/>
              <a:t>10.4.2018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5C5F0-E70E-4BF0-9FD7-8210B6E62F1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4276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AD347D-5ACD-4C99-B74B-A9C85AD731AF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678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9A250-FF31-4206-8172-F9D3106AACB1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86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9A250-FF31-4206-8172-F9D3106AACB1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528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AD347D-5ACD-4C99-B74B-A9C85AD731AF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9080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6027F-7875-4030-9381-8BD8C4F21935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51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6027F-7875-4030-9381-8BD8C4F21935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45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6027F-7875-4030-9381-8BD8C4F21935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79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AD347D-5ACD-4C99-B74B-A9C85AD731AF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240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9A250-FF31-4206-8172-F9D3106AACB1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7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9A250-FF31-4206-8172-F9D3106AACB1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64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09A250-FF31-4206-8172-F9D3106AACB1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938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51B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AAD347D-5ACD-4C99-B74B-A9C85AD731AF}" type="datetimeFigureOut">
              <a:rPr lang="en-US" smtClean="0"/>
              <a:t>4/10/2018</a:t>
            </a:fld>
            <a:endParaRPr lang="en-US" dirty="0"/>
          </a:p>
        </p:txBody>
      </p:sp>
      <p:sp>
        <p:nvSpPr>
          <p:cNvPr id="268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68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4564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2800" y="1130300"/>
            <a:ext cx="10528299" cy="2222501"/>
          </a:xfrm>
        </p:spPr>
        <p:txBody>
          <a:bodyPr/>
          <a:lstStyle/>
          <a:p>
            <a:r>
              <a:rPr lang="cs-CZ" sz="6000" dirty="0" smtClean="0"/>
              <a:t>Žlučové kyseliny</a:t>
            </a:r>
            <a:br>
              <a:rPr lang="cs-CZ" sz="6000" dirty="0" smtClean="0"/>
            </a:br>
            <a:r>
              <a:rPr lang="cs-CZ" dirty="0" smtClean="0"/>
              <a:t> </a:t>
            </a:r>
            <a:r>
              <a:rPr lang="cs-CZ" dirty="0" err="1" smtClean="0"/>
              <a:t>intrahepatální</a:t>
            </a:r>
            <a:r>
              <a:rPr lang="cs-CZ" dirty="0" smtClean="0"/>
              <a:t> cholestáza v těhotenství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44195" y="4308230"/>
            <a:ext cx="10265508" cy="1213339"/>
          </a:xfrm>
        </p:spPr>
        <p:txBody>
          <a:bodyPr/>
          <a:lstStyle/>
          <a:p>
            <a:r>
              <a:rPr lang="cs-CZ" sz="2700" dirty="0" smtClean="0"/>
              <a:t>Petříková Vlasta, Šolcová Marie, Senft Václav</a:t>
            </a:r>
          </a:p>
          <a:p>
            <a:r>
              <a:rPr lang="cs-CZ" dirty="0" smtClean="0"/>
              <a:t>ÚKBH FN Plzeň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404100" y="6172199"/>
            <a:ext cx="459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Krajský seminář Karlovy Vary </a:t>
            </a:r>
            <a:r>
              <a:rPr lang="cs-CZ" dirty="0" smtClean="0"/>
              <a:t>12. </a:t>
            </a:r>
            <a:r>
              <a:rPr lang="cs-CZ" dirty="0" smtClean="0"/>
              <a:t>4. 2018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28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698" y="965200"/>
            <a:ext cx="10976821" cy="4940300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5435600" y="5994400"/>
            <a:ext cx="2120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4833758" y="6179066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URSUS THIBETANUS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233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Biosyntéza žlučových kyselin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31771"/>
            <a:ext cx="6600825" cy="4525963"/>
          </a:xfrm>
        </p:spPr>
        <p:txBody>
          <a:bodyPr/>
          <a:lstStyle/>
          <a:p>
            <a:r>
              <a:rPr lang="cs-CZ" sz="2000" dirty="0" smtClean="0"/>
              <a:t>Primární žlučové kyseliny jsou syntetizovány v játrech z cholesterolu</a:t>
            </a:r>
          </a:p>
          <a:p>
            <a:r>
              <a:rPr lang="cs-CZ" sz="2000" dirty="0" smtClean="0"/>
              <a:t>V </a:t>
            </a:r>
            <a:r>
              <a:rPr lang="cs-CZ" sz="2000" dirty="0" err="1" smtClean="0"/>
              <a:t>hepatocytech</a:t>
            </a:r>
            <a:r>
              <a:rPr lang="cs-CZ" sz="2000" dirty="0" smtClean="0"/>
              <a:t> jsou konjugovány s glycinem a </a:t>
            </a:r>
            <a:r>
              <a:rPr lang="cs-CZ" sz="2000" dirty="0" err="1" smtClean="0"/>
              <a:t>taurinem</a:t>
            </a:r>
            <a:r>
              <a:rPr lang="cs-CZ" sz="2000" dirty="0" smtClean="0"/>
              <a:t> a vylučovány aktivním transportem do žlučového systému</a:t>
            </a:r>
          </a:p>
          <a:p>
            <a:r>
              <a:rPr lang="cs-CZ" sz="2000" dirty="0" smtClean="0"/>
              <a:t>Sekundární žlučové kyseliny vznikají ve střevě </a:t>
            </a:r>
            <a:r>
              <a:rPr lang="cs-CZ" sz="2000" dirty="0" err="1" smtClean="0"/>
              <a:t>dehydroxylací</a:t>
            </a:r>
            <a:r>
              <a:rPr lang="cs-CZ" sz="2000" dirty="0" smtClean="0"/>
              <a:t> primárních kyselin působením střevní mikroflóry</a:t>
            </a:r>
          </a:p>
          <a:p>
            <a:r>
              <a:rPr lang="cs-CZ" sz="2000" dirty="0" smtClean="0"/>
              <a:t>Primární a sekundární žlučové kyseliny jsou </a:t>
            </a:r>
            <a:r>
              <a:rPr lang="cs-CZ" sz="2000" dirty="0" err="1" smtClean="0"/>
              <a:t>reabsorbovány</a:t>
            </a:r>
            <a:r>
              <a:rPr lang="cs-CZ" sz="2000" dirty="0" smtClean="0"/>
              <a:t> v ileu do portální krve a z jater opět vyloučeny do </a:t>
            </a:r>
            <a:r>
              <a:rPr lang="cs-CZ" sz="2000" dirty="0" smtClean="0"/>
              <a:t>žluče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</a:t>
            </a:r>
            <a:r>
              <a:rPr lang="cs-CZ" sz="2000" dirty="0" smtClean="0"/>
              <a:t> </a:t>
            </a:r>
            <a:r>
              <a:rPr lang="cs-CZ" sz="2000" dirty="0" smtClean="0"/>
              <a:t>Jen asi </a:t>
            </a:r>
            <a:r>
              <a:rPr lang="cs-CZ" sz="2000" dirty="0" smtClean="0"/>
              <a:t>5 % </a:t>
            </a:r>
            <a:r>
              <a:rPr lang="cs-CZ" sz="2000" dirty="0" smtClean="0"/>
              <a:t>žlučových kyselin se ztrácí stolicí</a:t>
            </a:r>
            <a:endParaRPr lang="cs-CZ" sz="2000" dirty="0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91426" y="1696948"/>
            <a:ext cx="4362450" cy="4332468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1426" y="6029416"/>
            <a:ext cx="4362450" cy="35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47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err="1" smtClean="0"/>
              <a:t>Intrahepatální</a:t>
            </a:r>
            <a:r>
              <a:rPr lang="cs-CZ" sz="4000" dirty="0" smtClean="0"/>
              <a:t> cholestáza v těhotenství (ICP)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417638"/>
            <a:ext cx="10972800" cy="4525963"/>
          </a:xfrm>
        </p:spPr>
        <p:txBody>
          <a:bodyPr/>
          <a:lstStyle/>
          <a:p>
            <a:r>
              <a:rPr lang="cs-CZ" sz="2800" dirty="0" smtClean="0"/>
              <a:t>Pruritus a elevace žlučových kyselin v třetím trimestru těhotenství, zvýšená aktivita </a:t>
            </a:r>
            <a:r>
              <a:rPr lang="cs-CZ" sz="2800" dirty="0" err="1" smtClean="0"/>
              <a:t>aminotrasferáz</a:t>
            </a:r>
            <a:r>
              <a:rPr lang="cs-CZ" sz="2800" dirty="0" smtClean="0"/>
              <a:t>, méně často ikterus</a:t>
            </a:r>
          </a:p>
          <a:p>
            <a:pPr lvl="1"/>
            <a:r>
              <a:rPr lang="cs-CZ" sz="2100" dirty="0" err="1" smtClean="0"/>
              <a:t>Malabsorbce</a:t>
            </a:r>
            <a:r>
              <a:rPr lang="cs-CZ" sz="2100" dirty="0" smtClean="0"/>
              <a:t> tuků a snížené vstřebávání vitaminů A, D a K ve střevě</a:t>
            </a:r>
          </a:p>
          <a:p>
            <a:r>
              <a:rPr lang="cs-CZ" sz="2800" dirty="0" smtClean="0"/>
              <a:t>Incidence v Evropě 0,5 – </a:t>
            </a:r>
            <a:r>
              <a:rPr lang="cs-CZ" sz="2800" dirty="0" smtClean="0"/>
              <a:t>1 % </a:t>
            </a:r>
            <a:endParaRPr lang="cs-CZ" sz="2800" dirty="0" smtClean="0"/>
          </a:p>
          <a:p>
            <a:r>
              <a:rPr lang="cs-CZ" sz="2800" dirty="0" smtClean="0"/>
              <a:t>Příčina není dosud známa, předpokládá se genetická predispozice a hormonální </a:t>
            </a:r>
            <a:r>
              <a:rPr lang="cs-CZ" sz="2800" dirty="0" smtClean="0"/>
              <a:t>faktory </a:t>
            </a:r>
            <a:endParaRPr lang="cs-CZ" sz="2800" dirty="0" smtClean="0"/>
          </a:p>
          <a:p>
            <a:pPr lvl="1"/>
            <a:r>
              <a:rPr lang="cs-CZ" sz="2100" dirty="0" smtClean="0"/>
              <a:t>Častější výskyt u vícečetného těhotenství (vyšší hladina hormonů)</a:t>
            </a:r>
          </a:p>
          <a:p>
            <a:pPr lvl="1"/>
            <a:r>
              <a:rPr lang="cs-CZ" sz="2100" dirty="0" smtClean="0"/>
              <a:t>ICP ustupuje krátce po porodu, kdy se hladiny hormonů vracejí k normě</a:t>
            </a:r>
          </a:p>
          <a:p>
            <a:pPr lvl="1"/>
            <a:r>
              <a:rPr lang="cs-CZ" sz="2100" dirty="0" smtClean="0"/>
              <a:t>V následných těhotenstvích se objevuje u 45 – </a:t>
            </a:r>
            <a:r>
              <a:rPr lang="cs-CZ" sz="2100" dirty="0" smtClean="0"/>
              <a:t>75 % </a:t>
            </a:r>
            <a:r>
              <a:rPr lang="cs-CZ" sz="2100" dirty="0" smtClean="0"/>
              <a:t>pacientek</a:t>
            </a:r>
          </a:p>
          <a:p>
            <a:r>
              <a:rPr lang="cs-CZ" sz="2500" dirty="0" smtClean="0"/>
              <a:t>Těhotná není ohrožená jaterním selháním, u </a:t>
            </a:r>
            <a:r>
              <a:rPr lang="cs-CZ" sz="2500" dirty="0" smtClean="0"/>
              <a:t>20 % </a:t>
            </a:r>
            <a:r>
              <a:rPr lang="cs-CZ" sz="2500" dirty="0" smtClean="0"/>
              <a:t>hrozí větší krvácení při porodu (snížení vitaminu K)</a:t>
            </a:r>
          </a:p>
        </p:txBody>
      </p:sp>
    </p:spTree>
    <p:extLst>
      <p:ext uri="{BB962C8B-B14F-4D97-AF65-F5344CB8AC3E}">
        <p14:creationId xmlns:p14="http://schemas.microsoft.com/office/powerpoint/2010/main" val="13763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Vliv </a:t>
            </a:r>
            <a:r>
              <a:rPr lang="cs-CZ" sz="4000" dirty="0" err="1" smtClean="0"/>
              <a:t>intrahepatální</a:t>
            </a:r>
            <a:r>
              <a:rPr lang="cs-CZ" sz="4000" dirty="0" smtClean="0"/>
              <a:t> cholestázy na plod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Konjugované žlučové kyseliny procházejí placentární bariérou a působí toxicky na plod</a:t>
            </a:r>
          </a:p>
          <a:p>
            <a:pPr lvl="1"/>
            <a:r>
              <a:rPr lang="cs-CZ" dirty="0"/>
              <a:t>aspirace </a:t>
            </a:r>
            <a:r>
              <a:rPr lang="cs-CZ" dirty="0" err="1"/>
              <a:t>mekonia</a:t>
            </a:r>
            <a:endParaRPr lang="cs-CZ" dirty="0"/>
          </a:p>
          <a:p>
            <a:pPr lvl="1"/>
            <a:r>
              <a:rPr lang="cs-CZ" dirty="0"/>
              <a:t>předčasný porod a syndrom respirační tísně</a:t>
            </a:r>
          </a:p>
          <a:p>
            <a:pPr lvl="1"/>
            <a:r>
              <a:rPr lang="cs-CZ" dirty="0"/>
              <a:t>náhlá smrt plodu v důsledku </a:t>
            </a:r>
            <a:r>
              <a:rPr lang="cs-CZ" dirty="0" err="1"/>
              <a:t>arytmogenního</a:t>
            </a:r>
            <a:r>
              <a:rPr lang="cs-CZ" dirty="0"/>
              <a:t> účinku </a:t>
            </a:r>
            <a:r>
              <a:rPr lang="cs-CZ" dirty="0" smtClean="0"/>
              <a:t>ŽK</a:t>
            </a:r>
            <a:endParaRPr lang="cs-CZ" dirty="0"/>
          </a:p>
          <a:p>
            <a:r>
              <a:rPr lang="cs-CZ" sz="2800" dirty="0" smtClean="0"/>
              <a:t>Lehká forma ICP: žlučové kyseliny 20 </a:t>
            </a:r>
            <a:r>
              <a:rPr lang="cs-CZ" sz="2800" dirty="0"/>
              <a:t>– 40 µmol/l</a:t>
            </a:r>
            <a:endParaRPr lang="cs-CZ" sz="2800" dirty="0" smtClean="0"/>
          </a:p>
          <a:p>
            <a:pPr marL="342900" lvl="1" indent="-342900">
              <a:buFontTx/>
              <a:buChar char="•"/>
            </a:pPr>
            <a:r>
              <a:rPr lang="cs-CZ" dirty="0" smtClean="0"/>
              <a:t>Závažná </a:t>
            </a:r>
            <a:r>
              <a:rPr lang="cs-CZ" dirty="0" smtClean="0"/>
              <a:t>forma ICP: </a:t>
            </a:r>
            <a:r>
              <a:rPr lang="cs-CZ" dirty="0" smtClean="0"/>
              <a:t>žlučové kyseliny </a:t>
            </a:r>
            <a:r>
              <a:rPr lang="cs-CZ" dirty="0" smtClean="0"/>
              <a:t>&gt; </a:t>
            </a:r>
            <a:r>
              <a:rPr lang="cs-CZ" dirty="0"/>
              <a:t>40 </a:t>
            </a:r>
            <a:r>
              <a:rPr lang="cs-CZ" dirty="0" smtClean="0"/>
              <a:t>µmol/l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926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 </a:t>
            </a:r>
            <a:r>
              <a:rPr lang="cs-CZ" dirty="0" err="1" smtClean="0"/>
              <a:t>intrahepatální</a:t>
            </a:r>
            <a:r>
              <a:rPr lang="cs-CZ" dirty="0" smtClean="0"/>
              <a:t> cholestázy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 smtClean="0"/>
              <a:t>Ursodeoxycholová</a:t>
            </a:r>
            <a:r>
              <a:rPr lang="cs-CZ" sz="2800" dirty="0" smtClean="0"/>
              <a:t> kyselina (UDCA) – hydrofilní žlučová </a:t>
            </a:r>
            <a:r>
              <a:rPr lang="cs-CZ" sz="2800" dirty="0" smtClean="0"/>
              <a:t>kyselina, fyziologicky </a:t>
            </a:r>
            <a:r>
              <a:rPr lang="cs-CZ" sz="2800" dirty="0" smtClean="0"/>
              <a:t>přítomna i v lidské žluči (cca </a:t>
            </a:r>
            <a:r>
              <a:rPr lang="cs-CZ" sz="2800" dirty="0" smtClean="0"/>
              <a:t>4 %)</a:t>
            </a:r>
            <a:endParaRPr lang="cs-CZ" sz="2800" dirty="0" smtClean="0"/>
          </a:p>
          <a:p>
            <a:r>
              <a:rPr lang="cs-CZ" sz="2800" dirty="0" smtClean="0"/>
              <a:t>Mechanizmus účinku UDCA</a:t>
            </a:r>
          </a:p>
          <a:p>
            <a:pPr lvl="1"/>
            <a:r>
              <a:rPr lang="cs-CZ" sz="2100" dirty="0" smtClean="0"/>
              <a:t>Zvýšení </a:t>
            </a:r>
            <a:r>
              <a:rPr lang="cs-CZ" sz="2100" dirty="0" err="1" smtClean="0"/>
              <a:t>hydrofility</a:t>
            </a:r>
            <a:r>
              <a:rPr lang="cs-CZ" sz="2100" dirty="0" smtClean="0"/>
              <a:t> žluči vlivem „naředění“ primárních lipofilních a toxických ŽK </a:t>
            </a:r>
          </a:p>
          <a:p>
            <a:pPr lvl="1"/>
            <a:r>
              <a:rPr lang="cs-CZ" sz="2100" dirty="0" smtClean="0"/>
              <a:t>Inhibice </a:t>
            </a:r>
            <a:r>
              <a:rPr lang="cs-CZ" sz="2100" dirty="0" err="1" smtClean="0"/>
              <a:t>apoptózy</a:t>
            </a:r>
            <a:r>
              <a:rPr lang="cs-CZ" sz="2100" dirty="0" smtClean="0"/>
              <a:t> a nekrózy</a:t>
            </a:r>
          </a:p>
          <a:p>
            <a:pPr lvl="1"/>
            <a:r>
              <a:rPr lang="cs-CZ" sz="2100" dirty="0" smtClean="0"/>
              <a:t>Inhibice syntézy ŽK a stimulace jejich exkrece</a:t>
            </a:r>
          </a:p>
          <a:p>
            <a:pPr lvl="1"/>
            <a:r>
              <a:rPr lang="cs-CZ" sz="2100" dirty="0" smtClean="0"/>
              <a:t>UDCA </a:t>
            </a:r>
            <a:r>
              <a:rPr lang="cs-CZ" sz="2100" dirty="0" smtClean="0"/>
              <a:t>stimuluje sekreci bikarbonátu – zlepšení transportu ŽK v </a:t>
            </a:r>
            <a:r>
              <a:rPr lang="cs-CZ" sz="2100" dirty="0" err="1" smtClean="0"/>
              <a:t>cholangiocytech</a:t>
            </a:r>
            <a:endParaRPr lang="cs-CZ" sz="2100" dirty="0" smtClean="0"/>
          </a:p>
          <a:p>
            <a:r>
              <a:rPr lang="cs-CZ" sz="2800" dirty="0" smtClean="0"/>
              <a:t>Lehká forma ICP </a:t>
            </a:r>
            <a:r>
              <a:rPr lang="cs-CZ" dirty="0"/>
              <a:t>-</a:t>
            </a:r>
            <a:r>
              <a:rPr lang="cs-CZ" dirty="0" smtClean="0"/>
              <a:t> </a:t>
            </a:r>
            <a:r>
              <a:rPr lang="cs-CZ" sz="2100" dirty="0" smtClean="0"/>
              <a:t>UDCA </a:t>
            </a:r>
            <a:r>
              <a:rPr lang="cs-CZ" sz="2100" dirty="0" smtClean="0"/>
              <a:t>2x 250 </a:t>
            </a:r>
            <a:r>
              <a:rPr lang="cs-CZ" sz="2100" dirty="0" smtClean="0"/>
              <a:t>mg (ambulantně), ŽK 1x týdně</a:t>
            </a:r>
          </a:p>
          <a:p>
            <a:r>
              <a:rPr lang="cs-CZ" sz="2800" dirty="0" smtClean="0"/>
              <a:t>Závažná forma ICP – </a:t>
            </a:r>
            <a:r>
              <a:rPr lang="cs-CZ" sz="2100" dirty="0" smtClean="0"/>
              <a:t>UDCA </a:t>
            </a:r>
            <a:r>
              <a:rPr lang="cs-CZ" sz="2100" dirty="0" smtClean="0"/>
              <a:t>3x 250 </a:t>
            </a:r>
            <a:r>
              <a:rPr lang="cs-CZ" sz="2100" dirty="0" smtClean="0"/>
              <a:t>mg (hospitalizace), ŽK 2x týdně</a:t>
            </a:r>
            <a:r>
              <a:rPr lang="cs-CZ" sz="2100" dirty="0"/>
              <a:t/>
            </a:r>
            <a:br>
              <a:rPr lang="cs-CZ" sz="2100" dirty="0"/>
            </a:b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1212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žlučových kyselin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Odběr nalačno před podáním UDCA</a:t>
            </a:r>
          </a:p>
          <a:p>
            <a:r>
              <a:rPr lang="cs-CZ" dirty="0" smtClean="0"/>
              <a:t>Enzymová metoda 5. generace</a:t>
            </a:r>
          </a:p>
          <a:p>
            <a:r>
              <a:rPr lang="cs-CZ" dirty="0" smtClean="0"/>
              <a:t>Referenční meze</a:t>
            </a:r>
          </a:p>
          <a:p>
            <a:pPr lvl="1"/>
            <a:r>
              <a:rPr lang="cs-CZ" dirty="0" smtClean="0"/>
              <a:t>nalačno do 10 µmol/l</a:t>
            </a:r>
          </a:p>
          <a:p>
            <a:pPr lvl="1"/>
            <a:r>
              <a:rPr lang="cs-CZ" dirty="0" smtClean="0"/>
              <a:t>2 h po jídle do 20 </a:t>
            </a:r>
            <a:r>
              <a:rPr lang="cs-CZ" dirty="0"/>
              <a:t>µmol/l</a:t>
            </a:r>
          </a:p>
          <a:p>
            <a:r>
              <a:rPr lang="cs-CZ" sz="2800" dirty="0" err="1" smtClean="0"/>
              <a:t>T</a:t>
            </a:r>
            <a:r>
              <a:rPr lang="cs-CZ" sz="2800" baseline="-25000" dirty="0" err="1" smtClean="0"/>
              <a:t>max</a:t>
            </a:r>
            <a:r>
              <a:rPr lang="cs-CZ" sz="2800" dirty="0" smtClean="0"/>
              <a:t> po perorálním podání UDCA je mezi 30. a 50. minutou </a:t>
            </a:r>
          </a:p>
          <a:p>
            <a:r>
              <a:rPr lang="cs-CZ" sz="2800" dirty="0" smtClean="0"/>
              <a:t>UDCA reaguje při stanovení ŽK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25" y="2173873"/>
            <a:ext cx="3886200" cy="1943100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7543800" y="4052471"/>
            <a:ext cx="3371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3-</a:t>
            </a:r>
            <a:r>
              <a:rPr lang="el-GR" sz="1600" dirty="0" smtClean="0"/>
              <a:t>α</a:t>
            </a:r>
            <a:r>
              <a:rPr lang="cs-CZ" sz="1600" dirty="0" smtClean="0"/>
              <a:t>-</a:t>
            </a:r>
            <a:r>
              <a:rPr lang="cs-CZ" sz="1600" dirty="0" err="1" smtClean="0"/>
              <a:t>hydroxysteroid</a:t>
            </a:r>
            <a:r>
              <a:rPr lang="cs-CZ" sz="1600" dirty="0" smtClean="0"/>
              <a:t> dehydrogenáza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8942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f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3990396"/>
              </p:ext>
            </p:extLst>
          </p:nvPr>
        </p:nvGraphicFramePr>
        <p:xfrm>
          <a:off x="1003789" y="613995"/>
          <a:ext cx="9877425" cy="602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075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400" dirty="0" smtClean="0"/>
              <a:t>24letá </a:t>
            </a:r>
            <a:r>
              <a:rPr lang="cs-CZ" sz="3400" dirty="0" smtClean="0"/>
              <a:t>primipara</a:t>
            </a:r>
            <a:endParaRPr lang="cs-CZ" sz="34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0451001"/>
              </p:ext>
            </p:extLst>
          </p:nvPr>
        </p:nvGraphicFramePr>
        <p:xfrm>
          <a:off x="1206500" y="1270000"/>
          <a:ext cx="9779000" cy="5300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117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Incidence ICP u našich pacientek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1273261"/>
              </p:ext>
            </p:extLst>
          </p:nvPr>
        </p:nvGraphicFramePr>
        <p:xfrm>
          <a:off x="609600" y="1666875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890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1">
  <a:themeElements>
    <a:clrScheme name="Výchozí návrh 13">
      <a:dk1>
        <a:srgbClr val="3E3E5C"/>
      </a:dk1>
      <a:lt1>
        <a:srgbClr val="DEDEDE"/>
      </a:lt1>
      <a:dk2>
        <a:srgbClr val="321427"/>
      </a:dk2>
      <a:lt2>
        <a:srgbClr val="FFFFFF"/>
      </a:lt2>
      <a:accent1>
        <a:srgbClr val="60597B"/>
      </a:accent1>
      <a:accent2>
        <a:srgbClr val="E3B395"/>
      </a:accent2>
      <a:accent3>
        <a:srgbClr val="ADAAAC"/>
      </a:accent3>
      <a:accent4>
        <a:srgbClr val="BDBDBD"/>
      </a:accent4>
      <a:accent5>
        <a:srgbClr val="B6B5BF"/>
      </a:accent5>
      <a:accent6>
        <a:srgbClr val="CEA287"/>
      </a:accent6>
      <a:hlink>
        <a:srgbClr val="99CCFF"/>
      </a:hlink>
      <a:folHlink>
        <a:srgbClr val="FFFF99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3">
        <a:dk1>
          <a:srgbClr val="3E3E5C"/>
        </a:dk1>
        <a:lt1>
          <a:srgbClr val="DEDEDE"/>
        </a:lt1>
        <a:dk2>
          <a:srgbClr val="321427"/>
        </a:dk2>
        <a:lt2>
          <a:srgbClr val="FFFFFF"/>
        </a:lt2>
        <a:accent1>
          <a:srgbClr val="60597B"/>
        </a:accent1>
        <a:accent2>
          <a:srgbClr val="E3B395"/>
        </a:accent2>
        <a:accent3>
          <a:srgbClr val="ADAAAC"/>
        </a:accent3>
        <a:accent4>
          <a:srgbClr val="BDBDBD"/>
        </a:accent4>
        <a:accent5>
          <a:srgbClr val="B6B5BF"/>
        </a:accent5>
        <a:accent6>
          <a:srgbClr val="CEA28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3225</TotalTime>
  <Words>411</Words>
  <Application>Microsoft Office PowerPoint</Application>
  <PresentationFormat>Širokoúhlá obrazovka</PresentationFormat>
  <Paragraphs>55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Motiv1</vt:lpstr>
      <vt:lpstr>Žlučové kyseliny  intrahepatální cholestáza v těhotenství</vt:lpstr>
      <vt:lpstr>Biosyntéza žlučových kyselin</vt:lpstr>
      <vt:lpstr>Intrahepatální cholestáza v těhotenství (ICP)</vt:lpstr>
      <vt:lpstr>Vliv intrahepatální cholestázy na plod</vt:lpstr>
      <vt:lpstr>Léčba intrahepatální cholestázy</vt:lpstr>
      <vt:lpstr>Stanovení žlučových kyselin</vt:lpstr>
      <vt:lpstr>Prezentace aplikace PowerPoint</vt:lpstr>
      <vt:lpstr>24letá primipara</vt:lpstr>
      <vt:lpstr>Incidence ICP u našich pacientek</vt:lpstr>
      <vt:lpstr>Prezentace aplikace PowerPoint</vt:lpstr>
    </vt:vector>
  </TitlesOfParts>
  <Company>Fakultní nemocnice Plzeň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Žlučové kyseliny</dc:title>
  <dc:creator>Petrikova Vlasta</dc:creator>
  <cp:lastModifiedBy>Petrikova Vlasta</cp:lastModifiedBy>
  <cp:revision>107</cp:revision>
  <cp:lastPrinted>2018-04-10T12:34:43Z</cp:lastPrinted>
  <dcterms:created xsi:type="dcterms:W3CDTF">2018-02-08T06:49:50Z</dcterms:created>
  <dcterms:modified xsi:type="dcterms:W3CDTF">2018-04-10T12:35:50Z</dcterms:modified>
</cp:coreProperties>
</file>