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91" r:id="rId3"/>
    <p:sldId id="495" r:id="rId4"/>
    <p:sldId id="492" r:id="rId5"/>
    <p:sldId id="493" r:id="rId6"/>
    <p:sldId id="427" r:id="rId7"/>
    <p:sldId id="478" r:id="rId8"/>
    <p:sldId id="479" r:id="rId9"/>
    <p:sldId id="480" r:id="rId10"/>
    <p:sldId id="481" r:id="rId11"/>
    <p:sldId id="482" r:id="rId12"/>
    <p:sldId id="483" r:id="rId13"/>
    <p:sldId id="494" r:id="rId14"/>
    <p:sldId id="497" r:id="rId15"/>
    <p:sldId id="484" r:id="rId16"/>
    <p:sldId id="485" r:id="rId17"/>
    <p:sldId id="486" r:id="rId18"/>
    <p:sldId id="487" r:id="rId19"/>
    <p:sldId id="488" r:id="rId20"/>
    <p:sldId id="496" r:id="rId21"/>
    <p:sldId id="489" r:id="rId22"/>
    <p:sldId id="490" r:id="rId23"/>
    <p:sldId id="344" r:id="rId24"/>
  </p:sldIdLst>
  <p:sldSz cx="12192000" cy="6858000"/>
  <p:notesSz cx="6858000" cy="9144000"/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712D353-FC61-49ED-9D70-63127EB5DC6C}">
          <p14:sldIdLst>
            <p14:sldId id="256"/>
            <p14:sldId id="491"/>
            <p14:sldId id="495"/>
            <p14:sldId id="492"/>
            <p14:sldId id="493"/>
            <p14:sldId id="427"/>
            <p14:sldId id="478"/>
            <p14:sldId id="479"/>
            <p14:sldId id="480"/>
            <p14:sldId id="481"/>
            <p14:sldId id="482"/>
            <p14:sldId id="483"/>
            <p14:sldId id="494"/>
            <p14:sldId id="497"/>
            <p14:sldId id="484"/>
            <p14:sldId id="485"/>
            <p14:sldId id="486"/>
            <p14:sldId id="487"/>
            <p14:sldId id="488"/>
            <p14:sldId id="496"/>
            <p14:sldId id="489"/>
            <p14:sldId id="490"/>
            <p14:sldId id="344"/>
          </p14:sldIdLst>
        </p14:section>
        <p14:section name="Oddíl bez názvu" id="{DCFBEC5A-E058-45AB-AB2E-904211D99BC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FF9900"/>
    <a:srgbClr val="FFFF00"/>
    <a:srgbClr val="FFCCCC"/>
    <a:srgbClr val="FF7C80"/>
    <a:srgbClr val="FF9999"/>
    <a:srgbClr val="D2DEEF"/>
    <a:srgbClr val="993300"/>
    <a:srgbClr val="ADDB7B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612B8-2950-4F58-BD34-002B86F2AB96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9930-B039-4466-BA96-CBFE3CD3D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4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ACE6-019F-4185-9428-531FBE083AA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336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6EC38-351F-4D17-8F66-6A4DCED7EE0A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83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ACE6-019F-4185-9428-531FBE083AA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3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ACE6-019F-4185-9428-531FBE083AA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7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ACE6-019F-4185-9428-531FBE083AA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09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Tohle jsou fakta, která by měli studenti znát</a:t>
            </a:r>
            <a:r>
              <a:rPr lang="cs-CZ" baseline="0" dirty="0"/>
              <a:t> z předchozích předmětů a nebudou tedy znovu probírána; zmíněna budou jen stručně.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ACE6-019F-4185-9428-531FBE083AA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6EC38-351F-4D17-8F66-6A4DCED7EE0A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318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6EC38-351F-4D17-8F66-6A4DCED7EE0A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431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6EC38-351F-4D17-8F66-6A4DCED7EE0A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825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6EC38-351F-4D17-8F66-6A4DCED7EE0A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425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2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2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44E42-00AC-4C8C-AE74-BAD6A48373B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68BA-7D19-47D4-B13F-C781827B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5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z/url?sa=i&amp;rct=j&amp;q=&amp;esrc=s&amp;source=images&amp;cd=&amp;cad=rja&amp;uact=8&amp;ved=2ahUKEwii4bzE9JrdAhXRyaQKHSrRAB0QjRx6BAgBEAU&amp;url=http%3A%2F%2Fangrybirdsriogame.info%2F%3Fd%3DRed%2Bblood%2Bcell%2B%2BWikipedia&amp;psig=AOvVaw3R3lQtRYxxd2IMivMARROb&amp;ust=153592925588575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Racek\Documents\Logo ÚKBD\Logo LF Plzeň\FN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185" y="696686"/>
            <a:ext cx="2501954" cy="136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Racek\Desktop\Logo_LF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" y="58058"/>
            <a:ext cx="2858878" cy="28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2940" y="2719799"/>
            <a:ext cx="10915650" cy="34816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7200" b="1" dirty="0" err="1" smtClean="0"/>
              <a:t>Preeklampsie</a:t>
            </a:r>
            <a:r>
              <a:rPr lang="cs-CZ" sz="7200" b="1" dirty="0"/>
              <a:t/>
            </a:r>
            <a:br>
              <a:rPr lang="cs-CZ" sz="7200" b="1" dirty="0"/>
            </a:br>
            <a:r>
              <a:rPr lang="cs-CZ" sz="7200" b="1" dirty="0" smtClean="0"/>
              <a:t>a HELLP syndrom – kazuistika </a:t>
            </a: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3100" b="1" dirty="0">
                <a:solidFill>
                  <a:schemeClr val="bg1"/>
                </a:solidFill>
              </a:rPr>
              <a:t>-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4400" i="1" dirty="0"/>
              <a:t>Jaroslav Racek</a:t>
            </a:r>
            <a:br>
              <a:rPr lang="cs-CZ" sz="4400" i="1" dirty="0"/>
            </a:br>
            <a:r>
              <a:rPr lang="cs-CZ" sz="3600" i="1" dirty="0"/>
              <a:t>Ústav klinické biochemie a hematologie LF UK a FN v Plzni</a:t>
            </a:r>
            <a:endParaRPr lang="en-US" sz="3600" i="1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415434"/>
              </p:ext>
            </p:extLst>
          </p:nvPr>
        </p:nvGraphicFramePr>
        <p:xfrm>
          <a:off x="2660904" y="489192"/>
          <a:ext cx="2023392" cy="200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r:id="rId5" imgW="1781424" imgH="1762371" progId="">
                  <p:embed/>
                </p:oleObj>
              </mc:Choice>
              <mc:Fallback>
                <p:oleObj r:id="rId5" imgW="1781424" imgH="176237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904" y="489192"/>
                        <a:ext cx="2023392" cy="2004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2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9291" y="377826"/>
            <a:ext cx="9263423" cy="11795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Jak to vyšlo u naší nemocné?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639616" y="1916832"/>
          <a:ext cx="66967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Parametr 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Nemocná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Referenční</a:t>
                      </a:r>
                      <a:r>
                        <a:rPr lang="cs-CZ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hodnoty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Calibri" panose="020F0502020204030204" pitchFamily="34" charset="0"/>
                        </a:rPr>
                        <a:t>dU</a:t>
                      </a:r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-bílkovina (g)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5,02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&lt; 0,3 (0,5)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PCR</a:t>
                      </a:r>
                      <a:r>
                        <a:rPr lang="cs-CZ" sz="2400" baseline="0" dirty="0" smtClean="0">
                          <a:latin typeface="Calibri" panose="020F0502020204030204" pitchFamily="34" charset="0"/>
                        </a:rPr>
                        <a:t> (g/mol)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259,4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&lt; 80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sFLT-1/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PlGF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163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latin typeface="Calibri" panose="020F0502020204030204" pitchFamily="34" charset="0"/>
                        </a:rPr>
                        <a:t>&lt; 38</a:t>
                      </a:r>
                      <a:endParaRPr lang="cs-CZ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639616" y="4221089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</a:rPr>
              <a:t>PCR = protein </a:t>
            </a:r>
            <a:r>
              <a:rPr lang="cs-CZ" sz="2200" dirty="0" err="1">
                <a:latin typeface="Calibri" panose="020F0502020204030204" pitchFamily="34" charset="0"/>
              </a:rPr>
              <a:t>creatinine</a:t>
            </a:r>
            <a:r>
              <a:rPr lang="cs-CZ" sz="2200" dirty="0">
                <a:latin typeface="Calibri" panose="020F0502020204030204" pitchFamily="34" charset="0"/>
              </a:rPr>
              <a:t> ratio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78302" y="4824047"/>
            <a:ext cx="10199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Calibri" panose="020F0502020204030204" pitchFamily="34" charset="0"/>
              </a:rPr>
              <a:t>Pro evidentní známky </a:t>
            </a:r>
            <a:r>
              <a:rPr lang="cs-CZ" sz="2800" dirty="0" err="1">
                <a:latin typeface="Calibri" panose="020F0502020204030204" pitchFamily="34" charset="0"/>
              </a:rPr>
              <a:t>preeklampsie</a:t>
            </a:r>
            <a:r>
              <a:rPr lang="cs-CZ" sz="2800" dirty="0">
                <a:latin typeface="Calibri" panose="020F0502020204030204" pitchFamily="34" charset="0"/>
              </a:rPr>
              <a:t> a dále rostoucí krevní tlak (208/104 </a:t>
            </a:r>
            <a:r>
              <a:rPr lang="cs-CZ" sz="2800" dirty="0" err="1">
                <a:latin typeface="Calibri" panose="020F0502020204030204" pitchFamily="34" charset="0"/>
              </a:rPr>
              <a:t>mmHg</a:t>
            </a:r>
            <a:r>
              <a:rPr lang="cs-CZ" sz="2800" dirty="0">
                <a:latin typeface="Calibri" panose="020F0502020204030204" pitchFamily="34" charset="0"/>
              </a:rPr>
              <a:t>) nemocná přijata na Gynekologicko-porodnickou kliniku FN a těhotenství ukončeno sekcí</a:t>
            </a:r>
          </a:p>
        </p:txBody>
      </p:sp>
    </p:spTree>
    <p:extLst>
      <p:ext uri="{BB962C8B-B14F-4D97-AF65-F5344CB8AC3E}">
        <p14:creationId xmlns:p14="http://schemas.microsoft.com/office/powerpoint/2010/main" val="2299665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7917" y="295485"/>
            <a:ext cx="10506974" cy="125817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Laboratorní vyšetření vstupní a v den porodu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968963" y="1772812"/>
          <a:ext cx="4154137" cy="4896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337">
                <a:tc rowSpan="2"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Analyt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700" b="1" dirty="0" smtClean="0">
                          <a:solidFill>
                            <a:schemeClr val="bg1"/>
                          </a:solidFill>
                          <a:effectLst/>
                        </a:rPr>
                        <a:t>Den po přijetí 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 (porod)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66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B-Trombocyty (· 10</a:t>
                      </a:r>
                      <a:r>
                        <a:rPr lang="cs-CZ" sz="1400" baseline="30000" dirty="0" smtClean="0">
                          <a:effectLst/>
                        </a:rPr>
                        <a:t>9</a:t>
                      </a:r>
                      <a:r>
                        <a:rPr lang="cs-CZ" sz="1400" dirty="0" smtClean="0">
                          <a:effectLst/>
                        </a:rPr>
                        <a:t>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210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213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S-Bilirubin (µmol/l)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S-AST (</a:t>
                      </a:r>
                      <a:r>
                        <a:rPr lang="cs-CZ" sz="1400" dirty="0" smtClean="0">
                          <a:effectLst/>
                        </a:rPr>
                        <a:t>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0,40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0,82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S-ALT (µkat/l)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0,43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0,83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S-LD (</a:t>
                      </a:r>
                      <a:r>
                        <a:rPr lang="cs-CZ" sz="1400" dirty="0" smtClean="0">
                          <a:effectLst/>
                        </a:rPr>
                        <a:t>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3,65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238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S-Kreatinin (</a:t>
                      </a:r>
                      <a:r>
                        <a:rPr lang="cs-CZ" sz="1400" dirty="0" smtClean="0">
                          <a:effectLst/>
                        </a:rPr>
                        <a:t>µmol/l)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61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70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S-Albumin (</a:t>
                      </a:r>
                      <a:r>
                        <a:rPr lang="cs-CZ" sz="1400" dirty="0" smtClean="0">
                          <a:effectLst/>
                        </a:rPr>
                        <a:t>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30,4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U-Bílkovina (g/l)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5,02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U-PCR </a:t>
                      </a:r>
                      <a:r>
                        <a:rPr lang="cs-CZ" sz="1400" dirty="0" smtClean="0">
                          <a:effectLst/>
                        </a:rPr>
                        <a:t>(g/mol)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259,4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528048" y="2961380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</a:rPr>
              <a:t>Mírný nárůst aktivity </a:t>
            </a:r>
            <a:r>
              <a:rPr lang="cs-CZ" sz="3200" dirty="0" err="1">
                <a:latin typeface="Calibri" panose="020F0502020204030204" pitchFamily="34" charset="0"/>
              </a:rPr>
              <a:t>aminotransferáz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</a:rPr>
              <a:t>po porodu sekcí dáván </a:t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</a:rPr>
              <a:t>do souvislosti </a:t>
            </a:r>
            <a:r>
              <a:rPr lang="cs-CZ" sz="3200" dirty="0" smtClean="0">
                <a:latin typeface="Calibri" panose="020F0502020204030204" pitchFamily="34" charset="0"/>
              </a:rPr>
              <a:t/>
            </a:r>
            <a:br>
              <a:rPr lang="cs-CZ" sz="3200" dirty="0" smtClean="0">
                <a:latin typeface="Calibri" panose="020F0502020204030204" pitchFamily="34" charset="0"/>
              </a:rPr>
            </a:br>
            <a:r>
              <a:rPr lang="cs-CZ" sz="3200" dirty="0" smtClean="0">
                <a:latin typeface="Calibri" panose="020F0502020204030204" pitchFamily="34" charset="0"/>
              </a:rPr>
              <a:t>s operačním výkonem</a:t>
            </a:r>
            <a:endParaRPr lang="cs-CZ" sz="3200" dirty="0">
              <a:latin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028788" y="3140968"/>
            <a:ext cx="2088232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13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9450" y="438151"/>
            <a:ext cx="8261350" cy="10398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Výsledky další den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968962" y="1772812"/>
          <a:ext cx="5182640" cy="4896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337">
                <a:tc rowSpan="2"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Analyt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700" b="1" dirty="0" smtClean="0">
                          <a:solidFill>
                            <a:schemeClr val="bg1"/>
                          </a:solidFill>
                          <a:effectLst/>
                        </a:rPr>
                        <a:t>Den po přijetí 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 (porod)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66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B-Trombocyty (· 10</a:t>
                      </a:r>
                      <a:r>
                        <a:rPr lang="cs-CZ" sz="1400" baseline="30000" dirty="0" smtClean="0">
                          <a:effectLst/>
                        </a:rPr>
                        <a:t>9</a:t>
                      </a:r>
                      <a:r>
                        <a:rPr lang="cs-CZ" sz="1400" dirty="0" smtClean="0">
                          <a:effectLst/>
                        </a:rPr>
                        <a:t>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210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213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S-Bilirubin (µmol/l)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b="1" dirty="0">
                          <a:effectLst/>
                        </a:rPr>
                        <a:t>30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S-AST (</a:t>
                      </a:r>
                      <a:r>
                        <a:rPr lang="cs-CZ" sz="1400" dirty="0" smtClean="0">
                          <a:effectLst/>
                        </a:rPr>
                        <a:t>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0,40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0,82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b="1" dirty="0">
                          <a:effectLst/>
                        </a:rPr>
                        <a:t>18,4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S-ALT (µkat/l)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0,43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0,83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b="1" dirty="0">
                          <a:effectLst/>
                        </a:rPr>
                        <a:t>11,2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S-Urea (</a:t>
                      </a:r>
                      <a:r>
                        <a:rPr lang="cs-CZ" sz="1400" dirty="0" err="1" smtClean="0">
                          <a:effectLst/>
                        </a:rPr>
                        <a:t>mmol</a:t>
                      </a:r>
                      <a:r>
                        <a:rPr lang="cs-CZ" sz="1400" dirty="0" smtClean="0">
                          <a:effectLst/>
                        </a:rPr>
                        <a:t>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6,2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7,9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9,9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238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S-Kreatinin (</a:t>
                      </a:r>
                      <a:r>
                        <a:rPr lang="cs-CZ" sz="1400" dirty="0" smtClean="0">
                          <a:effectLst/>
                        </a:rPr>
                        <a:t>µmol/l)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61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70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81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S-Albumin (</a:t>
                      </a:r>
                      <a:r>
                        <a:rPr lang="cs-CZ" sz="1400" dirty="0" smtClean="0">
                          <a:effectLst/>
                        </a:rPr>
                        <a:t>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30,4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24,1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U-Bílkovina (g/l)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5,02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U-PCR </a:t>
                      </a:r>
                      <a:r>
                        <a:rPr lang="cs-CZ" sz="1400" dirty="0" smtClean="0">
                          <a:effectLst/>
                        </a:rPr>
                        <a:t>(g/mol)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259,4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406395" y="2492897"/>
            <a:ext cx="38855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</a:rPr>
              <a:t>Velký nárůst aktivit AST a ALT, vzestup bilirubinu a hlavně extrémní trombocytopenie vzbudily podezření </a:t>
            </a:r>
            <a:r>
              <a:rPr lang="cs-CZ" sz="3200" dirty="0" smtClean="0">
                <a:latin typeface="Calibri" panose="020F0502020204030204" pitchFamily="34" charset="0"/>
              </a:rPr>
              <a:t/>
            </a:r>
            <a:br>
              <a:rPr lang="cs-CZ" sz="3200" dirty="0" smtClean="0">
                <a:latin typeface="Calibri" panose="020F0502020204030204" pitchFamily="34" charset="0"/>
              </a:rPr>
            </a:br>
            <a:r>
              <a:rPr lang="cs-CZ" sz="3200" dirty="0" smtClean="0">
                <a:latin typeface="Calibri" panose="020F0502020204030204" pitchFamily="34" charset="0"/>
              </a:rPr>
              <a:t>na </a:t>
            </a:r>
            <a:r>
              <a:rPr lang="cs-CZ" sz="3200" dirty="0">
                <a:latin typeface="Calibri" panose="020F0502020204030204" pitchFamily="34" charset="0"/>
              </a:rPr>
              <a:t>HELLP syndrom</a:t>
            </a:r>
          </a:p>
        </p:txBody>
      </p:sp>
    </p:spTree>
    <p:extLst>
      <p:ext uri="{BB962C8B-B14F-4D97-AF65-F5344CB8AC3E}">
        <p14:creationId xmlns:p14="http://schemas.microsoft.com/office/powerpoint/2010/main" val="940935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496300" cy="4464050"/>
          </a:xfrm>
        </p:spPr>
        <p:txBody>
          <a:bodyPr/>
          <a:lstStyle/>
          <a:p>
            <a:pPr marL="630238" indent="-630238">
              <a:spcBef>
                <a:spcPct val="35000"/>
              </a:spcBef>
              <a:buClr>
                <a:srgbClr val="66FFFF"/>
              </a:buClr>
              <a:buSzPct val="120000"/>
              <a:buNone/>
            </a:pPr>
            <a:r>
              <a:rPr lang="cs-CZ" altLang="cs-CZ" smtClean="0">
                <a:solidFill>
                  <a:schemeClr val="tx1"/>
                </a:solidFill>
              </a:rPr>
              <a:t>  </a:t>
            </a:r>
            <a:endParaRPr lang="el-GR" altLang="cs-CZ" sz="30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1049" y="438151"/>
            <a:ext cx="9149751" cy="10398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 smtClean="0">
                <a:latin typeface="Calibri Light" panose="020F0302020204030204" pitchFamily="34" charset="0"/>
              </a:rPr>
              <a:t>Co znamená zkratka HELLP syndrom?</a:t>
            </a:r>
            <a:endParaRPr lang="cs-CZ" altLang="cs-CZ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2038" y="1674931"/>
            <a:ext cx="10541479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4572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279525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1554163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14300" indent="0">
              <a:spcBef>
                <a:spcPts val="1200"/>
              </a:spcBef>
              <a:buNone/>
            </a:pPr>
            <a:r>
              <a:rPr lang="cs-CZ" altLang="cs-CZ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  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cs-CZ" altLang="cs-CZ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</a:t>
            </a:r>
            <a:endParaRPr lang="cs-CZ" altLang="cs-CZ" sz="4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cs-CZ" altLang="cs-CZ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 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cs-CZ" altLang="cs-CZ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 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cs-CZ" altLang="cs-CZ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</a:t>
            </a:r>
            <a:endParaRPr lang="cs-CZ" altLang="cs-CZ" sz="4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14300" indent="0">
              <a:spcBef>
                <a:spcPts val="1500"/>
              </a:spcBef>
              <a:buNone/>
            </a:pPr>
            <a:endParaRPr lang="cs-CZ" sz="3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23359" y="1674931"/>
            <a:ext cx="204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emolysis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60103" y="2440481"/>
            <a:ext cx="204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levated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31905" y="3196049"/>
            <a:ext cx="575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/>
              <a:t>i</a:t>
            </a:r>
            <a:r>
              <a:rPr lang="cs-CZ" sz="4000" dirty="0" err="1" smtClean="0"/>
              <a:t>ver</a:t>
            </a:r>
            <a:r>
              <a:rPr lang="cs-CZ" sz="4000" dirty="0" smtClean="0"/>
              <a:t> </a:t>
            </a:r>
            <a:r>
              <a:rPr lang="cs-CZ" sz="4000" dirty="0" err="1" smtClean="0"/>
              <a:t>enzymes</a:t>
            </a:r>
            <a:r>
              <a:rPr lang="cs-CZ" sz="4000" dirty="0" smtClean="0"/>
              <a:t> (= AST, ALT)</a:t>
            </a:r>
            <a:endParaRPr lang="cs-CZ" sz="4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905" y="3960921"/>
            <a:ext cx="204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ow</a:t>
            </a:r>
            <a:endParaRPr lang="cs-CZ" sz="4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49156" y="4722399"/>
            <a:ext cx="3222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 smtClean="0"/>
              <a:t>latelet</a:t>
            </a:r>
            <a:r>
              <a:rPr lang="cs-CZ" sz="4000" dirty="0" smtClean="0"/>
              <a:t> </a:t>
            </a:r>
            <a:r>
              <a:rPr lang="cs-CZ" sz="4000" dirty="0" err="1" smtClean="0"/>
              <a:t>count</a:t>
            </a:r>
            <a:endParaRPr lang="cs-CZ" sz="4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21996" y="5642552"/>
            <a:ext cx="10178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Diagnóza založena na laboratorním vyšetření!</a:t>
            </a:r>
            <a:endParaRPr 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23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496300" cy="4464050"/>
          </a:xfrm>
        </p:spPr>
        <p:txBody>
          <a:bodyPr/>
          <a:lstStyle/>
          <a:p>
            <a:pPr marL="630238" indent="-630238">
              <a:spcBef>
                <a:spcPct val="35000"/>
              </a:spcBef>
              <a:buClr>
                <a:srgbClr val="66FFFF"/>
              </a:buClr>
              <a:buSzPct val="120000"/>
              <a:buNone/>
            </a:pPr>
            <a:r>
              <a:rPr lang="cs-CZ" altLang="cs-CZ" smtClean="0">
                <a:solidFill>
                  <a:schemeClr val="tx1"/>
                </a:solidFill>
              </a:rPr>
              <a:t>  </a:t>
            </a:r>
            <a:endParaRPr lang="el-GR" altLang="cs-CZ" sz="30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1049" y="438151"/>
            <a:ext cx="9149751" cy="10398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 smtClean="0">
                <a:latin typeface="Calibri Light" panose="020F0302020204030204" pitchFamily="34" charset="0"/>
              </a:rPr>
              <a:t>HELLP syndrom</a:t>
            </a:r>
            <a:endParaRPr lang="cs-CZ" altLang="cs-CZ" b="1" dirty="0">
              <a:latin typeface="Calibri Light" panose="020F03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2038" y="1666305"/>
            <a:ext cx="10541479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4572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279525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1554163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14300" indent="0">
              <a:spcBef>
                <a:spcPts val="600"/>
              </a:spcBef>
              <a:buNone/>
            </a:pP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Vyskytuje se u 2 – 12 % </a:t>
            </a:r>
            <a:r>
              <a:rPr lang="cs-CZ" altLang="cs-CZ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preeklampsií</a:t>
            </a:r>
            <a:endParaRPr lang="cs-CZ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96938" indent="-338138">
              <a:spcBef>
                <a:spcPts val="600"/>
              </a:spcBef>
            </a:pP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častěji u </a:t>
            </a:r>
            <a:r>
              <a:rPr lang="cs-CZ" altLang="cs-CZ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multipar</a:t>
            </a:r>
            <a:endParaRPr lang="cs-CZ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96938" indent="-338138">
              <a:spcBef>
                <a:spcPts val="600"/>
              </a:spcBef>
            </a:pP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nejčastěji v 36. týdnu</a:t>
            </a:r>
            <a:endParaRPr lang="cs-CZ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96938" indent="-338138">
              <a:spcBef>
                <a:spcPts val="600"/>
              </a:spcBef>
            </a:pP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 70 % před porodem</a:t>
            </a:r>
          </a:p>
          <a:p>
            <a:pPr marL="896938" indent="-338138">
              <a:spcBef>
                <a:spcPts val="600"/>
              </a:spcBef>
            </a:pP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 30 % po porodu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cs-CZ" altLang="cs-CZ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Klinicky</a:t>
            </a: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malátnost, únava, bolest v </a:t>
            </a:r>
            <a:r>
              <a:rPr lang="cs-CZ" altLang="cs-CZ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epigatrriu</a:t>
            </a: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 v pravém podžebří, nauzea, zvracení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cs-CZ" altLang="cs-CZ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Hrozící komplikace</a:t>
            </a: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DIC, selhání ledvin, ARDS…</a:t>
            </a:r>
          </a:p>
          <a:p>
            <a:pPr marL="114300" indent="0">
              <a:spcBef>
                <a:spcPts val="1200"/>
              </a:spcBef>
              <a:buNone/>
            </a:pPr>
            <a:endParaRPr lang="cs-CZ" altLang="cs-CZ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indent="0">
              <a:spcBef>
                <a:spcPts val="1500"/>
              </a:spcBef>
              <a:buNone/>
            </a:pPr>
            <a:endParaRPr lang="cs-CZ" sz="1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4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PQuestion"/>
          <p:cNvSpPr>
            <a:spLocks noGrp="1" noChangeArrowheads="1"/>
          </p:cNvSpPr>
          <p:nvPr>
            <p:ph type="title"/>
          </p:nvPr>
        </p:nvSpPr>
        <p:spPr bwMode="auto">
          <a:xfrm>
            <a:off x="1057835" y="377826"/>
            <a:ext cx="10587318" cy="202471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cs-CZ" altLang="cs-CZ" sz="4000" b="1" dirty="0" smtClean="0">
                <a:latin typeface="Calibri Light" panose="020F0302020204030204" pitchFamily="34" charset="0"/>
              </a:rPr>
              <a:t>Tedy </a:t>
            </a:r>
            <a:r>
              <a:rPr lang="cs-CZ" altLang="cs-CZ" sz="4000" b="1" dirty="0">
                <a:latin typeface="Calibri Light" panose="020F0302020204030204" pitchFamily="34" charset="0"/>
              </a:rPr>
              <a:t>kromě trombocytopenie a vysoké aktivity jaterních enzymů </a:t>
            </a:r>
            <a:r>
              <a:rPr lang="cs-CZ" altLang="cs-CZ" sz="4000" b="1" dirty="0" smtClean="0">
                <a:latin typeface="Calibri Light" panose="020F0302020204030204" pitchFamily="34" charset="0"/>
              </a:rPr>
              <a:t>do HELLP syndromu patří  </a:t>
            </a:r>
            <a:r>
              <a:rPr lang="cs-CZ" altLang="cs-CZ" sz="40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intravaskulární hemolýza</a:t>
            </a:r>
            <a:endParaRPr lang="cs-CZ" altLang="cs-CZ" sz="4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505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41294" y="2823882"/>
            <a:ext cx="9402857" cy="3564671"/>
          </a:xfrm>
        </p:spPr>
        <p:txBody>
          <a:bodyPr>
            <a:normAutofit/>
          </a:bodyPr>
          <a:lstStyle/>
          <a:p>
            <a:pPr marL="114300" indent="0">
              <a:spcBef>
                <a:spcPts val="1800"/>
              </a:spcBef>
              <a:buNone/>
            </a:pPr>
            <a:r>
              <a:rPr lang="cs-CZ" altLang="cs-CZ" sz="3600" dirty="0">
                <a:latin typeface="Calibri" panose="020F0502020204030204" pitchFamily="34" charset="0"/>
              </a:rPr>
              <a:t>Jaké vyšetření byste zvolili k jejímu odhalení?</a:t>
            </a:r>
          </a:p>
          <a:p>
            <a:pPr marL="628650" indent="-514350">
              <a:spcBef>
                <a:spcPts val="30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cs-CZ" altLang="cs-CZ" sz="3200" dirty="0">
                <a:latin typeface="Calibri" panose="020F0502020204030204" pitchFamily="34" charset="0"/>
              </a:rPr>
              <a:t>Počet erytrocytů</a:t>
            </a:r>
          </a:p>
          <a:p>
            <a:pPr marL="628650" indent="-514350">
              <a:spcBef>
                <a:spcPts val="18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cs-CZ" altLang="cs-CZ" sz="3200" dirty="0">
                <a:latin typeface="Calibri" panose="020F0502020204030204" pitchFamily="34" charset="0"/>
              </a:rPr>
              <a:t>Aktivitu </a:t>
            </a:r>
            <a:r>
              <a:rPr lang="cs-CZ" altLang="cs-CZ" sz="3200" dirty="0" err="1">
                <a:latin typeface="Calibri" panose="020F0502020204030204" pitchFamily="34" charset="0"/>
              </a:rPr>
              <a:t>laktátdehydrogenázy</a:t>
            </a:r>
            <a:r>
              <a:rPr lang="cs-CZ" altLang="cs-CZ" sz="3200" dirty="0">
                <a:latin typeface="Calibri" panose="020F0502020204030204" pitchFamily="34" charset="0"/>
              </a:rPr>
              <a:t> (LD)</a:t>
            </a:r>
          </a:p>
          <a:p>
            <a:pPr marL="628650" indent="-514350">
              <a:spcBef>
                <a:spcPts val="18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cs-CZ" altLang="cs-CZ" sz="3200" dirty="0">
                <a:latin typeface="Calibri" panose="020F0502020204030204" pitchFamily="34" charset="0"/>
              </a:rPr>
              <a:t>Koncentraci </a:t>
            </a:r>
            <a:r>
              <a:rPr lang="cs-CZ" altLang="cs-CZ" sz="3200" dirty="0" err="1">
                <a:latin typeface="Calibri" panose="020F0502020204030204" pitchFamily="34" charset="0"/>
              </a:rPr>
              <a:t>haptoglobinu</a:t>
            </a:r>
            <a:r>
              <a:rPr lang="cs-CZ" altLang="cs-CZ" sz="3200" dirty="0">
                <a:latin typeface="Calibri" panose="020F0502020204030204" pitchFamily="34" charset="0"/>
              </a:rPr>
              <a:t> v séru</a:t>
            </a:r>
          </a:p>
          <a:p>
            <a:pPr marL="628650" indent="-514350">
              <a:spcBef>
                <a:spcPts val="18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cs-CZ" altLang="cs-CZ" sz="3200" dirty="0">
                <a:latin typeface="Calibri" panose="020F0502020204030204" pitchFamily="34" charset="0"/>
              </a:rPr>
              <a:t>Volný hemoglobin v séru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906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9450" y="438151"/>
            <a:ext cx="8261350" cy="10398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Náběr další den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7386"/>
              </p:ext>
            </p:extLst>
          </p:nvPr>
        </p:nvGraphicFramePr>
        <p:xfrm>
          <a:off x="1968962" y="1772812"/>
          <a:ext cx="5182640" cy="4896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337">
                <a:tc rowSpan="2"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Analyt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700" b="1" dirty="0" smtClean="0">
                          <a:solidFill>
                            <a:schemeClr val="bg1"/>
                          </a:solidFill>
                          <a:effectLst/>
                        </a:rPr>
                        <a:t>Den po přijetí 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 (porod)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66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B-Trombocyty (· 10</a:t>
                      </a:r>
                      <a:r>
                        <a:rPr lang="cs-CZ" sz="1400" baseline="30000" dirty="0" smtClean="0">
                          <a:effectLst/>
                        </a:rPr>
                        <a:t>9</a:t>
                      </a:r>
                      <a:r>
                        <a:rPr lang="cs-CZ" sz="1400" dirty="0" smtClean="0">
                          <a:effectLst/>
                        </a:rPr>
                        <a:t>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210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213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S-Bilirubin (µmol/l)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30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S-AST (</a:t>
                      </a:r>
                      <a:r>
                        <a:rPr lang="cs-CZ" sz="1400" dirty="0" smtClean="0">
                          <a:effectLst/>
                        </a:rPr>
                        <a:t>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0,40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0,82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18,4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S-ALT (µkat/l)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0,43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0,83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11,2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S-LD (</a:t>
                      </a:r>
                      <a:r>
                        <a:rPr lang="cs-CZ" sz="1400" dirty="0" smtClean="0">
                          <a:effectLst/>
                        </a:rPr>
                        <a:t>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3,65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</a:rPr>
                        <a:t>&gt; 30,0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</a:t>
                      </a:r>
                      <a:r>
                        <a:rPr lang="cs-CZ" sz="1400" dirty="0" err="1">
                          <a:effectLst/>
                        </a:rPr>
                        <a:t>Haptoglobin</a:t>
                      </a:r>
                      <a:r>
                        <a:rPr lang="cs-CZ" sz="1400" dirty="0">
                          <a:effectLst/>
                        </a:rPr>
                        <a:t> (</a:t>
                      </a:r>
                      <a:r>
                        <a:rPr lang="cs-CZ" sz="1400" dirty="0" smtClean="0">
                          <a:effectLst/>
                        </a:rPr>
                        <a:t>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0,35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</a:rPr>
                        <a:t>&lt; </a:t>
                      </a:r>
                      <a:r>
                        <a:rPr lang="cs-C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0,03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S-Urea (</a:t>
                      </a:r>
                      <a:r>
                        <a:rPr lang="cs-CZ" sz="1400" dirty="0" err="1" smtClean="0">
                          <a:effectLst/>
                        </a:rPr>
                        <a:t>mmol</a:t>
                      </a:r>
                      <a:r>
                        <a:rPr lang="cs-CZ" sz="1400" dirty="0" smtClean="0">
                          <a:effectLst/>
                        </a:rPr>
                        <a:t>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6,2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7,9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9,9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238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S-Kreatinin (</a:t>
                      </a:r>
                      <a:r>
                        <a:rPr lang="cs-CZ" sz="1400" dirty="0" smtClean="0">
                          <a:effectLst/>
                        </a:rPr>
                        <a:t>µmol/l)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61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70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81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S-Albumin (</a:t>
                      </a:r>
                      <a:r>
                        <a:rPr lang="cs-CZ" sz="1400" dirty="0" smtClean="0">
                          <a:effectLst/>
                        </a:rPr>
                        <a:t>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30,4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24,1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U-Bílkovina (g/l)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5,02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U-PCR </a:t>
                      </a:r>
                      <a:r>
                        <a:rPr lang="cs-CZ" sz="1400" dirty="0" smtClean="0">
                          <a:effectLst/>
                        </a:rPr>
                        <a:t>(g/mol)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259,4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392144" y="3750018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</a:rPr>
              <a:t>Hemolýza potvrzena</a:t>
            </a:r>
          </a:p>
        </p:txBody>
      </p:sp>
    </p:spTree>
    <p:extLst>
      <p:ext uri="{BB962C8B-B14F-4D97-AF65-F5344CB8AC3E}">
        <p14:creationId xmlns:p14="http://schemas.microsoft.com/office/powerpoint/2010/main" val="1497803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0589" y="377826"/>
            <a:ext cx="9152126" cy="11795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Komentář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0941" y="1916113"/>
            <a:ext cx="10506635" cy="4537223"/>
          </a:xfrm>
        </p:spPr>
        <p:txBody>
          <a:bodyPr>
            <a:normAutofit/>
          </a:bodyPr>
          <a:lstStyle/>
          <a:p>
            <a:pPr marL="452438" indent="-338138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cs-CZ" sz="3200" dirty="0">
                <a:latin typeface="Calibri" panose="020F0502020204030204" pitchFamily="34" charset="0"/>
              </a:rPr>
              <a:t>Nejspecifičtějším ukazatelem intravaskulární hemolýzy </a:t>
            </a:r>
            <a:r>
              <a:rPr lang="cs-CZ" sz="3200" dirty="0" smtClean="0">
                <a:latin typeface="Calibri" panose="020F0502020204030204" pitchFamily="34" charset="0"/>
              </a:rPr>
              <a:t/>
            </a:r>
            <a:br>
              <a:rPr lang="cs-CZ" sz="3200" dirty="0" smtClean="0">
                <a:latin typeface="Calibri" panose="020F0502020204030204" pitchFamily="34" charset="0"/>
              </a:rPr>
            </a:br>
            <a:r>
              <a:rPr lang="cs-CZ" sz="3200" dirty="0" smtClean="0">
                <a:latin typeface="Calibri" panose="020F0502020204030204" pitchFamily="34" charset="0"/>
              </a:rPr>
              <a:t>je </a:t>
            </a:r>
            <a:r>
              <a:rPr lang="cs-CZ" sz="3200" dirty="0">
                <a:latin typeface="Calibri" panose="020F0502020204030204" pitchFamily="34" charset="0"/>
              </a:rPr>
              <a:t>prudký pokles koncentrace </a:t>
            </a:r>
            <a:r>
              <a:rPr lang="cs-CZ" sz="3200" dirty="0" err="1">
                <a:latin typeface="Calibri" panose="020F0502020204030204" pitchFamily="34" charset="0"/>
              </a:rPr>
              <a:t>haptoglobinu</a:t>
            </a:r>
            <a:endParaRPr lang="cs-CZ" sz="3200" dirty="0">
              <a:latin typeface="Calibri" panose="020F0502020204030204" pitchFamily="34" charset="0"/>
            </a:endParaRPr>
          </a:p>
          <a:p>
            <a:pPr marL="452438" indent="-338138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cs-CZ" sz="3200" dirty="0" err="1">
                <a:latin typeface="Calibri" panose="020F0502020204030204" pitchFamily="34" charset="0"/>
              </a:rPr>
              <a:t>Laktátdehydrogenáza</a:t>
            </a:r>
            <a:r>
              <a:rPr lang="cs-CZ" sz="3200" dirty="0">
                <a:latin typeface="Calibri" panose="020F0502020204030204" pitchFamily="34" charset="0"/>
              </a:rPr>
              <a:t> uvolněná z erytrocytů i volný hemoglobin také svědčí pro hemolýzu, ale stoupají </a:t>
            </a:r>
            <a:br>
              <a:rPr lang="cs-CZ" sz="3200" dirty="0">
                <a:latin typeface="Calibri" panose="020F0502020204030204" pitchFamily="34" charset="0"/>
              </a:rPr>
            </a:br>
            <a:r>
              <a:rPr lang="cs-CZ" sz="3200" dirty="0">
                <a:latin typeface="Calibri" panose="020F0502020204030204" pitchFamily="34" charset="0"/>
              </a:rPr>
              <a:t>i při arteficiální hemolýze při odběru a zpracování krve</a:t>
            </a:r>
          </a:p>
          <a:p>
            <a:pPr marL="11430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cs-CZ" sz="3600" dirty="0">
                <a:latin typeface="Calibri" panose="020F0502020204030204" pitchFamily="34" charset="0"/>
              </a:rPr>
              <a:t>Jak se laboratorní výsledky vyvíjely dále?</a:t>
            </a:r>
          </a:p>
        </p:txBody>
      </p:sp>
    </p:spTree>
    <p:extLst>
      <p:ext uri="{BB962C8B-B14F-4D97-AF65-F5344CB8AC3E}">
        <p14:creationId xmlns:p14="http://schemas.microsoft.com/office/powerpoint/2010/main" val="4283634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9450" y="438151"/>
            <a:ext cx="8261350" cy="10398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Všechny výsledky se zlepšovaly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33944"/>
              </p:ext>
            </p:extLst>
          </p:nvPr>
        </p:nvGraphicFramePr>
        <p:xfrm>
          <a:off x="1968962" y="1772812"/>
          <a:ext cx="8280920" cy="4896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2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6337">
                <a:tc rowSpan="2"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Analyt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700" b="1" dirty="0" smtClean="0">
                          <a:solidFill>
                            <a:schemeClr val="bg1"/>
                          </a:solidFill>
                          <a:effectLst/>
                        </a:rPr>
                        <a:t>Den po přijetí 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 (porod)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228600" algn="l"/>
                          <a:tab pos="299720" algn="ctr"/>
                        </a:tabLst>
                      </a:pPr>
                      <a:r>
                        <a:rPr lang="cs-CZ" sz="1400" dirty="0">
                          <a:effectLst/>
                        </a:rPr>
                        <a:t>	4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6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66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B-Trombocyty (· 10</a:t>
                      </a:r>
                      <a:r>
                        <a:rPr lang="cs-CZ" sz="1400" baseline="30000" dirty="0" smtClean="0">
                          <a:effectLst/>
                        </a:rPr>
                        <a:t>9</a:t>
                      </a:r>
                      <a:r>
                        <a:rPr lang="cs-CZ" sz="1400" dirty="0" smtClean="0">
                          <a:effectLst/>
                        </a:rPr>
                        <a:t>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210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213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76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117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226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S-Bilirubin (µmol/l)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30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32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S-AST (</a:t>
                      </a:r>
                      <a:r>
                        <a:rPr lang="cs-CZ" sz="1400" dirty="0" smtClean="0">
                          <a:effectLst/>
                        </a:rPr>
                        <a:t>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0,40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0,82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18,4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7,55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3,49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0,89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S-ALT (µkat/l)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0,43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0,83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11,2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9,89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8,28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4,64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S-LD (</a:t>
                      </a:r>
                      <a:r>
                        <a:rPr lang="cs-CZ" sz="1400" dirty="0" smtClean="0">
                          <a:effectLst/>
                        </a:rPr>
                        <a:t>µkat/l)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3,65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&gt; 30,0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24,0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11,5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7,06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</a:t>
                      </a:r>
                      <a:r>
                        <a:rPr lang="cs-CZ" sz="1400" dirty="0" err="1">
                          <a:effectLst/>
                        </a:rPr>
                        <a:t>Haptoglobin</a:t>
                      </a:r>
                      <a:r>
                        <a:rPr lang="cs-CZ" sz="1400" dirty="0">
                          <a:effectLst/>
                        </a:rPr>
                        <a:t> (</a:t>
                      </a:r>
                      <a:r>
                        <a:rPr lang="cs-CZ" sz="1400" dirty="0" smtClean="0">
                          <a:effectLst/>
                        </a:rPr>
                        <a:t>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0,35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&lt; </a:t>
                      </a:r>
                      <a:r>
                        <a:rPr lang="cs-CZ" sz="1400" dirty="0" smtClean="0">
                          <a:effectLst/>
                        </a:rPr>
                        <a:t>0,03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0,33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0,91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S-Urea (</a:t>
                      </a:r>
                      <a:r>
                        <a:rPr lang="cs-CZ" sz="1400" dirty="0" err="1" smtClean="0">
                          <a:effectLst/>
                        </a:rPr>
                        <a:t>mmol</a:t>
                      </a:r>
                      <a:r>
                        <a:rPr lang="cs-CZ" sz="1400" dirty="0" smtClean="0">
                          <a:effectLst/>
                        </a:rPr>
                        <a:t>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6,2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7,9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9,9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9,1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6,2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6,6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238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S-Kreatinin (</a:t>
                      </a:r>
                      <a:r>
                        <a:rPr lang="cs-CZ" sz="1400" dirty="0" smtClean="0">
                          <a:effectLst/>
                        </a:rPr>
                        <a:t>µmol/l)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61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70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81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71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55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49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S-Albumin (</a:t>
                      </a:r>
                      <a:r>
                        <a:rPr lang="cs-CZ" sz="1400" dirty="0" smtClean="0">
                          <a:effectLst/>
                        </a:rPr>
                        <a:t>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30,4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24,1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21,7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27,7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29,0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S-Hořčík (</a:t>
                      </a:r>
                      <a:r>
                        <a:rPr lang="cs-CZ" sz="1400" dirty="0" err="1" smtClean="0">
                          <a:effectLst/>
                        </a:rPr>
                        <a:t>mmol</a:t>
                      </a:r>
                      <a:r>
                        <a:rPr lang="cs-CZ" sz="1400" dirty="0" smtClean="0">
                          <a:effectLst/>
                        </a:rPr>
                        <a:t>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1,47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1,24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1,79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U-Bílkovina (g/l)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5,02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2,09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6337">
                <a:tc>
                  <a:txBody>
                    <a:bodyPr/>
                    <a:lstStyle/>
                    <a:p>
                      <a:pPr indent="9017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U-PCR </a:t>
                      </a:r>
                      <a:r>
                        <a:rPr lang="cs-CZ" sz="1400" dirty="0" smtClean="0">
                          <a:effectLst/>
                        </a:rPr>
                        <a:t>(g/mol)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259,4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cs-CZ" sz="1400" dirty="0">
                          <a:effectLst/>
                        </a:rPr>
                        <a:t>163,0</a:t>
                      </a:r>
                      <a:endParaRPr lang="cs-CZ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168008" y="2441908"/>
            <a:ext cx="410445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168008" y="2791438"/>
            <a:ext cx="410445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168008" y="3161988"/>
            <a:ext cx="4104456" cy="699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68008" y="3850538"/>
            <a:ext cx="410445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168008" y="4200068"/>
            <a:ext cx="410445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114622" y="5280188"/>
            <a:ext cx="316835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007768" y="5961352"/>
            <a:ext cx="6254186" cy="6990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039600" y="4560108"/>
            <a:ext cx="3168352" cy="720080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096000" y="5599750"/>
            <a:ext cx="3168352" cy="360040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168008" y="4570618"/>
            <a:ext cx="4093946" cy="720080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587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2" animBg="1"/>
      <p:bldP spid="13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0941" y="377826"/>
            <a:ext cx="9241773" cy="11795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Komentář a otázka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188" y="1324581"/>
            <a:ext cx="10488706" cy="5264478"/>
          </a:xfrm>
        </p:spPr>
        <p:txBody>
          <a:bodyPr>
            <a:noAutofit/>
          </a:bodyPr>
          <a:lstStyle/>
          <a:p>
            <a:pPr marL="452438" indent="-338138">
              <a:lnSpc>
                <a:spcPct val="110000"/>
              </a:lnSpc>
              <a:buClr>
                <a:schemeClr val="accent1"/>
              </a:buClr>
            </a:pPr>
            <a:r>
              <a:rPr lang="cs-CZ" sz="3200" dirty="0">
                <a:latin typeface="Calibri" panose="020F0502020204030204" pitchFamily="34" charset="0"/>
              </a:rPr>
              <a:t>Ustupovaly známky postižení jater, </a:t>
            </a:r>
            <a:r>
              <a:rPr lang="cs-CZ" sz="3200" dirty="0" smtClean="0">
                <a:latin typeface="Calibri" panose="020F0502020204030204" pitchFamily="34" charset="0"/>
              </a:rPr>
              <a:t>hemolýzy a </a:t>
            </a:r>
            <a:r>
              <a:rPr lang="cs-CZ" sz="3200" dirty="0">
                <a:latin typeface="Calibri" panose="020F0502020204030204" pitchFamily="34" charset="0"/>
              </a:rPr>
              <a:t>rostl počet trombocytů</a:t>
            </a:r>
          </a:p>
          <a:p>
            <a:pPr marL="452438" indent="-338138">
              <a:lnSpc>
                <a:spcPct val="110000"/>
              </a:lnSpc>
              <a:buClr>
                <a:schemeClr val="accent1"/>
              </a:buClr>
            </a:pPr>
            <a:r>
              <a:rPr lang="cs-CZ" sz="3200" dirty="0">
                <a:latin typeface="Calibri" panose="020F0502020204030204" pitchFamily="34" charset="0"/>
              </a:rPr>
              <a:t>Přechodný nárůst koncentrace urey a kreatininu ukázal postižení ledvin</a:t>
            </a:r>
          </a:p>
          <a:p>
            <a:pPr marL="11430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Proč ten vysoký hořčík?</a:t>
            </a:r>
          </a:p>
          <a:p>
            <a:pPr marL="536575" indent="-422275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cs-CZ" sz="3200" dirty="0">
                <a:latin typeface="Calibri" panose="020F0502020204030204" pitchFamily="34" charset="0"/>
              </a:rPr>
              <a:t>Je to intracelulární </a:t>
            </a:r>
            <a:r>
              <a:rPr lang="cs-CZ" sz="3200" dirty="0" smtClean="0">
                <a:latin typeface="Calibri" panose="020F0502020204030204" pitchFamily="34" charset="0"/>
              </a:rPr>
              <a:t>iont, </a:t>
            </a:r>
            <a:r>
              <a:rPr lang="cs-CZ" sz="3200" dirty="0">
                <a:latin typeface="Calibri" panose="020F0502020204030204" pitchFamily="34" charset="0"/>
              </a:rPr>
              <a:t>uvolnil se při hemolýze</a:t>
            </a:r>
          </a:p>
          <a:p>
            <a:pPr marL="536575" indent="-422275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cs-CZ" sz="3200" dirty="0">
                <a:latin typeface="Calibri" panose="020F0502020204030204" pitchFamily="34" charset="0"/>
              </a:rPr>
              <a:t>Pro poruchu funkce ledvin se hromadil v krvi</a:t>
            </a:r>
          </a:p>
          <a:p>
            <a:pPr marL="536575" indent="-422275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cs-CZ" sz="3200" dirty="0">
                <a:latin typeface="Calibri" panose="020F0502020204030204" pitchFamily="34" charset="0"/>
              </a:rPr>
              <a:t>Byl podáván léčebně jako prevence křečí</a:t>
            </a:r>
          </a:p>
        </p:txBody>
      </p:sp>
    </p:spTree>
    <p:extLst>
      <p:ext uri="{BB962C8B-B14F-4D97-AF65-F5344CB8AC3E}">
        <p14:creationId xmlns:p14="http://schemas.microsoft.com/office/powerpoint/2010/main" val="370681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08374" y="277813"/>
            <a:ext cx="10767483" cy="1143000"/>
          </a:xfrm>
        </p:spPr>
        <p:txBody>
          <a:bodyPr>
            <a:normAutofit fontScale="90000"/>
          </a:bodyPr>
          <a:lstStyle/>
          <a:p>
            <a:pPr marL="630238" indent="-630238" eaLnBrk="1" hangingPunct="1"/>
            <a:r>
              <a:rPr lang="cs-CZ" b="1" dirty="0" err="1" smtClean="0"/>
              <a:t>Preeklampsie</a:t>
            </a:r>
            <a:r>
              <a:rPr lang="cs-CZ" b="1" dirty="0" smtClean="0"/>
              <a:t> </a:t>
            </a:r>
            <a:r>
              <a:rPr lang="cs-CZ" dirty="0" smtClean="0"/>
              <a:t>(těhotenská toxikóza, pozdní </a:t>
            </a:r>
            <a:r>
              <a:rPr lang="cs-CZ" dirty="0" err="1" smtClean="0"/>
              <a:t>gestóza</a:t>
            </a:r>
            <a:r>
              <a:rPr lang="cs-CZ" dirty="0" smtClean="0"/>
              <a:t>)</a:t>
            </a:r>
            <a:endParaRPr lang="cs-CZ" sz="3600" dirty="0" smtClean="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200151" y="1989138"/>
            <a:ext cx="998431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07515" y="1391252"/>
            <a:ext cx="11131443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Bef>
                <a:spcPct val="4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2900" dirty="0" smtClean="0"/>
              <a:t>Po 20. týdnu těhotenství, nejčastěji v posledním trimestru</a:t>
            </a:r>
          </a:p>
          <a:p>
            <a:pPr marL="363538" indent="-363538">
              <a:spcBef>
                <a:spcPct val="4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2900" dirty="0" smtClean="0"/>
              <a:t>Postihuje 3 – 7 (až 14) % </a:t>
            </a:r>
            <a:r>
              <a:rPr lang="cs-CZ" sz="2900" dirty="0" smtClean="0"/>
              <a:t>těhotných; častější </a:t>
            </a:r>
            <a:r>
              <a:rPr lang="cs-CZ" sz="2900" dirty="0" smtClean="0"/>
              <a:t>u primipar </a:t>
            </a:r>
            <a:br>
              <a:rPr lang="cs-CZ" sz="2900" dirty="0" smtClean="0"/>
            </a:br>
            <a:r>
              <a:rPr lang="cs-CZ" sz="2900" dirty="0" smtClean="0"/>
              <a:t>a vícečetných </a:t>
            </a:r>
            <a:r>
              <a:rPr lang="cs-CZ" sz="2900" dirty="0" smtClean="0"/>
              <a:t>těhotenství</a:t>
            </a:r>
            <a:endParaRPr lang="cs-CZ" sz="2900" dirty="0" smtClean="0"/>
          </a:p>
          <a:p>
            <a:pPr marL="363538" indent="-363538">
              <a:spcBef>
                <a:spcPct val="4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2900" dirty="0" err="1" smtClean="0"/>
              <a:t>Preeklampsie</a:t>
            </a:r>
            <a:r>
              <a:rPr lang="cs-CZ" sz="2900" dirty="0" smtClean="0"/>
              <a:t> je zodpovědná za</a:t>
            </a:r>
          </a:p>
          <a:p>
            <a:pPr marL="342900" indent="-342900">
              <a:spcBef>
                <a:spcPts val="400"/>
              </a:spcBef>
            </a:pP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    -</a:t>
            </a:r>
            <a:r>
              <a:rPr lang="cs-CZ" sz="2900" dirty="0" smtClean="0"/>
              <a:t> 18 % úmrtí matky ve spojitosti s těhotenstvím</a:t>
            </a:r>
            <a:endParaRPr lang="cs-CZ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400"/>
              </a:spcBef>
            </a:pPr>
            <a:r>
              <a:rPr lang="cs-CZ" sz="2900" dirty="0"/>
              <a:t>  </a:t>
            </a:r>
            <a:r>
              <a:rPr lang="cs-CZ" sz="2900" dirty="0" smtClean="0"/>
              <a:t>  </a:t>
            </a:r>
            <a:r>
              <a:rPr lang="cs-CZ" sz="29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2900" dirty="0" smtClean="0"/>
              <a:t> 40 % úmrtí plodu</a:t>
            </a:r>
          </a:p>
          <a:p>
            <a:pPr marL="342900" indent="-342900">
              <a:spcBef>
                <a:spcPts val="400"/>
              </a:spcBef>
            </a:pPr>
            <a:r>
              <a:rPr lang="cs-CZ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9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sz="2900" dirty="0"/>
              <a:t>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2900" dirty="0"/>
              <a:t> </a:t>
            </a:r>
            <a:r>
              <a:rPr lang="cs-CZ" sz="2900" dirty="0" smtClean="0"/>
              <a:t>může dojít k růstové retardaci plodu</a:t>
            </a:r>
          </a:p>
          <a:p>
            <a:pPr marL="363538" indent="-363538">
              <a:spcBef>
                <a:spcPct val="4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2900" dirty="0" smtClean="0"/>
              <a:t>Příčina není zcela jasná; nejspíše se jedná o poruchy placentárních cév s následným uvolnění látek, které vyvolávají změny i v mateřském organismu, především v ledvinách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3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937382"/>
            <a:ext cx="8496300" cy="4464050"/>
          </a:xfrm>
          <a:solidFill>
            <a:srgbClr val="FFFF00">
              <a:alpha val="36862"/>
            </a:srgbClr>
          </a:solidFill>
        </p:spPr>
        <p:txBody>
          <a:bodyPr/>
          <a:lstStyle/>
          <a:p>
            <a:pPr marL="630238" indent="-630238">
              <a:spcBef>
                <a:spcPct val="35000"/>
              </a:spcBef>
              <a:buClr>
                <a:srgbClr val="66FFFF"/>
              </a:buClr>
              <a:buSzPct val="120000"/>
              <a:buNone/>
            </a:pPr>
            <a:r>
              <a:rPr lang="cs-CZ" altLang="cs-CZ" dirty="0" smtClean="0">
                <a:solidFill>
                  <a:schemeClr val="tx1"/>
                </a:solidFill>
              </a:rPr>
              <a:t>  </a:t>
            </a:r>
            <a:endParaRPr lang="el-GR" altLang="cs-CZ" sz="3000" dirty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9290" y="438151"/>
            <a:ext cx="10509419" cy="10398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cs-CZ" altLang="cs-CZ" b="1" dirty="0"/>
              <a:t>Koncentrace </a:t>
            </a:r>
            <a:r>
              <a:rPr lang="cs-CZ" altLang="cs-CZ" b="1" dirty="0" smtClean="0"/>
              <a:t>Mg v </a:t>
            </a:r>
            <a:r>
              <a:rPr lang="cs-CZ" altLang="cs-CZ" b="1" dirty="0"/>
              <a:t>plazmě a v erytrocytech</a:t>
            </a:r>
          </a:p>
        </p:txBody>
      </p:sp>
      <p:pic>
        <p:nvPicPr>
          <p:cNvPr id="12292" name="Picture 4" descr="Výsledek obrázku pro erythrocy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081844"/>
            <a:ext cx="51847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ovéPole 1"/>
          <p:cNvSpPr txBox="1">
            <a:spLocks noChangeArrowheads="1"/>
          </p:cNvSpPr>
          <p:nvPr/>
        </p:nvSpPr>
        <p:spPr bwMode="auto">
          <a:xfrm>
            <a:off x="3143251" y="3809045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2800" b="0" dirty="0" smtClean="0">
                <a:solidFill>
                  <a:schemeClr val="bg1"/>
                </a:solidFill>
              </a:rPr>
              <a:t>2,3 </a:t>
            </a:r>
            <a:r>
              <a:rPr lang="cs-CZ" altLang="cs-CZ" sz="2800" b="0" dirty="0" err="1">
                <a:solidFill>
                  <a:schemeClr val="bg1"/>
                </a:solidFill>
              </a:rPr>
              <a:t>mmol</a:t>
            </a:r>
            <a:r>
              <a:rPr lang="cs-CZ" altLang="cs-CZ" sz="2800" b="0" dirty="0">
                <a:solidFill>
                  <a:schemeClr val="bg1"/>
                </a:solidFill>
              </a:rPr>
              <a:t>/l</a:t>
            </a:r>
          </a:p>
        </p:txBody>
      </p:sp>
      <p:sp>
        <p:nvSpPr>
          <p:cNvPr id="8198" name="TextovéPole 7"/>
          <p:cNvSpPr txBox="1">
            <a:spLocks noChangeArrowheads="1"/>
          </p:cNvSpPr>
          <p:nvPr/>
        </p:nvSpPr>
        <p:spPr bwMode="auto">
          <a:xfrm>
            <a:off x="7751764" y="2708276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2800" b="0" dirty="0" smtClean="0"/>
              <a:t>0,8 </a:t>
            </a:r>
            <a:r>
              <a:rPr lang="cs-CZ" altLang="cs-CZ" sz="2800" b="0" dirty="0" err="1"/>
              <a:t>mmol</a:t>
            </a:r>
            <a:r>
              <a:rPr lang="cs-CZ" altLang="cs-CZ" sz="2800" b="0" dirty="0"/>
              <a:t>/l</a:t>
            </a:r>
          </a:p>
        </p:txBody>
      </p:sp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7446055" y="4690364"/>
            <a:ext cx="14728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2800" b="0" dirty="0" err="1" smtClean="0"/>
              <a:t>Erc</a:t>
            </a:r>
            <a:r>
              <a:rPr lang="cs-CZ" altLang="cs-CZ" sz="2800" b="0" dirty="0" smtClean="0"/>
              <a:t>-Mg</a:t>
            </a:r>
            <a:endParaRPr lang="cs-CZ" altLang="cs-CZ" sz="2800" b="0" dirty="0"/>
          </a:p>
          <a:p>
            <a:pPr algn="ctr"/>
            <a:r>
              <a:rPr lang="cs-CZ" altLang="cs-CZ" sz="2800" b="0" dirty="0" smtClean="0"/>
              <a:t>P-Mg</a:t>
            </a:r>
            <a:endParaRPr lang="cs-CZ" altLang="cs-CZ" sz="2800" b="0" dirty="0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8711749" y="4921251"/>
            <a:ext cx="1294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2800" b="0" dirty="0"/>
              <a:t>= </a:t>
            </a:r>
            <a:r>
              <a:rPr lang="cs-CZ" altLang="cs-CZ" sz="2800" b="0" dirty="0" smtClean="0"/>
              <a:t>2,88</a:t>
            </a:r>
            <a:endParaRPr lang="cs-CZ" altLang="cs-CZ" sz="2800" b="0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7616952" y="5181600"/>
            <a:ext cx="1131102" cy="12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57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3695" y="377826"/>
            <a:ext cx="9179020" cy="11795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  <a:ea typeface="BatangChe" panose="02030609000101010101" pitchFamily="49" charset="-127"/>
              </a:rPr>
              <a:t>Komentář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0941" y="1916113"/>
            <a:ext cx="10390094" cy="4392612"/>
          </a:xfrm>
        </p:spPr>
        <p:txBody>
          <a:bodyPr>
            <a:normAutofit/>
          </a:bodyPr>
          <a:lstStyle/>
          <a:p>
            <a:pPr marL="452438" indent="-338138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cs-CZ" sz="3200" dirty="0">
                <a:latin typeface="Calibri" panose="020F0502020204030204" pitchFamily="34" charset="0"/>
              </a:rPr>
              <a:t>Poměr koncentrace hořčíku v erytrocytech a plazmě je jen </a:t>
            </a:r>
            <a:r>
              <a:rPr lang="cs-CZ" sz="3200" dirty="0" smtClean="0">
                <a:latin typeface="Calibri" panose="020F0502020204030204" pitchFamily="34" charset="0"/>
              </a:rPr>
              <a:t>2,88 </a:t>
            </a:r>
            <a:r>
              <a:rPr lang="cs-CZ" sz="3200" dirty="0">
                <a:latin typeface="Calibri" panose="020F0502020204030204" pitchFamily="34" charset="0"/>
              </a:rPr>
              <a:t>(u draslíku je to 22)</a:t>
            </a:r>
          </a:p>
          <a:p>
            <a:pPr marL="452438" indent="-338138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cs-CZ" sz="3200" dirty="0">
                <a:latin typeface="Calibri" panose="020F0502020204030204" pitchFamily="34" charset="0"/>
              </a:rPr>
              <a:t>Porucha funkce ledvin byla jen lehká, </a:t>
            </a:r>
            <a:r>
              <a:rPr lang="cs-CZ" sz="3200" dirty="0" smtClean="0">
                <a:latin typeface="Calibri" panose="020F0502020204030204" pitchFamily="34" charset="0"/>
              </a:rPr>
              <a:t>bez poklesu diurézy, nevedla k </a:t>
            </a:r>
            <a:r>
              <a:rPr lang="cs-CZ" sz="3200" dirty="0">
                <a:latin typeface="Calibri" panose="020F0502020204030204" pitchFamily="34" charset="0"/>
              </a:rPr>
              <a:t>retenci hořčíku</a:t>
            </a:r>
          </a:p>
          <a:p>
            <a:pPr marL="452438" indent="-338138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cs-CZ" sz="3200" dirty="0">
                <a:latin typeface="Calibri" panose="020F0502020204030204" pitchFamily="34" charset="0"/>
              </a:rPr>
              <a:t>Hořčík se </a:t>
            </a:r>
            <a:r>
              <a:rPr lang="cs-CZ" sz="3200" dirty="0" smtClean="0">
                <a:latin typeface="Calibri" panose="020F0502020204030204" pitchFamily="34" charset="0"/>
              </a:rPr>
              <a:t>podává </a:t>
            </a:r>
            <a:r>
              <a:rPr lang="cs-CZ" sz="3200" dirty="0">
                <a:latin typeface="Calibri" panose="020F0502020204030204" pitchFamily="34" charset="0"/>
              </a:rPr>
              <a:t>intravenózně jako prevence křečí za </a:t>
            </a:r>
            <a:r>
              <a:rPr lang="cs-CZ" sz="3200" dirty="0" smtClean="0">
                <a:latin typeface="Calibri" panose="020F0502020204030204" pitchFamily="34" charset="0"/>
              </a:rPr>
              <a:t>průběžného monitorování </a:t>
            </a:r>
            <a:r>
              <a:rPr lang="cs-CZ" sz="3200" dirty="0">
                <a:latin typeface="Calibri" panose="020F0502020204030204" pitchFamily="34" charset="0"/>
              </a:rPr>
              <a:t>hladiny – měla by být 1,65 – 3,30 </a:t>
            </a:r>
            <a:r>
              <a:rPr lang="cs-CZ" sz="3200" dirty="0" err="1">
                <a:latin typeface="Calibri" panose="020F0502020204030204" pitchFamily="34" charset="0"/>
              </a:rPr>
              <a:t>mmol</a:t>
            </a:r>
            <a:r>
              <a:rPr lang="cs-CZ" sz="3200" dirty="0">
                <a:latin typeface="Calibri" panose="020F0502020204030204" pitchFamily="34" charset="0"/>
              </a:rPr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1426353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9907" y="377826"/>
            <a:ext cx="9232808" cy="11795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Závěrečné zhodnocení případu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907" y="1667437"/>
            <a:ext cx="10192869" cy="4686113"/>
          </a:xfrm>
        </p:spPr>
        <p:txBody>
          <a:bodyPr>
            <a:noAutofit/>
          </a:bodyPr>
          <a:lstStyle/>
          <a:p>
            <a:pPr marL="452438" indent="-338138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cs-CZ" sz="3200" dirty="0">
                <a:latin typeface="Calibri" panose="020F0502020204030204" pitchFamily="34" charset="0"/>
              </a:rPr>
              <a:t>Pacientka měla typické klinické i laboratorní známky </a:t>
            </a:r>
            <a:r>
              <a:rPr lang="cs-CZ" sz="3200" dirty="0" err="1">
                <a:latin typeface="Calibri" panose="020F0502020204030204" pitchFamily="34" charset="0"/>
              </a:rPr>
              <a:t>preeklampsie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</a:p>
          <a:p>
            <a:pPr marL="452438" indent="-338138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cs-CZ" sz="3200" dirty="0">
                <a:latin typeface="Calibri" panose="020F0502020204030204" pitchFamily="34" charset="0"/>
              </a:rPr>
              <a:t>Po ukončení těhotenství se rozvinul HELLP syndrom, jehož laboratorní ukazatele (trombocytopenie, zvýšení aktivity </a:t>
            </a:r>
            <a:r>
              <a:rPr lang="cs-CZ" sz="3200" dirty="0" err="1">
                <a:latin typeface="Calibri" panose="020F0502020204030204" pitchFamily="34" charset="0"/>
              </a:rPr>
              <a:t>aminotransferáz</a:t>
            </a:r>
            <a:r>
              <a:rPr lang="cs-CZ" sz="3200" dirty="0">
                <a:latin typeface="Calibri" panose="020F0502020204030204" pitchFamily="34" charset="0"/>
              </a:rPr>
              <a:t>, známky hemolýzy) postupně ustoupily</a:t>
            </a:r>
          </a:p>
          <a:p>
            <a:pPr marL="452438" indent="-338138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cs-CZ" sz="3200" dirty="0">
                <a:latin typeface="Calibri" panose="020F0502020204030204" pitchFamily="34" charset="0"/>
              </a:rPr>
              <a:t>Mírná elevace močoviny a kreatininu ukázaly přechodnou poruchu renální funkce</a:t>
            </a:r>
          </a:p>
        </p:txBody>
      </p:sp>
    </p:spTree>
    <p:extLst>
      <p:ext uri="{BB962C8B-B14F-4D97-AF65-F5344CB8AC3E}">
        <p14:creationId xmlns:p14="http://schemas.microsoft.com/office/powerpoint/2010/main" val="385602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43070" y="5417283"/>
            <a:ext cx="10261600" cy="523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Děkuji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05" y="1140728"/>
            <a:ext cx="6214760" cy="34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08374" y="277813"/>
            <a:ext cx="10767483" cy="1143000"/>
          </a:xfrm>
        </p:spPr>
        <p:txBody>
          <a:bodyPr/>
          <a:lstStyle/>
          <a:p>
            <a:pPr marL="630238" indent="-630238" eaLnBrk="1" hangingPunct="1"/>
            <a:r>
              <a:rPr lang="cs-CZ" b="1" dirty="0" err="1" smtClean="0"/>
              <a:t>Preeklampsie</a:t>
            </a:r>
            <a:r>
              <a:rPr lang="cs-CZ" b="1" dirty="0" smtClean="0"/>
              <a:t> </a:t>
            </a:r>
            <a:r>
              <a:rPr lang="cs-CZ" dirty="0" smtClean="0"/>
              <a:t>(2)</a:t>
            </a:r>
            <a:endParaRPr lang="cs-CZ" sz="3600" dirty="0" smtClean="0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200151" y="1989138"/>
            <a:ext cx="998431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07515" y="1462972"/>
            <a:ext cx="11041393" cy="512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Bef>
                <a:spcPct val="4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200" dirty="0" smtClean="0"/>
              <a:t>Přítomna generalizovaná vazokonstrikce, aktivace sympatiku, redistribuce krevního objemu</a:t>
            </a:r>
          </a:p>
          <a:p>
            <a:pPr marL="363538" indent="-363538">
              <a:spcBef>
                <a:spcPct val="4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200" dirty="0" smtClean="0"/>
              <a:t>Je aktivován systém renin-</a:t>
            </a:r>
            <a:r>
              <a:rPr lang="cs-CZ" sz="3200" dirty="0" err="1" smtClean="0"/>
              <a:t>angiotenzin</a:t>
            </a:r>
            <a:r>
              <a:rPr lang="cs-CZ" sz="3200" dirty="0" smtClean="0"/>
              <a:t>-aldosteron, </a:t>
            </a:r>
            <a:r>
              <a:rPr lang="cs-CZ" sz="3200" dirty="0" err="1" smtClean="0"/>
              <a:t>tromboxan</a:t>
            </a:r>
            <a:r>
              <a:rPr lang="cs-CZ" sz="3200" dirty="0" smtClean="0"/>
              <a:t> podporuje agregaci trombocytů</a:t>
            </a:r>
          </a:p>
          <a:p>
            <a:pPr marL="363538" indent="-363538">
              <a:spcBef>
                <a:spcPct val="4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200" dirty="0" smtClean="0"/>
              <a:t>Typické známky </a:t>
            </a:r>
            <a:r>
              <a:rPr lang="cs-CZ" sz="3200" dirty="0" err="1" smtClean="0"/>
              <a:t>preeklampsie</a:t>
            </a:r>
            <a:r>
              <a:rPr lang="cs-CZ" sz="3200" dirty="0" smtClean="0"/>
              <a:t>:</a:t>
            </a:r>
          </a:p>
          <a:p>
            <a:pPr marL="342900" indent="-342900">
              <a:spcBef>
                <a:spcPts val="400"/>
              </a:spcBef>
            </a:pPr>
            <a:r>
              <a:rPr lang="cs-CZ" sz="3200" dirty="0" smtClean="0"/>
              <a:t>    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3200" dirty="0" smtClean="0"/>
              <a:t> rostoucí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proteinurie</a:t>
            </a:r>
          </a:p>
          <a:p>
            <a:pPr marL="342900" indent="-342900">
              <a:spcBef>
                <a:spcPts val="400"/>
              </a:spcBef>
            </a:pPr>
            <a:r>
              <a:rPr lang="cs-CZ" sz="3200" dirty="0" smtClean="0"/>
              <a:t>    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3200" dirty="0" smtClean="0"/>
              <a:t> náhlý vznik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hypertenze</a:t>
            </a:r>
            <a:endParaRPr lang="cs-CZ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400"/>
              </a:spcBef>
            </a:pPr>
            <a:r>
              <a:rPr lang="cs-CZ" sz="3200" dirty="0" smtClean="0"/>
              <a:t>    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otoky</a:t>
            </a:r>
          </a:p>
          <a:p>
            <a:pPr marL="342900" indent="-342900">
              <a:spcBef>
                <a:spcPts val="400"/>
              </a:spcBef>
            </a:pPr>
            <a:r>
              <a:rPr lang="cs-CZ" sz="3200" dirty="0" smtClean="0"/>
              <a:t>    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cs-CZ" sz="3200" dirty="0" smtClean="0"/>
              <a:t> růst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1">
                    <a:lumMod val="50000"/>
                  </a:schemeClr>
                </a:solidFill>
              </a:rPr>
              <a:t>urikémie</a:t>
            </a:r>
            <a:endParaRPr lang="cs-CZ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4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277813"/>
            <a:ext cx="10767483" cy="1143000"/>
          </a:xfrm>
        </p:spPr>
        <p:txBody>
          <a:bodyPr/>
          <a:lstStyle/>
          <a:p>
            <a:pPr marL="630238" indent="-630238" eaLnBrk="1" hangingPunct="1"/>
            <a:r>
              <a:rPr lang="cs-CZ" b="1" dirty="0" err="1" smtClean="0"/>
              <a:t>Preeklampsie</a:t>
            </a:r>
            <a:r>
              <a:rPr lang="cs-CZ" dirty="0" smtClean="0"/>
              <a:t> (3)</a:t>
            </a:r>
            <a:endParaRPr lang="cs-CZ" sz="3600" b="1" dirty="0" smtClean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912284" y="1564065"/>
            <a:ext cx="11276251" cy="45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Bef>
                <a:spcPct val="4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200" dirty="0" smtClean="0"/>
              <a:t>Starší název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EPH </a:t>
            </a:r>
            <a:r>
              <a:rPr 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gestóza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dirty="0" smtClean="0"/>
              <a:t>(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cs-CZ" sz="3200" dirty="0" smtClean="0"/>
              <a:t> = edém,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cs-CZ" sz="3200" dirty="0" smtClean="0"/>
              <a:t> = proteinurie,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cs-CZ" sz="3200" dirty="0" smtClean="0"/>
              <a:t> = hypertenze)</a:t>
            </a:r>
          </a:p>
          <a:p>
            <a:pPr marL="363538" indent="-363538">
              <a:spcBef>
                <a:spcPct val="400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200" dirty="0" smtClean="0"/>
              <a:t>Klinicky: otoky, bolest hlavy, poruchy vidění, nauzea, zvracení</a:t>
            </a:r>
          </a:p>
          <a:p>
            <a:pPr marL="363538" indent="-363538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200" dirty="0" smtClean="0"/>
              <a:t>Třeba ovlivnit hypertenzi (</a:t>
            </a:r>
            <a:r>
              <a:rPr lang="cs-CZ" sz="3200" dirty="0" err="1" smtClean="0"/>
              <a:t>metyldopa</a:t>
            </a:r>
            <a:r>
              <a:rPr lang="cs-CZ" sz="3200" dirty="0" smtClean="0"/>
              <a:t>), intravenózní podávání síranu hořečnatého je prevencí křečí; hladina hořčíku v séru má být biochemicky monitorována a má být</a:t>
            </a:r>
            <a:r>
              <a:rPr lang="cs-CZ" sz="3200" dirty="0"/>
              <a:t> </a:t>
            </a:r>
            <a:r>
              <a:rPr lang="cs-CZ" sz="3200" dirty="0" smtClean="0"/>
              <a:t>v rozmezí 1,65 – 3,30 </a:t>
            </a:r>
            <a:r>
              <a:rPr lang="cs-CZ" sz="3200" dirty="0" err="1" smtClean="0"/>
              <a:t>mmol</a:t>
            </a:r>
            <a:r>
              <a:rPr lang="cs-CZ" sz="3200" dirty="0" smtClean="0"/>
              <a:t>/l</a:t>
            </a:r>
          </a:p>
          <a:p>
            <a:pPr marL="363538" indent="-363538"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200" dirty="0" smtClean="0"/>
              <a:t>Formou </a:t>
            </a:r>
            <a:r>
              <a:rPr lang="cs-CZ" sz="3200" dirty="0" err="1" smtClean="0"/>
              <a:t>preeklampsie</a:t>
            </a:r>
            <a:r>
              <a:rPr lang="cs-CZ" sz="3200" dirty="0" smtClean="0"/>
              <a:t> je i tzv.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HELLP syndrom</a:t>
            </a:r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277813"/>
            <a:ext cx="10767483" cy="1143000"/>
          </a:xfrm>
        </p:spPr>
        <p:txBody>
          <a:bodyPr/>
          <a:lstStyle/>
          <a:p>
            <a:pPr marL="630238" indent="-630238" eaLnBrk="1" hangingPunct="1"/>
            <a:r>
              <a:rPr lang="cs-CZ" b="1" dirty="0" err="1" smtClean="0"/>
              <a:t>Preeklampsie</a:t>
            </a:r>
            <a:r>
              <a:rPr lang="cs-CZ" dirty="0" smtClean="0"/>
              <a:t> (4)</a:t>
            </a:r>
            <a:endParaRPr lang="cs-CZ" sz="3600" b="1" dirty="0" smtClean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050878" y="1356973"/>
            <a:ext cx="1114112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</a:pPr>
            <a:r>
              <a:rPr lang="cs-CZ" sz="3200" i="1" dirty="0" smtClean="0"/>
              <a:t>Nové testy k vyloučení rozvoje </a:t>
            </a:r>
            <a:r>
              <a:rPr lang="cs-CZ" sz="3200" i="1" dirty="0" err="1" smtClean="0"/>
              <a:t>preeklampsie</a:t>
            </a:r>
            <a:r>
              <a:rPr lang="cs-CZ" sz="3200" i="1" dirty="0" smtClean="0"/>
              <a:t>:</a:t>
            </a:r>
          </a:p>
          <a:p>
            <a:pPr marL="363538" indent="-3635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placent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</a:rPr>
              <a:t>ární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růstový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fa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tor </a:t>
            </a:r>
            <a:r>
              <a:rPr lang="en-US" sz="3200" dirty="0"/>
              <a:t>(</a:t>
            </a:r>
            <a:r>
              <a:rPr lang="en-US" sz="3200" dirty="0" err="1"/>
              <a:t>PlGF</a:t>
            </a:r>
            <a:r>
              <a:rPr lang="en-US" sz="3200" dirty="0"/>
              <a:t>) </a:t>
            </a:r>
            <a:r>
              <a:rPr lang="cs-CZ" sz="3200" dirty="0"/>
              <a:t>– </a:t>
            </a:r>
            <a:r>
              <a:rPr lang="cs-CZ" sz="3200" dirty="0" err="1" smtClean="0"/>
              <a:t>proangiogenní</a:t>
            </a:r>
            <a:r>
              <a:rPr lang="cs-CZ" sz="3200" dirty="0" smtClean="0"/>
              <a:t>, </a:t>
            </a:r>
            <a:r>
              <a:rPr lang="cs-CZ" sz="3200" dirty="0" smtClean="0">
                <a:latin typeface="Calibri"/>
              </a:rPr>
              <a:t>↓</a:t>
            </a:r>
            <a:r>
              <a:rPr lang="cs-CZ" sz="3200" dirty="0" smtClean="0"/>
              <a:t> </a:t>
            </a:r>
            <a:endParaRPr lang="cs-CZ" sz="3200" dirty="0"/>
          </a:p>
          <a:p>
            <a:pPr marL="363538" indent="-363538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solub</a:t>
            </a:r>
            <a:r>
              <a:rPr lang="cs-CZ" sz="3200" dirty="0" err="1">
                <a:solidFill>
                  <a:schemeClr val="accent1">
                    <a:lumMod val="50000"/>
                  </a:schemeClr>
                </a:solidFill>
              </a:rPr>
              <a:t>ilní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</a:rPr>
              <a:t>receptor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tyro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inkin</a:t>
            </a:r>
            <a:r>
              <a:rPr lang="cs-CZ" sz="3200" dirty="0" err="1" smtClean="0">
                <a:solidFill>
                  <a:schemeClr val="accent1">
                    <a:lumMod val="50000"/>
                  </a:schemeClr>
                </a:solidFill>
              </a:rPr>
              <a:t>ázového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</a:rPr>
              <a:t> typu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1 </a:t>
            </a:r>
            <a:r>
              <a:rPr lang="en-US" sz="3200" dirty="0"/>
              <a:t>(</a:t>
            </a:r>
            <a:r>
              <a:rPr lang="en-US" sz="3200" dirty="0" err="1" smtClean="0"/>
              <a:t>sF</a:t>
            </a:r>
            <a:r>
              <a:rPr lang="cs-CZ" sz="3200" dirty="0" smtClean="0"/>
              <a:t>LT</a:t>
            </a:r>
            <a:r>
              <a:rPr lang="en-US" sz="3200" dirty="0" smtClean="0"/>
              <a:t>-1</a:t>
            </a:r>
            <a:r>
              <a:rPr lang="en-US" sz="3200" dirty="0"/>
              <a:t>) </a:t>
            </a:r>
            <a:r>
              <a:rPr lang="cs-CZ" sz="3200" dirty="0"/>
              <a:t>– brání aktivitě </a:t>
            </a:r>
            <a:r>
              <a:rPr lang="cs-CZ" sz="3200" dirty="0" err="1" smtClean="0"/>
              <a:t>PlGF</a:t>
            </a:r>
            <a:r>
              <a:rPr lang="cs-CZ" sz="3200" dirty="0" smtClean="0"/>
              <a:t>, ↑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cs-CZ" sz="3200" dirty="0" smtClean="0"/>
              <a:t>Vysoký 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poměr sFLT-1/</a:t>
            </a:r>
            <a:r>
              <a:rPr 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PlGF</a:t>
            </a: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3200" dirty="0" smtClean="0"/>
              <a:t>predikuje rozvoj </a:t>
            </a:r>
            <a:r>
              <a:rPr lang="cs-CZ" sz="3200" dirty="0" err="1" smtClean="0"/>
              <a:t>preeklampsie</a:t>
            </a:r>
            <a:r>
              <a:rPr lang="cs-CZ" sz="3200" dirty="0" smtClean="0"/>
              <a:t>, nízká hodnota </a:t>
            </a:r>
            <a:r>
              <a:rPr lang="cs-CZ" sz="3200" dirty="0"/>
              <a:t>(&lt; 38) má </a:t>
            </a:r>
            <a:r>
              <a:rPr lang="cs-CZ" sz="3200" dirty="0" smtClean="0"/>
              <a:t>však významně 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</a:rPr>
              <a:t>vyšší negativní prediktivní hodnotu </a:t>
            </a:r>
            <a:r>
              <a:rPr lang="cs-CZ" sz="3200" dirty="0" smtClean="0"/>
              <a:t>vzhledem k rozvoji </a:t>
            </a:r>
            <a:r>
              <a:rPr lang="cs-CZ" sz="3200" dirty="0" err="1" smtClean="0"/>
              <a:t>preeklampsie</a:t>
            </a:r>
            <a:r>
              <a:rPr lang="cs-CZ" sz="3200" dirty="0" smtClean="0"/>
              <a:t> v následujících 7 dnech (NPH 99,3</a:t>
            </a:r>
            <a:r>
              <a:rPr lang="cs-CZ" sz="1200" dirty="0" smtClean="0"/>
              <a:t> </a:t>
            </a:r>
            <a:r>
              <a:rPr lang="cs-CZ" sz="3200" dirty="0" smtClean="0"/>
              <a:t>%)</a:t>
            </a:r>
          </a:p>
          <a:p>
            <a:pPr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20000"/>
            </a:pPr>
            <a:r>
              <a:rPr lang="cs-CZ" sz="3200" dirty="0" smtClean="0"/>
              <a:t>Zvýšené riziko časné </a:t>
            </a:r>
            <a:r>
              <a:rPr lang="cs-CZ" sz="3200" dirty="0" err="1" smtClean="0"/>
              <a:t>preekpampsie</a:t>
            </a:r>
            <a:r>
              <a:rPr lang="cs-CZ" sz="3200" dirty="0" smtClean="0"/>
              <a:t> ukazuje i snížená hodnota </a:t>
            </a:r>
            <a:br>
              <a:rPr lang="cs-CZ" sz="3200" dirty="0" smtClean="0"/>
            </a:br>
            <a:r>
              <a:rPr lang="cs-CZ" sz="3200" dirty="0" err="1" smtClean="0"/>
              <a:t>PlGF</a:t>
            </a:r>
            <a:r>
              <a:rPr lang="cs-CZ" sz="3200" dirty="0" smtClean="0"/>
              <a:t> v 1. trimestru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5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4672" y="511429"/>
            <a:ext cx="10558272" cy="1033907"/>
          </a:xfrm>
        </p:spPr>
        <p:txBody>
          <a:bodyPr>
            <a:normAutofit/>
          </a:bodyPr>
          <a:lstStyle/>
          <a:p>
            <a:r>
              <a:rPr lang="cs-CZ" sz="4900" b="1" dirty="0" smtClean="0"/>
              <a:t>Kazuistika zahrnující</a:t>
            </a:r>
            <a:endParaRPr lang="cs-CZ" sz="4000" b="1" dirty="0"/>
          </a:p>
        </p:txBody>
      </p:sp>
      <p:sp>
        <p:nvSpPr>
          <p:cNvPr id="10" name="Ohnutý pruh 9"/>
          <p:cNvSpPr/>
          <p:nvPr>
            <p:custDataLst>
              <p:tags r:id="rId3"/>
            </p:custDataLst>
          </p:nvPr>
        </p:nvSpPr>
        <p:spPr>
          <a:xfrm>
            <a:off x="-4482529" y="1408329"/>
            <a:ext cx="7297088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11" name="Volný tvar 10"/>
          <p:cNvSpPr/>
          <p:nvPr>
            <p:custDataLst>
              <p:tags r:id="rId4"/>
            </p:custDataLst>
          </p:nvPr>
        </p:nvSpPr>
        <p:spPr>
          <a:xfrm>
            <a:off x="2351571" y="2372889"/>
            <a:ext cx="9272982" cy="1348719"/>
          </a:xfrm>
          <a:custGeom>
            <a:avLst/>
            <a:gdLst>
              <a:gd name="connsiteX0" fmla="*/ 0 w 5937695"/>
              <a:gd name="connsiteY0" fmla="*/ 0 h 812800"/>
              <a:gd name="connsiteX1" fmla="*/ 5937695 w 5937695"/>
              <a:gd name="connsiteY1" fmla="*/ 0 h 812800"/>
              <a:gd name="connsiteX2" fmla="*/ 5937695 w 5937695"/>
              <a:gd name="connsiteY2" fmla="*/ 812800 h 812800"/>
              <a:gd name="connsiteX3" fmla="*/ 0 w 5937695"/>
              <a:gd name="connsiteY3" fmla="*/ 812800 h 812800"/>
              <a:gd name="connsiteX4" fmla="*/ 0 w 5937695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7695" h="812800">
                <a:moveTo>
                  <a:pt x="0" y="0"/>
                </a:moveTo>
                <a:lnTo>
                  <a:pt x="5937695" y="0"/>
                </a:lnTo>
                <a:lnTo>
                  <a:pt x="5937695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marL="447675">
              <a:spcBef>
                <a:spcPct val="30000"/>
              </a:spcBef>
            </a:pPr>
            <a:r>
              <a:rPr lang="cs-CZ" sz="4000" dirty="0" err="1" smtClean="0">
                <a:solidFill>
                  <a:schemeClr val="tx1"/>
                </a:solidFill>
              </a:rPr>
              <a:t>preeklampsii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13" name="Volný tvar 12"/>
          <p:cNvSpPr/>
          <p:nvPr>
            <p:custDataLst>
              <p:tags r:id="rId5"/>
            </p:custDataLst>
          </p:nvPr>
        </p:nvSpPr>
        <p:spPr>
          <a:xfrm>
            <a:off x="2589065" y="4516666"/>
            <a:ext cx="9035488" cy="1408606"/>
          </a:xfrm>
          <a:custGeom>
            <a:avLst/>
            <a:gdLst>
              <a:gd name="connsiteX0" fmla="*/ 0 w 6106939"/>
              <a:gd name="connsiteY0" fmla="*/ 0 h 1408606"/>
              <a:gd name="connsiteX1" fmla="*/ 6106939 w 6106939"/>
              <a:gd name="connsiteY1" fmla="*/ 0 h 1408606"/>
              <a:gd name="connsiteX2" fmla="*/ 6106939 w 6106939"/>
              <a:gd name="connsiteY2" fmla="*/ 1408606 h 1408606"/>
              <a:gd name="connsiteX3" fmla="*/ 0 w 6106939"/>
              <a:gd name="connsiteY3" fmla="*/ 1408606 h 1408606"/>
              <a:gd name="connsiteX4" fmla="*/ 0 w 6106939"/>
              <a:gd name="connsiteY4" fmla="*/ 0 h 14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939" h="1408606">
                <a:moveTo>
                  <a:pt x="0" y="0"/>
                </a:moveTo>
                <a:lnTo>
                  <a:pt x="6106939" y="0"/>
                </a:lnTo>
                <a:lnTo>
                  <a:pt x="6106939" y="1408606"/>
                </a:lnTo>
                <a:lnTo>
                  <a:pt x="0" y="1408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106680" rIns="106680" bIns="106680" numCol="1" spcCol="1270" anchor="ctr" anchorCtr="0">
            <a:noAutofit/>
          </a:bodyPr>
          <a:lstStyle/>
          <a:p>
            <a:pPr marL="273050">
              <a:spcBef>
                <a:spcPct val="40000"/>
              </a:spcBef>
            </a:pPr>
            <a:r>
              <a:rPr lang="cs-CZ" sz="4000" dirty="0" smtClean="0">
                <a:solidFill>
                  <a:schemeClr val="tx1"/>
                </a:solidFill>
              </a:rPr>
              <a:t>a následný rozvoj HELLP syndromu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2393093"/>
            <a:ext cx="1910687" cy="132851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00" y="4518065"/>
            <a:ext cx="2014292" cy="140097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5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496300" cy="4464050"/>
          </a:xfrm>
        </p:spPr>
        <p:txBody>
          <a:bodyPr/>
          <a:lstStyle/>
          <a:p>
            <a:pPr marL="630238" indent="-630238">
              <a:spcBef>
                <a:spcPct val="35000"/>
              </a:spcBef>
              <a:buClr>
                <a:srgbClr val="66FFFF"/>
              </a:buClr>
              <a:buSzPct val="120000"/>
              <a:buNone/>
            </a:pPr>
            <a:r>
              <a:rPr lang="cs-CZ" altLang="cs-CZ" smtClean="0">
                <a:solidFill>
                  <a:schemeClr val="tx1"/>
                </a:solidFill>
              </a:rPr>
              <a:t>  </a:t>
            </a:r>
            <a:endParaRPr lang="el-GR" altLang="cs-CZ" sz="30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38151"/>
            <a:ext cx="9296400" cy="10398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Popis případu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4275" y="1772445"/>
            <a:ext cx="1052242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4572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279525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1554163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2438" indent="-338138">
              <a:spcBef>
                <a:spcPts val="1200"/>
              </a:spcBef>
            </a:pPr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33letá žena, </a:t>
            </a:r>
            <a:r>
              <a:rPr lang="cs-CZ" altLang="cs-CZ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primigravida</a:t>
            </a:r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, přišla na pravidelnou kontrolu</a:t>
            </a:r>
          </a:p>
          <a:p>
            <a:pPr marL="452438" indent="-338138">
              <a:spcBef>
                <a:spcPts val="1200"/>
              </a:spcBef>
            </a:pPr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Pozorovala otoky prstů, v obličeji a dolních končetin, </a:t>
            </a: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večer </a:t>
            </a:r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údajně do poloviny lýtek</a:t>
            </a:r>
          </a:p>
          <a:p>
            <a:pPr marL="452438" indent="-338138">
              <a:spcBef>
                <a:spcPts val="1200"/>
              </a:spcBef>
            </a:pPr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Poprvé zjištěna hypertenze (TK 160/110 </a:t>
            </a:r>
            <a:r>
              <a:rPr lang="cs-CZ" altLang="cs-CZ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mmHg</a:t>
            </a:r>
            <a:r>
              <a:rPr lang="cs-CZ" altLang="cs-CZ" sz="32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95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PQuestion"/>
          <p:cNvSpPr>
            <a:spLocks noGrp="1" noChangeArrowheads="1"/>
          </p:cNvSpPr>
          <p:nvPr>
            <p:ph type="title"/>
          </p:nvPr>
        </p:nvSpPr>
        <p:spPr bwMode="auto">
          <a:xfrm>
            <a:off x="1026543" y="377826"/>
            <a:ext cx="9306132" cy="11795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Jaké další vyšetření byste ordinovali?</a:t>
            </a:r>
          </a:p>
        </p:txBody>
      </p:sp>
      <p:sp>
        <p:nvSpPr>
          <p:cNvPr id="4505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2060576"/>
            <a:ext cx="9429751" cy="3600673"/>
          </a:xfrm>
        </p:spPr>
        <p:txBody>
          <a:bodyPr>
            <a:normAutofit/>
          </a:bodyPr>
          <a:lstStyle/>
          <a:p>
            <a:pPr marL="628650" indent="-514350">
              <a:spcBef>
                <a:spcPts val="18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cs-CZ" altLang="cs-CZ" sz="3200" dirty="0">
                <a:latin typeface="Calibri" panose="020F0502020204030204" pitchFamily="34" charset="0"/>
              </a:rPr>
              <a:t>Koncentraci bílkoviny v séru</a:t>
            </a:r>
          </a:p>
          <a:p>
            <a:pPr marL="628650" indent="-514350">
              <a:spcBef>
                <a:spcPts val="18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cs-CZ" altLang="cs-CZ" sz="3200" dirty="0">
                <a:latin typeface="Calibri" panose="020F0502020204030204" pitchFamily="34" charset="0"/>
              </a:rPr>
              <a:t>Koncentraci albuminu v séru</a:t>
            </a:r>
          </a:p>
          <a:p>
            <a:pPr marL="628650" indent="-514350">
              <a:spcBef>
                <a:spcPts val="18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cs-CZ" altLang="cs-CZ" sz="3200" dirty="0">
                <a:latin typeface="Calibri" panose="020F0502020204030204" pitchFamily="34" charset="0"/>
              </a:rPr>
              <a:t>Odpad albuminu (bílkoviny) močí</a:t>
            </a:r>
          </a:p>
          <a:p>
            <a:pPr marL="628650" indent="-514350">
              <a:spcBef>
                <a:spcPts val="18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cs-CZ" altLang="cs-CZ" sz="3200" dirty="0">
                <a:latin typeface="Calibri" panose="020F0502020204030204" pitchFamily="34" charset="0"/>
              </a:rPr>
              <a:t>Poměr </a:t>
            </a:r>
            <a:r>
              <a:rPr lang="cs-CZ" sz="3200" dirty="0">
                <a:latin typeface="Calibri" panose="020F0502020204030204" pitchFamily="34" charset="0"/>
              </a:rPr>
              <a:t>sFLT-1/</a:t>
            </a:r>
            <a:r>
              <a:rPr lang="cs-CZ" sz="3200" dirty="0" err="1">
                <a:latin typeface="Calibri" panose="020F0502020204030204" pitchFamily="34" charset="0"/>
              </a:rPr>
              <a:t>PlGF</a:t>
            </a:r>
            <a:r>
              <a:rPr lang="cs-CZ" sz="3200" dirty="0">
                <a:latin typeface="Calibri" panose="020F0502020204030204" pitchFamily="34" charset="0"/>
              </a:rPr>
              <a:t> v séru</a:t>
            </a:r>
            <a:endParaRPr lang="cs-CZ" altLang="cs-CZ" sz="3200" dirty="0">
              <a:latin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395953" y="5245750"/>
            <a:ext cx="755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ts val="1500"/>
              </a:spcBef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sFLT-1=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solub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ilní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receptor </a:t>
            </a:r>
            <a:r>
              <a:rPr lang="cs-CZ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tyrozinkinázového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typu 1</a:t>
            </a:r>
          </a:p>
          <a:p>
            <a:pPr marL="114300"/>
            <a:r>
              <a:rPr lang="cs-CZ" sz="24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PlGF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= placentární růstový faktor</a:t>
            </a:r>
            <a:endParaRPr lang="cs-CZ" altLang="cs-CZ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790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989138"/>
            <a:ext cx="8496300" cy="4464050"/>
          </a:xfrm>
        </p:spPr>
        <p:txBody>
          <a:bodyPr/>
          <a:lstStyle/>
          <a:p>
            <a:pPr marL="630238" indent="-630238">
              <a:spcBef>
                <a:spcPct val="35000"/>
              </a:spcBef>
              <a:buClr>
                <a:srgbClr val="66FFFF"/>
              </a:buClr>
              <a:buSzPct val="120000"/>
              <a:buNone/>
            </a:pPr>
            <a:r>
              <a:rPr lang="cs-CZ" altLang="cs-CZ" smtClean="0">
                <a:solidFill>
                  <a:schemeClr val="tx1"/>
                </a:solidFill>
              </a:rPr>
              <a:t>  </a:t>
            </a:r>
            <a:endParaRPr lang="el-GR" altLang="cs-CZ" sz="30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1049" y="438151"/>
            <a:ext cx="9149751" cy="10398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b="1" dirty="0">
                <a:latin typeface="Calibri Light" panose="020F0302020204030204" pitchFamily="34" charset="0"/>
              </a:rPr>
              <a:t>Komentář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2038" y="1584265"/>
            <a:ext cx="10541479" cy="49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4572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Arial" charset="0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Arial" charset="0"/>
              </a:defRPr>
            </a:lvl2pPr>
            <a:lvl3pPr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 charset="0"/>
              </a:defRPr>
            </a:lvl3pPr>
            <a:lvl4pPr marL="1279525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4pPr>
            <a:lvl5pPr marL="1554163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2438" indent="-338138">
              <a:spcBef>
                <a:spcPts val="1200"/>
              </a:spcBef>
            </a:pPr>
            <a:r>
              <a:rPr lang="cs-CZ" alt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Byly přítomny dvě typické známky </a:t>
            </a:r>
            <a:r>
              <a:rPr lang="cs-CZ" altLang="cs-CZ" sz="3000" dirty="0" err="1">
                <a:solidFill>
                  <a:schemeClr val="tx1"/>
                </a:solidFill>
                <a:latin typeface="Calibri" panose="020F0502020204030204" pitchFamily="34" charset="0"/>
              </a:rPr>
              <a:t>preeklampsie</a:t>
            </a:r>
            <a:r>
              <a:rPr lang="cs-CZ" alt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cs-CZ" altLang="cs-CZ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cs-CZ" altLang="cs-CZ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s-CZ" altLang="cs-CZ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otoky </a:t>
            </a:r>
            <a:r>
              <a:rPr lang="cs-CZ" alt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a hypertenze</a:t>
            </a:r>
          </a:p>
          <a:p>
            <a:pPr marL="452438" indent="-338138">
              <a:spcBef>
                <a:spcPts val="1200"/>
              </a:spcBef>
            </a:pPr>
            <a:r>
              <a:rPr lang="cs-CZ" alt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Třetí známkou je rostoucí proteinurie resp. albuminurie</a:t>
            </a:r>
          </a:p>
          <a:p>
            <a:pPr marL="452438" indent="-338138">
              <a:spcBef>
                <a:spcPts val="1200"/>
              </a:spcBef>
            </a:pPr>
            <a:r>
              <a:rPr lang="cs-CZ" alt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Změny koncentrace proteinu resp. albuminu </a:t>
            </a:r>
            <a:r>
              <a:rPr lang="cs-CZ" altLang="cs-CZ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 </a:t>
            </a:r>
            <a:r>
              <a:rPr lang="cs-CZ" alt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séru </a:t>
            </a:r>
            <a:r>
              <a:rPr lang="cs-CZ" altLang="cs-CZ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jsou až následkem velkých ztrát bílkoviny (albuminu) močí</a:t>
            </a:r>
            <a:endParaRPr lang="cs-CZ" altLang="cs-CZ" sz="3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2438" indent="-338138">
              <a:spcBef>
                <a:spcPts val="1200"/>
              </a:spcBef>
            </a:pPr>
            <a:r>
              <a:rPr lang="cs-CZ" alt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Diagnózu </a:t>
            </a:r>
            <a:r>
              <a:rPr lang="cs-CZ" altLang="cs-CZ" sz="3000" dirty="0" err="1">
                <a:solidFill>
                  <a:schemeClr val="tx1"/>
                </a:solidFill>
                <a:latin typeface="Calibri" panose="020F0502020204030204" pitchFamily="34" charset="0"/>
              </a:rPr>
              <a:t>preeklampsie</a:t>
            </a:r>
            <a:r>
              <a:rPr lang="cs-CZ" alt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 může potvrdit i vysoká hodnota poměru </a:t>
            </a:r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sFLT-1/</a:t>
            </a:r>
            <a:r>
              <a:rPr lang="cs-CZ" sz="3000" dirty="0" err="1">
                <a:solidFill>
                  <a:schemeClr val="tx1"/>
                </a:solidFill>
                <a:latin typeface="Calibri" panose="020F0502020204030204" pitchFamily="34" charset="0"/>
              </a:rPr>
              <a:t>PlGF</a:t>
            </a:r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</a:rPr>
              <a:t> v séru</a:t>
            </a:r>
            <a:endParaRPr lang="cs-CZ" altLang="cs-CZ" sz="3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14300" indent="0">
              <a:spcBef>
                <a:spcPts val="1500"/>
              </a:spcBef>
              <a:buNone/>
            </a:pPr>
            <a:endParaRPr lang="cs-CZ" sz="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14300" indent="0">
              <a:spcBef>
                <a:spcPts val="1500"/>
              </a:spcBef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sFLT-1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=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solub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ilní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receptor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tyro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z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inkin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ázového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typu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endParaRPr lang="cs-CZ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PlGF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= placentární růstový faktor</a:t>
            </a:r>
            <a:endParaRPr lang="cs-CZ" altLang="cs-CZ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19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10535&quot;&gt;&lt;/object&gt;&lt;object type=&quot;2&quot; unique_id=&quot;10536&quot;&gt;&lt;object type=&quot;3&quot; unique_id=&quot;10537&quot;&gt;&lt;property id=&quot;20148&quot; value=&quot;5&quot;/&gt;&lt;property id=&quot;20300&quot; value=&quot;Slide 1 - &amp;quot;Laboratorní vyšetření  v těhotenství - Jaroslav Racek Ústav klinické biochemie a hematologie LF UK a FN v Plzni&amp;quot;&quot;/&gt;&lt;property id=&quot;20307&quot; value=&quot;256&quot;/&gt;&lt;/object&gt;&lt;object type=&quot;3&quot; unique_id=&quot;69784&quot;&gt;&lt;property id=&quot;20148&quot; value=&quot;5&quot;/&gt;&lt;property id=&quot;20300&quot; value=&quot;Slide 30&quot;/&gt;&lt;property id=&quot;20307&quot; value=&quot;344&quot;/&gt;&lt;/object&gt;&lt;object type=&quot;3&quot; unique_id=&quot;80804&quot;&gt;&lt;property id=&quot;20148&quot; value=&quot;5&quot;/&gt;&lt;property id=&quot;20300&quot; value=&quot;Slide 2 - &amp;quot;Dva hlavní problémy ve vztahu k laboratornímu vyšetření&amp;quot;&quot;/&gt;&lt;property id=&quot;20307&quot; value=&quot;427&quot;/&gt;&lt;/object&gt;&lt;object type=&quot;3&quot; unique_id=&quot;84265&quot;&gt;&lt;property id=&quot;20148&quot; value=&quot;5&quot;/&gt;&lt;property id=&quot;20300&quot; value=&quot;Slide 4 - &amp;quot;Adaptační reakce v těhotenství&amp;quot;&quot;/&gt;&lt;property id=&quot;20307&quot; value=&quot;444&quot;/&gt;&lt;/object&gt;&lt;object type=&quot;3&quot; unique_id=&quot;84267&quot;&gt;&lt;property id=&quot;20148&quot; value=&quot;5&quot;/&gt;&lt;property id=&quot;20300&quot; value=&quot;Slide 5 - &amp;quot;Adaptační reakce v těhotenství&amp;quot;&quot;/&gt;&lt;property id=&quot;20307&quot; value=&quot;446&quot;/&gt;&lt;/object&gt;&lt;object type=&quot;3&quot; unique_id=&quot;84268&quot;&gt;&lt;property id=&quot;20148&quot; value=&quot;5&quot;/&gt;&lt;property id=&quot;20300&quot; value=&quot;Slide 6 - &amp;quot;Adaptační reakce v těhotenství&amp;quot;&quot;/&gt;&lt;property id=&quot;20307&quot; value=&quot;447&quot;/&gt;&lt;/object&gt;&lt;object type=&quot;3&quot; unique_id=&quot;84269&quot;&gt;&lt;property id=&quot;20148&quot; value=&quot;5&quot;/&gt;&lt;property id=&quot;20300&quot; value=&quot;Slide 7 - &amp;quot;Adaptační reakce v těhotenství&amp;quot;&quot;/&gt;&lt;property id=&quot;20307&quot; value=&quot;448&quot;/&gt;&lt;/object&gt;&lt;object type=&quot;3&quot; unique_id=&quot;84270&quot;&gt;&lt;property id=&quot;20148&quot; value=&quot;5&quot;/&gt;&lt;property id=&quot;20300&quot; value=&quot;Slide 8 - &amp;quot;Změny laboratorních ukazatelů v těhotenství: dusíkaté katabolity&amp;quot;&quot;/&gt;&lt;property id=&quot;20307&quot; value=&quot;449&quot;/&gt;&lt;/object&gt;&lt;object type=&quot;3&quot; unique_id=&quot;84271&quot;&gt;&lt;property id=&quot;20148&quot; value=&quot;5&quot;/&gt;&lt;property id=&quot;20300&quot; value=&quot;Slide 9 - &amp;quot;Změny laboratorních ukazatelů v těhotenství: bílkoviny&amp;quot;&quot;/&gt;&lt;property id=&quot;20307&quot; value=&quot;450&quot;/&gt;&lt;/object&gt;&lt;object type=&quot;3&quot; unique_id=&quot;84272&quot;&gt;&lt;property id=&quot;20148&quot; value=&quot;5&quot;/&gt;&lt;property id=&quot;20300&quot; value=&quot;Slide 10 - &amp;quot;Změny laboratorních ukazatelů v těhotenství:  lipidy a ALP&amp;quot;&quot;/&gt;&lt;property id=&quot;20307&quot; value=&quot;451&quot;/&gt;&lt;/object&gt;&lt;object type=&quot;3&quot; unique_id=&quot;84273&quot;&gt;&lt;property id=&quot;20148&quot; value=&quot;5&quot;/&gt;&lt;property id=&quot;20300&quot; value=&quot;Slide 11 - &amp;quot;Diagnostické využití laboratorních testů  v těhotenství&amp;quot;&quot;/&gt;&lt;property id=&quot;20307&quot; value=&quot;452&quot;/&gt;&lt;/object&gt;&lt;object type=&quot;3&quot; unique_id=&quot;84274&quot;&gt;&lt;property id=&quot;20148&quot; value=&quot;5&quot;/&gt;&lt;property id=&quot;20300&quot; value=&quot;Slide 12 - &amp;quot;Prekoncepční období&amp;quot;&quot;/&gt;&lt;property id=&quot;20307&quot; value=&quot;453&quot;/&gt;&lt;/object&gt;&lt;object type=&quot;3&quot; unique_id=&quot;84275&quot;&gt;&lt;property id=&quot;20148&quot; value=&quot;5&quot;/&gt;&lt;property id=&quot;20300&quot; value=&quot;Slide 13 - &amp;quot;Prvý trimestr&amp;quot;&quot;/&gt;&lt;property id=&quot;20307&quot; value=&quot;454&quot;/&gt;&lt;/object&gt;&lt;object type=&quot;3&quot; unique_id=&quot;84276&quot;&gt;&lt;property id=&quot;20148&quot; value=&quot;5&quot;/&gt;&lt;property id=&quot;20300&quot; value=&quot;Slide 14 - &amp;quot;Screening vrozených vývojových vad plodu &amp;quot;&quot;/&gt;&lt;property id=&quot;20307&quot; value=&quot;455&quot;/&gt;&lt;/object&gt;&lt;object type=&quot;3&quot; unique_id=&quot;84277&quot;&gt;&lt;property id=&quot;20148&quot; value=&quot;5&quot;/&gt;&lt;property id=&quot;20300&quot; value=&quot;Slide 15 - &amp;quot;Screening vrozených vývojových vad plodu &amp;quot;&quot;/&gt;&lt;property id=&quot;20307&quot; value=&quot;456&quot;/&gt;&lt;/object&gt;&lt;object type=&quot;3&quot; unique_id=&quot;84278&quot;&gt;&lt;property id=&quot;20148&quot; value=&quot;5&quot;/&gt;&lt;property id=&quot;20300&quot; value=&quot;Slide 16 - &amp;quot;Screening vrozených vývojových vad plodu &amp;quot;&quot;/&gt;&lt;property id=&quot;20307&quot; value=&quot;457&quot;/&gt;&lt;/object&gt;&lt;object type=&quot;3&quot; unique_id=&quot;84279&quot;&gt;&lt;property id=&quot;20148&quot; value=&quot;5&quot;/&gt;&lt;property id=&quot;20300&quot; value=&quot;Slide 17 - &amp;quot;Hodnocení prenatálního screeningu&amp;quot;&quot;/&gt;&lt;property id=&quot;20307&quot; value=&quot;458&quot;/&gt;&lt;/object&gt;&lt;object type=&quot;3&quot; unique_id=&quot;84280&quot;&gt;&lt;property id=&quot;20148&quot; value=&quot;5&quot;/&gt;&lt;property id=&quot;20300&quot; value=&quot;Slide 19 - &amp;quot;Neinvazivní prenatální testování (NIPT)&amp;quot;&quot;/&gt;&lt;property id=&quot;20307&quot; value=&quot;459&quot;/&gt;&lt;/object&gt;&lt;object type=&quot;3&quot; unique_id=&quot;84284&quot;&gt;&lt;property id=&quot;20148&quot; value=&quot;5&quot;/&gt;&lt;property id=&quot;20300&quot; value=&quot;Slide 25 - &amp;quot;Screening těhotenské hypothyreózy&amp;quot;&quot;/&gt;&lt;property id=&quot;20307&quot; value=&quot;463&quot;/&gt;&lt;/object&gt;&lt;object type=&quot;3&quot; unique_id=&quot;84285&quot;&gt;&lt;property id=&quot;20148&quot; value=&quot;5&quot;/&gt;&lt;property id=&quot;20300&quot; value=&quot;Slide 26 - &amp;quot;Poslední trimestr&amp;quot;&quot;/&gt;&lt;property id=&quot;20307&quot; value=&quot;464&quot;/&gt;&lt;/object&gt;&lt;object type=&quot;3&quot; unique_id=&quot;84286&quot;&gt;&lt;property id=&quot;20148&quot; value=&quot;5&quot;/&gt;&lt;property id=&quot;20300&quot; value=&quot;Slide 27 - &amp;quot;Preeklampsie (1)&amp;quot;&quot;/&gt;&lt;property id=&quot;20307&quot; value=&quot;465&quot;/&gt;&lt;/object&gt;&lt;object type=&quot;3&quot; unique_id=&quot;84287&quot;&gt;&lt;property id=&quot;20148&quot; value=&quot;5&quot;/&gt;&lt;property id=&quot;20300&quot; value=&quot;Slide 28 - &amp;quot;Preeklampsie (2)&amp;quot;&quot;/&gt;&lt;property id=&quot;20307&quot; value=&quot;466&quot;/&gt;&lt;/object&gt;&lt;object type=&quot;3&quot; unique_id=&quot;84288&quot;&gt;&lt;property id=&quot;20148&quot; value=&quot;5&quot;/&gt;&lt;property id=&quot;20300&quot; value=&quot;Slide 29 - &amp;quot;Preeklampsie (3)&amp;quot;&quot;/&gt;&lt;property id=&quot;20307&quot; value=&quot;467&quot;/&gt;&lt;/object&gt;&lt;object type=&quot;3&quot; unique_id=&quot;85281&quot;&gt;&lt;property id=&quot;20148&quot; value=&quot;5&quot;/&gt;&lt;property id=&quot;20300&quot; value=&quot;Slide 20 - &amp;quot;Senzitivita a falešná pozitivita screeningu&amp;quot;&quot;/&gt;&lt;property id=&quot;20307&quot; value=&quot;468&quot;/&gt;&lt;/object&gt;&lt;object type=&quot;3&quot; unique_id=&quot;85282&quot;&gt;&lt;property id=&quot;20148&quot; value=&quot;5&quot;/&gt;&lt;property id=&quot;20300&quot; value=&quot;Slide 22 - &amp;quot;Gestační diabetes mellitus (GDM)&amp;quot;&quot;/&gt;&lt;property id=&quot;20307&quot; value=&quot;469&quot;/&gt;&lt;/object&gt;&lt;object type=&quot;3&quot; unique_id=&quot;85283&quot;&gt;&lt;property id=&quot;20148&quot; value=&quot;5&quot;/&gt;&lt;property id=&quot;20300&quot; value=&quot;Slide 23 - &amp;quot;Gestační diabetes mellitus – nové hodnocení&amp;quot;&quot;/&gt;&lt;property id=&quot;20307&quot; value=&quot;470&quot;/&gt;&lt;/object&gt;&lt;object type=&quot;3&quot; unique_id=&quot;85284&quot;&gt;&lt;property id=&quot;20148&quot; value=&quot;5&quot;/&gt;&lt;property id=&quot;20300&quot; value=&quot;Slide 24 - &amp;quot;Algoritmus diagnostiky GDM &amp;quot;&quot;/&gt;&lt;property id=&quot;20307&quot; value=&quot;471&quot;/&gt;&lt;/object&gt;&lt;object type=&quot;3&quot; unique_id=&quot;85497&quot;&gt;&lt;property id=&quot;20148&quot; value=&quot;5&quot;/&gt;&lt;property id=&quot;20300&quot; value=&quot;Slide 3 - &amp;quot;Adaptační reakce v těhotenství&amp;quot;&quot;/&gt;&lt;property id=&quot;20307&quot; value=&quot;472&quot;/&gt;&lt;/object&gt;&lt;object type=&quot;3&quot; unique_id=&quot;85733&quot;&gt;&lt;property id=&quot;20148&quot; value=&quot;5&quot;/&gt;&lt;property id=&quot;20300&quot; value=&quot;Slide 18 - &amp;quot;Grafické znázornění možností hodnocení&amp;quot;&quot;/&gt;&lt;property id=&quot;20307&quot; value=&quot;476&quot;/&gt;&lt;/object&gt;&lt;object type=&quot;3&quot; unique_id=&quot;141834&quot;&gt;&lt;property id=&quot;20148&quot; value=&quot;5&quot;/&gt;&lt;property id=&quot;20300&quot; value=&quot;Slide 21 - &amp;quot;Návrh postupu  zahrnujícího NIPT&amp;quot;&quot;/&gt;&lt;property id=&quot;20307&quot; value=&quot;477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3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52B3C39B8414DC0B72D4B174615638B&lt;/guid&gt;&#10;        &lt;description /&gt;&#10;        &lt;date&gt;2/18/2014 8:45:2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86FD9AF411D4561B6ABF4643605CC66&lt;/guid&gt;&#10;            &lt;repollguid&gt;8FAE50A07EED4702B5A0137B4BF4C61D&lt;/repollguid&gt;&#10;            &lt;sourceid&gt;B1D0C5A7D3494E8ABBD80799A076FAAD&lt;/sourceid&gt;&#10;            &lt;questiontext&gt;Jak byste postupovali u výsledku triacylglycerolů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65F96FD76F544FE9F1D03D6CAB69A85&lt;/guid&gt;&#10;                    &lt;answertext&gt;Zopakovat měření s ředěným sérem a výsledek vynásobit ředěním&lt;/answertext&gt;&#10;                    &lt;valuetype&gt;-1&lt;/valuetype&gt;&#10;                &lt;/answer&gt;&#10;                &lt;answer&gt;&#10;                    &lt;guid&gt;D72010B89D984CCAA21A3556A9A70E6A&lt;/guid&gt;&#10;                    &lt;answertext&gt;Vydat &amp;gt; 23 mmol/l (mez linearity), výsledek je extrémně zvýšený a vyčíslení není nutné&lt;/answertext&gt;&#10;                    &lt;valuetype&gt;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52B3C39B8414DC0B72D4B174615638B&lt;/guid&gt;&#10;        &lt;description /&gt;&#10;        &lt;date&gt;2/18/2014 8:45:23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86FD9AF411D4561B6ABF4643605CC66&lt;/guid&gt;&#10;            &lt;repollguid&gt;8FAE50A07EED4702B5A0137B4BF4C61D&lt;/repollguid&gt;&#10;            &lt;sourceid&gt;B1D0C5A7D3494E8ABBD80799A076FAAD&lt;/sourceid&gt;&#10;            &lt;questiontext&gt;Jak byste postupovali u výsledku triacylglycerolů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65F96FD76F544FE9F1D03D6CAB69A85&lt;/guid&gt;&#10;                    &lt;answertext&gt;Zopakovat měření s ředěným sérem a výsledek vynásobit ředěním&lt;/answertext&gt;&#10;                    &lt;valuetype&gt;-1&lt;/valuetype&gt;&#10;                &lt;/answer&gt;&#10;                &lt;answer&gt;&#10;                    &lt;guid&gt;D72010B89D984CCAA21A3556A9A70E6A&lt;/guid&gt;&#10;                    &lt;answertext&gt;Vydat &amp;gt; 23 mmol/l (mez linearity), výsledek je extrémně zvýšený a vyčíslení není nutné&lt;/answertext&gt;&#10;                    &lt;valuetype&gt;1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  <p:tag name="HASRESULT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PPSNARRATION" val="18,1680248986,C:\Users\racek\Desktop\Výuka KB akutalizace 2015\Gravidita_2015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PPSNARRATION" val="18,1680248986,C:\Users\racek\Desktop\Výuka KB akutalizace 2015\Gravidita_2015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PPSNARRATION" val="19,1680248986,C:\Users\racek\Desktop\Výuka KB akutalizace 2015\Gravidita_2015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PPSNARRATION" val="19,1680248986,C:\Users\racek\Desktop\Výuka KB akutalizace 2015\Gravidita_2015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2027891356,J:\Vyuka_KB_CZ\Diabetes_mellitus_E-Biochemie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a:spPr>
      <a:bodyPr/>
      <a:lstStyle>
        <a:defPPr>
          <a:defRPr/>
        </a:defPPr>
      </a:lstStyle>
      <a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1307</Words>
  <Application>Microsoft Office PowerPoint</Application>
  <PresentationFormat>Širokoúhlá obrazovka</PresentationFormat>
  <Paragraphs>353</Paragraphs>
  <Slides>23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BatangChe</vt:lpstr>
      <vt:lpstr>Calibri</vt:lpstr>
      <vt:lpstr>Calibri Light</vt:lpstr>
      <vt:lpstr>Times New Roman</vt:lpstr>
      <vt:lpstr>Motiv Office</vt:lpstr>
      <vt:lpstr>Preeklampsie a HELLP syndrom – kazuistika  - Jaroslav Racek Ústav klinické biochemie a hematologie LF UK a FN v Plzni</vt:lpstr>
      <vt:lpstr>Preeklampsie (těhotenská toxikóza, pozdní gestóza)</vt:lpstr>
      <vt:lpstr>Preeklampsie (2)</vt:lpstr>
      <vt:lpstr>Preeklampsie (3)</vt:lpstr>
      <vt:lpstr>Preeklampsie (4)</vt:lpstr>
      <vt:lpstr>Kazuistika zahrnující</vt:lpstr>
      <vt:lpstr>Popis případu</vt:lpstr>
      <vt:lpstr>Jaké další vyšetření byste ordinovali?</vt:lpstr>
      <vt:lpstr>Komentář</vt:lpstr>
      <vt:lpstr>Jak to vyšlo u naší nemocné?</vt:lpstr>
      <vt:lpstr>Laboratorní vyšetření vstupní a v den porodu</vt:lpstr>
      <vt:lpstr>Výsledky další den</vt:lpstr>
      <vt:lpstr>Co znamená zkratka HELLP syndrom?</vt:lpstr>
      <vt:lpstr>HELLP syndrom</vt:lpstr>
      <vt:lpstr>Tedy kromě trombocytopenie a vysoké aktivity jaterních enzymů do HELLP syndromu patří  intravaskulární hemolýza</vt:lpstr>
      <vt:lpstr>Náběr další den</vt:lpstr>
      <vt:lpstr>Komentář</vt:lpstr>
      <vt:lpstr>Všechny výsledky se zlepšovaly</vt:lpstr>
      <vt:lpstr>Komentář a otázka</vt:lpstr>
      <vt:lpstr>Koncentrace Mg v plazmě a v erytrocytech</vt:lpstr>
      <vt:lpstr>Komentář</vt:lpstr>
      <vt:lpstr>Závěrečné zhodnocení případu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NGAL provedené studie</dc:title>
  <dc:creator>Daniel Rajdl</dc:creator>
  <cp:lastModifiedBy>racek</cp:lastModifiedBy>
  <cp:revision>334</cp:revision>
  <dcterms:created xsi:type="dcterms:W3CDTF">2017-03-22T14:06:18Z</dcterms:created>
  <dcterms:modified xsi:type="dcterms:W3CDTF">2023-06-03T17:36:18Z</dcterms:modified>
</cp:coreProperties>
</file>