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0" r:id="rId3"/>
    <p:sldId id="274" r:id="rId4"/>
    <p:sldId id="266" r:id="rId5"/>
    <p:sldId id="273" r:id="rId6"/>
    <p:sldId id="264" r:id="rId7"/>
    <p:sldId id="271" r:id="rId8"/>
    <p:sldId id="260" r:id="rId9"/>
    <p:sldId id="27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383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E2CB9-CFC9-478F-A55C-EC5080F0FFF8}" type="datetimeFigureOut">
              <a:rPr lang="cs-CZ" smtClean="0"/>
              <a:pPr/>
              <a:t>31.5.2024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E8C61-FB0A-4EFF-B50D-3363786803B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Spektrofotometrie </a:t>
            </a:r>
            <a:r>
              <a:rPr lang="cs-CZ" sz="3600" dirty="0" err="1"/>
              <a:t>likvoru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Při negativním nativním CT hlavy, jestliže trvá podezření na krvácení do </a:t>
            </a:r>
            <a:r>
              <a:rPr lang="cs-CZ" dirty="0" err="1" smtClean="0"/>
              <a:t>subarachnoidálního</a:t>
            </a:r>
            <a:r>
              <a:rPr lang="cs-CZ" dirty="0" smtClean="0"/>
              <a:t> prostoru</a:t>
            </a:r>
            <a:endParaRPr lang="cs-CZ" dirty="0"/>
          </a:p>
          <a:p>
            <a:r>
              <a:rPr lang="cs-CZ" dirty="0" err="1" smtClean="0"/>
              <a:t>Likvor</a:t>
            </a:r>
            <a:r>
              <a:rPr lang="cs-CZ" dirty="0" smtClean="0"/>
              <a:t> </a:t>
            </a:r>
            <a:r>
              <a:rPr lang="cs-CZ" dirty="0"/>
              <a:t>musí být co nejdříve </a:t>
            </a:r>
            <a:r>
              <a:rPr lang="cs-CZ" dirty="0" smtClean="0"/>
              <a:t>odstředěn</a:t>
            </a:r>
          </a:p>
          <a:p>
            <a:r>
              <a:rPr lang="cs-CZ" dirty="0" smtClean="0"/>
              <a:t>Cca </a:t>
            </a:r>
            <a:r>
              <a:rPr lang="cs-CZ" dirty="0"/>
              <a:t>10x citlivější než lidské oko</a:t>
            </a:r>
          </a:p>
          <a:p>
            <a:r>
              <a:rPr lang="cs-CZ" dirty="0" smtClean="0"/>
              <a:t>Společně </a:t>
            </a:r>
            <a:r>
              <a:rPr lang="cs-CZ" dirty="0"/>
              <a:t>s cytologickým vyšetřením slouží k průkazu opakovaného či protrahovaného krvácení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11560" y="6093296"/>
            <a:ext cx="811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/>
              <a:t>CSF </a:t>
            </a:r>
            <a:r>
              <a:rPr lang="cs-CZ" sz="1200" i="1" dirty="0" err="1" smtClean="0"/>
              <a:t>spectrophotometry</a:t>
            </a:r>
            <a:r>
              <a:rPr lang="cs-CZ" sz="1200" i="1" dirty="0" smtClean="0"/>
              <a:t> in </a:t>
            </a:r>
            <a:r>
              <a:rPr lang="cs-CZ" sz="1200" i="1" dirty="0" err="1" smtClean="0"/>
              <a:t>the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diagnosis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of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subarachnoid</a:t>
            </a:r>
            <a:r>
              <a:rPr lang="cs-CZ" sz="1200" i="1" dirty="0" smtClean="0"/>
              <a:t>  </a:t>
            </a:r>
            <a:r>
              <a:rPr lang="cs-CZ" sz="1200" i="1" dirty="0" err="1" smtClean="0"/>
              <a:t>haemorrhage</a:t>
            </a:r>
            <a:r>
              <a:rPr lang="cs-CZ" sz="1200" i="1" dirty="0" smtClean="0"/>
              <a:t>, </a:t>
            </a:r>
            <a:r>
              <a:rPr lang="cs-CZ" sz="1200" i="1" dirty="0" err="1" smtClean="0"/>
              <a:t>Beetham</a:t>
            </a:r>
            <a:r>
              <a:rPr lang="cs-CZ" sz="1200" i="1" dirty="0" smtClean="0"/>
              <a:t> R. </a:t>
            </a:r>
            <a:r>
              <a:rPr lang="cs-CZ" sz="1200" i="1" dirty="0" err="1" smtClean="0"/>
              <a:t>et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al</a:t>
            </a:r>
            <a:r>
              <a:rPr lang="cs-CZ" sz="1200" i="1" dirty="0" smtClean="0"/>
              <a:t>.,  J </a:t>
            </a:r>
            <a:r>
              <a:rPr lang="cs-CZ" sz="1200" i="1" dirty="0" err="1" smtClean="0"/>
              <a:t>Clin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Pathol</a:t>
            </a:r>
            <a:r>
              <a:rPr lang="cs-CZ" sz="1200" i="1" dirty="0" smtClean="0"/>
              <a:t> 2002, 55 (6), p.479-480</a:t>
            </a:r>
          </a:p>
          <a:p>
            <a:r>
              <a:rPr lang="cs-CZ" sz="1200" i="1" dirty="0" err="1" smtClean="0"/>
              <a:t>Revised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national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guidelines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for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analysis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of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cerebrospinal</a:t>
            </a:r>
            <a:r>
              <a:rPr lang="cs-CZ" sz="1200" i="1" dirty="0" smtClean="0"/>
              <a:t> fluid </a:t>
            </a:r>
            <a:r>
              <a:rPr lang="cs-CZ" sz="1200" i="1" dirty="0" err="1" smtClean="0"/>
              <a:t>for</a:t>
            </a:r>
            <a:r>
              <a:rPr lang="cs-CZ" sz="1200" i="1" dirty="0" smtClean="0"/>
              <a:t> bilirubin in </a:t>
            </a:r>
            <a:r>
              <a:rPr lang="cs-CZ" sz="1200" i="1" dirty="0" err="1" smtClean="0"/>
              <a:t>suspected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subarachnoid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hemorrhage</a:t>
            </a:r>
            <a:r>
              <a:rPr lang="cs-CZ" sz="1200" i="1" dirty="0" smtClean="0"/>
              <a:t>, </a:t>
            </a:r>
            <a:r>
              <a:rPr lang="cs-CZ" sz="1200" i="1" dirty="0" err="1" smtClean="0"/>
              <a:t>Cruickshank</a:t>
            </a:r>
            <a:r>
              <a:rPr lang="cs-CZ" sz="1200" i="1" dirty="0" smtClean="0"/>
              <a:t>, A., </a:t>
            </a:r>
            <a:r>
              <a:rPr lang="cs-CZ" sz="1200" i="1" dirty="0" err="1" smtClean="0"/>
              <a:t>Ann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Clin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Biochem</a:t>
            </a:r>
            <a:r>
              <a:rPr lang="cs-CZ" sz="1200" i="1" dirty="0" smtClean="0"/>
              <a:t>., 2008, 45 (5), p. 238-244</a:t>
            </a:r>
            <a:endParaRPr lang="cs-CZ" sz="1200" i="1" dirty="0"/>
          </a:p>
        </p:txBody>
      </p:sp>
    </p:spTree>
    <p:extLst>
      <p:ext uri="{BB962C8B-B14F-4D97-AF65-F5344CB8AC3E}">
        <p14:creationId xmlns:p14="http://schemas.microsoft.com/office/powerpoint/2010/main" val="345918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7653046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04664"/>
            <a:ext cx="5111969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lipsa 8"/>
          <p:cNvSpPr/>
          <p:nvPr/>
        </p:nvSpPr>
        <p:spPr>
          <a:xfrm>
            <a:off x="1979712" y="3356992"/>
            <a:ext cx="504056" cy="36004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Elipsa 9"/>
          <p:cNvSpPr/>
          <p:nvPr/>
        </p:nvSpPr>
        <p:spPr>
          <a:xfrm>
            <a:off x="2843808" y="3933056"/>
            <a:ext cx="504056" cy="36004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927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269876"/>
            <a:ext cx="6131550" cy="6308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91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692696"/>
            <a:ext cx="7704856" cy="5692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04664"/>
            <a:ext cx="5794449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868981"/>
            <a:ext cx="8251797" cy="499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2117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ývojový diagram: postup 3"/>
          <p:cNvSpPr/>
          <p:nvPr/>
        </p:nvSpPr>
        <p:spPr>
          <a:xfrm>
            <a:off x="3131840" y="260648"/>
            <a:ext cx="2088232" cy="648072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CT mozku</a:t>
            </a:r>
            <a:endParaRPr lang="cs-CZ" sz="1400" dirty="0">
              <a:solidFill>
                <a:schemeClr val="tx1"/>
              </a:solidFill>
            </a:endParaRPr>
          </a:p>
        </p:txBody>
      </p:sp>
      <p:sp>
        <p:nvSpPr>
          <p:cNvPr id="5" name="Vývojový diagram: postup 4"/>
          <p:cNvSpPr/>
          <p:nvPr/>
        </p:nvSpPr>
        <p:spPr>
          <a:xfrm>
            <a:off x="3131840" y="1340768"/>
            <a:ext cx="2160240" cy="864096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Odběr mozkomíšního moku</a:t>
            </a:r>
          </a:p>
          <a:p>
            <a:pPr algn="ctr"/>
            <a:r>
              <a:rPr lang="cs-CZ" sz="1000" dirty="0" smtClean="0">
                <a:solidFill>
                  <a:schemeClr val="tx1"/>
                </a:solidFill>
              </a:rPr>
              <a:t>(ne dříve než 12 hodin po počátku krvácení)</a:t>
            </a: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7" name="Vývojový diagram: postup 6"/>
          <p:cNvSpPr/>
          <p:nvPr/>
        </p:nvSpPr>
        <p:spPr>
          <a:xfrm>
            <a:off x="6084168" y="260648"/>
            <a:ext cx="2088232" cy="648072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angiografie</a:t>
            </a:r>
            <a:endParaRPr lang="cs-CZ" sz="1400" dirty="0">
              <a:solidFill>
                <a:schemeClr val="tx1"/>
              </a:solidFill>
            </a:endParaRPr>
          </a:p>
        </p:txBody>
      </p:sp>
      <p:cxnSp>
        <p:nvCxnSpPr>
          <p:cNvPr id="11" name="Přímá spojovací šipka 10"/>
          <p:cNvCxnSpPr/>
          <p:nvPr/>
        </p:nvCxnSpPr>
        <p:spPr>
          <a:xfrm>
            <a:off x="5220072" y="620688"/>
            <a:ext cx="86409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Vývojový diagram: postup 19"/>
          <p:cNvSpPr/>
          <p:nvPr/>
        </p:nvSpPr>
        <p:spPr>
          <a:xfrm>
            <a:off x="3131840" y="2492896"/>
            <a:ext cx="2160240" cy="864096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Co nejrychlejší transport do laboratoře </a:t>
            </a:r>
          </a:p>
          <a:p>
            <a:pPr algn="ctr"/>
            <a:r>
              <a:rPr lang="cs-CZ" sz="1200" dirty="0" smtClean="0">
                <a:solidFill>
                  <a:schemeClr val="tx1"/>
                </a:solidFill>
              </a:rPr>
              <a:t>(nejlépe první a poslední porce)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21" name="Vývojový diagram: postup 20"/>
          <p:cNvSpPr/>
          <p:nvPr/>
        </p:nvSpPr>
        <p:spPr>
          <a:xfrm>
            <a:off x="6084168" y="1628800"/>
            <a:ext cx="2088232" cy="648072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Vizuální posouzení obou vzorků</a:t>
            </a:r>
            <a:endParaRPr lang="cs-CZ" sz="1400" dirty="0">
              <a:solidFill>
                <a:schemeClr val="tx1"/>
              </a:solidFill>
            </a:endParaRPr>
          </a:p>
        </p:txBody>
      </p:sp>
      <p:sp>
        <p:nvSpPr>
          <p:cNvPr id="22" name="Vývojový diagram: postup 21"/>
          <p:cNvSpPr/>
          <p:nvPr/>
        </p:nvSpPr>
        <p:spPr>
          <a:xfrm>
            <a:off x="6084168" y="2564904"/>
            <a:ext cx="2088232" cy="720080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Spočtení počtu erytrocytů v </a:t>
            </a:r>
            <a:r>
              <a:rPr lang="cs-CZ" sz="1400" dirty="0" err="1" smtClean="0">
                <a:solidFill>
                  <a:schemeClr val="tx1"/>
                </a:solidFill>
              </a:rPr>
              <a:t>alikvotech</a:t>
            </a:r>
            <a:r>
              <a:rPr lang="cs-CZ" sz="1400" dirty="0" smtClean="0">
                <a:solidFill>
                  <a:schemeClr val="tx1"/>
                </a:solidFill>
              </a:rPr>
              <a:t> z obou vzorků</a:t>
            </a:r>
            <a:endParaRPr lang="cs-CZ" sz="1400" dirty="0">
              <a:solidFill>
                <a:schemeClr val="tx1"/>
              </a:solidFill>
            </a:endParaRPr>
          </a:p>
        </p:txBody>
      </p:sp>
      <p:sp>
        <p:nvSpPr>
          <p:cNvPr id="23" name="Vývojový diagram: postup 22"/>
          <p:cNvSpPr/>
          <p:nvPr/>
        </p:nvSpPr>
        <p:spPr>
          <a:xfrm>
            <a:off x="6084168" y="3573016"/>
            <a:ext cx="2088232" cy="720080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Zhotovení trvalého cytologického preparátu</a:t>
            </a:r>
            <a:endParaRPr lang="cs-CZ" sz="1400" dirty="0">
              <a:solidFill>
                <a:schemeClr val="tx1"/>
              </a:solidFill>
            </a:endParaRPr>
          </a:p>
        </p:txBody>
      </p:sp>
      <p:sp>
        <p:nvSpPr>
          <p:cNvPr id="24" name="Vývojový diagram: postup 23"/>
          <p:cNvSpPr/>
          <p:nvPr/>
        </p:nvSpPr>
        <p:spPr>
          <a:xfrm>
            <a:off x="395536" y="3212976"/>
            <a:ext cx="2088232" cy="720080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Posouzení zbarvení </a:t>
            </a:r>
            <a:r>
              <a:rPr lang="cs-CZ" sz="1400" dirty="0" err="1" smtClean="0">
                <a:solidFill>
                  <a:schemeClr val="tx1"/>
                </a:solidFill>
              </a:rPr>
              <a:t>supernatantu</a:t>
            </a:r>
            <a:endParaRPr lang="cs-CZ" sz="1400" dirty="0">
              <a:solidFill>
                <a:schemeClr val="tx1"/>
              </a:solidFill>
            </a:endParaRPr>
          </a:p>
        </p:txBody>
      </p:sp>
      <p:sp>
        <p:nvSpPr>
          <p:cNvPr id="25" name="Vývojový diagram: postup 24"/>
          <p:cNvSpPr/>
          <p:nvPr/>
        </p:nvSpPr>
        <p:spPr>
          <a:xfrm>
            <a:off x="3131840" y="3645024"/>
            <a:ext cx="2160240" cy="720080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solidFill>
                  <a:schemeClr val="tx1"/>
                </a:solidFill>
              </a:rPr>
              <a:t>Centrifugace posledního vzorku </a:t>
            </a:r>
          </a:p>
          <a:p>
            <a:pPr algn="ctr"/>
            <a:r>
              <a:rPr lang="cs-CZ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smtClean="0">
                <a:solidFill>
                  <a:schemeClr val="tx1"/>
                </a:solidFill>
              </a:rPr>
              <a:t>&gt;</a:t>
            </a:r>
            <a:r>
              <a:rPr lang="cs-CZ" sz="1200" dirty="0" smtClean="0">
                <a:solidFill>
                  <a:schemeClr val="tx1"/>
                </a:solidFill>
              </a:rPr>
              <a:t>2000rpm, min. 5 minut)</a:t>
            </a:r>
          </a:p>
          <a:p>
            <a:pPr algn="ctr"/>
            <a:r>
              <a:rPr lang="cs-CZ" sz="1200" dirty="0" smtClean="0">
                <a:solidFill>
                  <a:schemeClr val="tx1"/>
                </a:solidFill>
              </a:rPr>
              <a:t>max. do 1 hodiny od odběru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26" name="Vývojový diagram: postup 25"/>
          <p:cNvSpPr/>
          <p:nvPr/>
        </p:nvSpPr>
        <p:spPr>
          <a:xfrm>
            <a:off x="3131840" y="4653136"/>
            <a:ext cx="2160240" cy="72008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Spektrofotometrické vyšetření</a:t>
            </a:r>
            <a:endParaRPr lang="cs-CZ" sz="1400" dirty="0">
              <a:solidFill>
                <a:schemeClr val="tx1"/>
              </a:solidFill>
            </a:endParaRPr>
          </a:p>
        </p:txBody>
      </p:sp>
      <p:sp>
        <p:nvSpPr>
          <p:cNvPr id="27" name="Vývojový diagram: postup 26"/>
          <p:cNvSpPr/>
          <p:nvPr/>
        </p:nvSpPr>
        <p:spPr>
          <a:xfrm>
            <a:off x="395536" y="4221088"/>
            <a:ext cx="2088232" cy="720080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skladování </a:t>
            </a:r>
            <a:r>
              <a:rPr lang="cs-CZ" sz="1400" dirty="0" err="1" smtClean="0">
                <a:solidFill>
                  <a:schemeClr val="tx1"/>
                </a:solidFill>
              </a:rPr>
              <a:t>supernatantu</a:t>
            </a:r>
            <a:r>
              <a:rPr lang="cs-CZ" sz="1400" dirty="0" smtClean="0">
                <a:solidFill>
                  <a:schemeClr val="tx1"/>
                </a:solidFill>
              </a:rPr>
              <a:t> v temnu při 4°C</a:t>
            </a:r>
            <a:endParaRPr lang="cs-CZ" sz="1400" dirty="0">
              <a:solidFill>
                <a:schemeClr val="tx1"/>
              </a:solidFill>
            </a:endParaRPr>
          </a:p>
        </p:txBody>
      </p:sp>
      <p:sp>
        <p:nvSpPr>
          <p:cNvPr id="28" name="Vývojový diagram: postup 27"/>
          <p:cNvSpPr/>
          <p:nvPr/>
        </p:nvSpPr>
        <p:spPr>
          <a:xfrm>
            <a:off x="395536" y="260648"/>
            <a:ext cx="2088232" cy="648072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Podezření na SAK</a:t>
            </a:r>
            <a:endParaRPr lang="cs-CZ" sz="1400" dirty="0">
              <a:solidFill>
                <a:schemeClr val="tx1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4211960" y="980728"/>
            <a:ext cx="856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negativní</a:t>
            </a:r>
            <a:endParaRPr lang="cs-CZ" sz="14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5220072" y="260648"/>
            <a:ext cx="8042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pozitivní</a:t>
            </a:r>
            <a:endParaRPr lang="cs-CZ" sz="1400" dirty="0"/>
          </a:p>
        </p:txBody>
      </p:sp>
      <p:cxnSp>
        <p:nvCxnSpPr>
          <p:cNvPr id="17" name="Přímá spojovací šipka 16"/>
          <p:cNvCxnSpPr/>
          <p:nvPr/>
        </p:nvCxnSpPr>
        <p:spPr>
          <a:xfrm>
            <a:off x="2483768" y="620688"/>
            <a:ext cx="64807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šipka 39"/>
          <p:cNvCxnSpPr/>
          <p:nvPr/>
        </p:nvCxnSpPr>
        <p:spPr>
          <a:xfrm rot="300000">
            <a:off x="4170100" y="908721"/>
            <a:ext cx="41860" cy="43204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šipka 42"/>
          <p:cNvCxnSpPr/>
          <p:nvPr/>
        </p:nvCxnSpPr>
        <p:spPr>
          <a:xfrm rot="300000">
            <a:off x="4152838" y="2205576"/>
            <a:ext cx="29289" cy="29696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šipka 44"/>
          <p:cNvCxnSpPr/>
          <p:nvPr/>
        </p:nvCxnSpPr>
        <p:spPr>
          <a:xfrm rot="300000">
            <a:off x="4152838" y="3357703"/>
            <a:ext cx="29289" cy="29696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šipka 45"/>
          <p:cNvCxnSpPr>
            <a:stCxn id="20" idx="3"/>
            <a:endCxn id="21" idx="1"/>
          </p:cNvCxnSpPr>
          <p:nvPr/>
        </p:nvCxnSpPr>
        <p:spPr>
          <a:xfrm flipV="1">
            <a:off x="5292080" y="1952836"/>
            <a:ext cx="792088" cy="97210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šipka 48"/>
          <p:cNvCxnSpPr>
            <a:stCxn id="20" idx="3"/>
            <a:endCxn id="22" idx="1"/>
          </p:cNvCxnSpPr>
          <p:nvPr/>
        </p:nvCxnSpPr>
        <p:spPr>
          <a:xfrm>
            <a:off x="5292080" y="2924944"/>
            <a:ext cx="792088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ovací šipka 57"/>
          <p:cNvCxnSpPr>
            <a:stCxn id="20" idx="3"/>
            <a:endCxn id="23" idx="1"/>
          </p:cNvCxnSpPr>
          <p:nvPr/>
        </p:nvCxnSpPr>
        <p:spPr>
          <a:xfrm>
            <a:off x="5292080" y="2924944"/>
            <a:ext cx="792088" cy="100811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ovací šipka 60"/>
          <p:cNvCxnSpPr>
            <a:stCxn id="25" idx="1"/>
            <a:endCxn id="24" idx="3"/>
          </p:cNvCxnSpPr>
          <p:nvPr/>
        </p:nvCxnSpPr>
        <p:spPr>
          <a:xfrm flipH="1" flipV="1">
            <a:off x="2483768" y="3573016"/>
            <a:ext cx="648072" cy="43204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ovací šipka 67"/>
          <p:cNvCxnSpPr/>
          <p:nvPr/>
        </p:nvCxnSpPr>
        <p:spPr>
          <a:xfrm>
            <a:off x="4211960" y="436510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Vývojový diagram: postup 71"/>
          <p:cNvSpPr/>
          <p:nvPr/>
        </p:nvSpPr>
        <p:spPr>
          <a:xfrm>
            <a:off x="3131840" y="5661248"/>
            <a:ext cx="2160240" cy="72008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chemeClr val="tx1"/>
                </a:solidFill>
              </a:rPr>
              <a:t>Vyhodnocení</a:t>
            </a:r>
            <a:endParaRPr lang="cs-CZ" sz="1400" dirty="0">
              <a:solidFill>
                <a:schemeClr val="tx1"/>
              </a:solidFill>
            </a:endParaRPr>
          </a:p>
        </p:txBody>
      </p:sp>
      <p:cxnSp>
        <p:nvCxnSpPr>
          <p:cNvPr id="83" name="Přímá spojovací šipka 82"/>
          <p:cNvCxnSpPr/>
          <p:nvPr/>
        </p:nvCxnSpPr>
        <p:spPr>
          <a:xfrm>
            <a:off x="4211960" y="5373216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Pravoúhlá spojovací čára 96"/>
          <p:cNvCxnSpPr>
            <a:stCxn id="23" idx="3"/>
            <a:endCxn id="72" idx="3"/>
          </p:cNvCxnSpPr>
          <p:nvPr/>
        </p:nvCxnSpPr>
        <p:spPr>
          <a:xfrm flipH="1">
            <a:off x="5292080" y="3933056"/>
            <a:ext cx="2880320" cy="2088232"/>
          </a:xfrm>
          <a:prstGeom prst="bentConnector3">
            <a:avLst>
              <a:gd name="adj1" fmla="val -7937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Tvar 98"/>
          <p:cNvCxnSpPr>
            <a:stCxn id="22" idx="3"/>
          </p:cNvCxnSpPr>
          <p:nvPr/>
        </p:nvCxnSpPr>
        <p:spPr>
          <a:xfrm>
            <a:off x="8172400" y="2924944"/>
            <a:ext cx="216024" cy="1008112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Tvar 103"/>
          <p:cNvCxnSpPr>
            <a:stCxn id="21" idx="3"/>
          </p:cNvCxnSpPr>
          <p:nvPr/>
        </p:nvCxnSpPr>
        <p:spPr>
          <a:xfrm>
            <a:off x="8172400" y="1952836"/>
            <a:ext cx="216024" cy="972108"/>
          </a:xfrm>
          <a:prstGeom prst="bentConnector2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Pravoúhlá spojovací čára 105"/>
          <p:cNvCxnSpPr>
            <a:stCxn id="24" idx="1"/>
            <a:endCxn id="72" idx="1"/>
          </p:cNvCxnSpPr>
          <p:nvPr/>
        </p:nvCxnSpPr>
        <p:spPr>
          <a:xfrm rot="10800000" flipH="1" flipV="1">
            <a:off x="395536" y="3573016"/>
            <a:ext cx="2736304" cy="2448272"/>
          </a:xfrm>
          <a:prstGeom prst="bentConnector3">
            <a:avLst>
              <a:gd name="adj1" fmla="val -8354"/>
            </a:avLst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šipka 34"/>
          <p:cNvCxnSpPr/>
          <p:nvPr/>
        </p:nvCxnSpPr>
        <p:spPr>
          <a:xfrm>
            <a:off x="5940152" y="5157192"/>
            <a:ext cx="28803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šipka 35"/>
          <p:cNvCxnSpPr/>
          <p:nvPr/>
        </p:nvCxnSpPr>
        <p:spPr>
          <a:xfrm>
            <a:off x="5940152" y="5445224"/>
            <a:ext cx="288032" cy="0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ovéPole 36"/>
          <p:cNvSpPr txBox="1"/>
          <p:nvPr/>
        </p:nvSpPr>
        <p:spPr>
          <a:xfrm>
            <a:off x="6228184" y="5013176"/>
            <a:ext cx="2304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 dirty="0" smtClean="0"/>
              <a:t>doporučený postup</a:t>
            </a:r>
            <a:endParaRPr lang="cs-CZ" sz="1000" i="1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6228184" y="522920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 dirty="0" smtClean="0"/>
              <a:t>postup vhodný s ohledem na zpracování v biochemické laboratoři</a:t>
            </a:r>
            <a:endParaRPr lang="cs-CZ" sz="1000" i="1" dirty="0"/>
          </a:p>
        </p:txBody>
      </p:sp>
      <p:cxnSp>
        <p:nvCxnSpPr>
          <p:cNvPr id="41" name="Přímá spojovací šipka 40"/>
          <p:cNvCxnSpPr>
            <a:stCxn id="25" idx="1"/>
            <a:endCxn id="27" idx="3"/>
          </p:cNvCxnSpPr>
          <p:nvPr/>
        </p:nvCxnSpPr>
        <p:spPr>
          <a:xfrm flipH="1">
            <a:off x="2483768" y="4005064"/>
            <a:ext cx="648072" cy="576064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Přímá spojovací šipka 86"/>
          <p:cNvCxnSpPr>
            <a:stCxn id="27" idx="3"/>
            <a:endCxn id="26" idx="1"/>
          </p:cNvCxnSpPr>
          <p:nvPr/>
        </p:nvCxnSpPr>
        <p:spPr>
          <a:xfrm>
            <a:off x="2483768" y="4581128"/>
            <a:ext cx="648072" cy="43204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ovéPole 91"/>
          <p:cNvSpPr txBox="1"/>
          <p:nvPr/>
        </p:nvSpPr>
        <p:spPr>
          <a:xfrm>
            <a:off x="179512" y="6525344"/>
            <a:ext cx="83884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smtClean="0"/>
              <a:t>Převzato, upraveno a doplněno z „</a:t>
            </a:r>
            <a:r>
              <a:rPr lang="en-US" sz="1000" dirty="0" smtClean="0"/>
              <a:t>CSF </a:t>
            </a:r>
            <a:r>
              <a:rPr lang="en-US" sz="1000" dirty="0" err="1" smtClean="0"/>
              <a:t>spectrophotometry</a:t>
            </a:r>
            <a:r>
              <a:rPr lang="en-US" sz="1000" dirty="0" smtClean="0"/>
              <a:t> in the diagnosis of</a:t>
            </a:r>
            <a:r>
              <a:rPr lang="cs-CZ" sz="1000" dirty="0" smtClean="0"/>
              <a:t> </a:t>
            </a:r>
            <a:r>
              <a:rPr lang="cs-CZ" sz="1000" dirty="0" err="1" smtClean="0"/>
              <a:t>subarachnoid</a:t>
            </a:r>
            <a:r>
              <a:rPr lang="cs-CZ" sz="1000" dirty="0" smtClean="0"/>
              <a:t> </a:t>
            </a:r>
            <a:r>
              <a:rPr lang="cs-CZ" sz="1000" dirty="0" err="1" smtClean="0"/>
              <a:t>haemorrhage</a:t>
            </a:r>
            <a:r>
              <a:rPr lang="cs-CZ" sz="1000" dirty="0" smtClean="0"/>
              <a:t> A. M. </a:t>
            </a:r>
            <a:r>
              <a:rPr lang="cs-CZ" sz="1000" dirty="0" err="1" smtClean="0"/>
              <a:t>Cruickshank</a:t>
            </a:r>
            <a:r>
              <a:rPr lang="cs-CZ" sz="1000" dirty="0" smtClean="0"/>
              <a:t>, 2001“.</a:t>
            </a:r>
            <a:endParaRPr lang="cs-CZ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908720"/>
            <a:ext cx="8134300" cy="2682952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467544" y="6119336"/>
            <a:ext cx="811517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i="1" dirty="0"/>
              <a:t>Broz P, Rajdl D, Racek J, Zenkova J, Petrikova V. </a:t>
            </a:r>
            <a:r>
              <a:rPr lang="cs-CZ" sz="1400" i="1" dirty="0" err="1"/>
              <a:t>Cerebrospinal</a:t>
            </a:r>
            <a:r>
              <a:rPr lang="cs-CZ" sz="1400" i="1" dirty="0"/>
              <a:t> fluid </a:t>
            </a:r>
            <a:r>
              <a:rPr lang="cs-CZ" sz="1400" i="1" dirty="0" err="1"/>
              <a:t>spectrophotometry</a:t>
            </a:r>
            <a:r>
              <a:rPr lang="cs-CZ" sz="1400" i="1" dirty="0"/>
              <a:t>. Do </a:t>
            </a:r>
            <a:r>
              <a:rPr lang="cs-CZ" sz="1400" i="1" dirty="0" err="1"/>
              <a:t>we</a:t>
            </a:r>
            <a:r>
              <a:rPr lang="cs-CZ" sz="1400" i="1" dirty="0"/>
              <a:t> </a:t>
            </a:r>
            <a:r>
              <a:rPr lang="cs-CZ" sz="1400" i="1" dirty="0" err="1"/>
              <a:t>need</a:t>
            </a:r>
            <a:r>
              <a:rPr lang="cs-CZ" sz="1400" i="1" dirty="0"/>
              <a:t> to </a:t>
            </a:r>
            <a:r>
              <a:rPr lang="cs-CZ" sz="1400" i="1" dirty="0" err="1"/>
              <a:t>hurry</a:t>
            </a:r>
            <a:r>
              <a:rPr lang="cs-CZ" sz="1400" i="1" dirty="0"/>
              <a:t>? </a:t>
            </a:r>
            <a:endParaRPr lang="cs-CZ" sz="1400" i="1" dirty="0" smtClean="0"/>
          </a:p>
          <a:p>
            <a:r>
              <a:rPr lang="cs-CZ" sz="1400" i="1" dirty="0" err="1" smtClean="0"/>
              <a:t>Klinicka</a:t>
            </a:r>
            <a:r>
              <a:rPr lang="cs-CZ" sz="1400" i="1" dirty="0" smtClean="0"/>
              <a:t> </a:t>
            </a:r>
            <a:r>
              <a:rPr lang="cs-CZ" sz="1400" i="1" dirty="0"/>
              <a:t>Biochemie a Metabolismus. 2017;25(4):186–8. </a:t>
            </a:r>
          </a:p>
          <a:p>
            <a:endParaRPr lang="cs-CZ" sz="1400" i="1" dirty="0"/>
          </a:p>
        </p:txBody>
      </p:sp>
    </p:spTree>
    <p:extLst>
      <p:ext uri="{BB962C8B-B14F-4D97-AF65-F5344CB8AC3E}">
        <p14:creationId xmlns:p14="http://schemas.microsoft.com/office/powerpoint/2010/main" val="1710624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92696"/>
            <a:ext cx="7272808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Praktické poznámky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Konzultace s oddělením</a:t>
            </a:r>
          </a:p>
          <a:p>
            <a:r>
              <a:rPr lang="cs-CZ" dirty="0" smtClean="0"/>
              <a:t>Opatrnost u hraničních hodnot</a:t>
            </a:r>
          </a:p>
          <a:p>
            <a:r>
              <a:rPr lang="cs-CZ" dirty="0" smtClean="0"/>
              <a:t>Komplexní zhodnocení</a:t>
            </a:r>
          </a:p>
          <a:p>
            <a:r>
              <a:rPr lang="cs-CZ" dirty="0" smtClean="0"/>
              <a:t>Doměřit bilirubin v krvi?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21417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260</Words>
  <Application>Microsoft Office PowerPoint</Application>
  <PresentationFormat>Předvádění na obrazovce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sady Office</vt:lpstr>
      <vt:lpstr>Spektrofotometrie likvoru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Praktické poznámky</vt:lpstr>
    </vt:vector>
  </TitlesOfParts>
  <Company>FN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brozp</dc:creator>
  <cp:lastModifiedBy>Broz Pavel</cp:lastModifiedBy>
  <cp:revision>61</cp:revision>
  <dcterms:created xsi:type="dcterms:W3CDTF">2013-05-27T13:00:45Z</dcterms:created>
  <dcterms:modified xsi:type="dcterms:W3CDTF">2024-05-31T07:51:46Z</dcterms:modified>
</cp:coreProperties>
</file>